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6" r:id="rId9"/>
    <p:sldId id="267" r:id="rId10"/>
    <p:sldId id="268" r:id="rId11"/>
    <p:sldId id="264" r:id="rId12"/>
    <p:sldId id="269" r:id="rId13"/>
    <p:sldId id="270" r:id="rId14"/>
    <p:sldId id="272" r:id="rId15"/>
    <p:sldId id="271" r:id="rId16"/>
    <p:sldId id="274" r:id="rId17"/>
    <p:sldId id="273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&#1074;&#1086;&#1083;&#1086;&#1096;&#1089;&#1082;&#1086;&#1077;.&#1088;&#1092;/tinybrowser/files/territir-ob-samoupravlen/2018/2/proekt-voloshskaya-chasovnya.doc" TargetMode="External"/><Relationship Id="rId2" Type="http://schemas.openxmlformats.org/officeDocument/2006/relationships/hyperlink" Target="http://&#1074;&#1086;&#1083;&#1086;&#1096;&#1089;&#1082;&#1086;&#1077;.&#1088;&#1092;/tinybrowser/files/territir-ob-samoupravlen/2018/2/proekt-voloshskaya-keramika.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&#1074;&#1086;&#1083;&#1086;&#1096;&#1089;&#1082;&#1086;&#1077;.&#1088;&#1092;/tinybrowser/files/territir-ob-samoupravlen/2018/2/proekt-ne-gasnet-pamyati-svecha.docx" TargetMode="External"/><Relationship Id="rId4" Type="http://schemas.openxmlformats.org/officeDocument/2006/relationships/hyperlink" Target="http://&#1074;&#1086;&#1083;&#1086;&#1096;&#1089;&#1082;&#1086;&#1077;.&#1088;&#1092;/tinybrowser/files/territir-ob-samoupravlen/2018/2/proekt-raduga.doc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62227"/>
            <a:ext cx="71287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</a:rPr>
              <a:t>Инициативный проект «Будущее с нами!»</a:t>
            </a:r>
          </a:p>
          <a:p>
            <a:pPr algn="ctr"/>
            <a:r>
              <a:rPr lang="ru-RU" sz="4800" b="1" i="1" dirty="0">
                <a:solidFill>
                  <a:schemeClr val="accent4">
                    <a:lumMod val="50000"/>
                  </a:schemeClr>
                </a:solidFill>
              </a:rPr>
              <a:t>в рамках регионального проекта «Комфортное Поморье»</a:t>
            </a:r>
            <a:endParaRPr lang="ru-RU" sz="4800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4859893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ТОС «Возрождение»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60932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2023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Зона отдыха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387" y="1750039"/>
            <a:ext cx="6617709" cy="4963282"/>
          </a:xfrm>
        </p:spPr>
      </p:pic>
      <p:pic>
        <p:nvPicPr>
          <p:cNvPr id="1026" name="Picture 2" descr="https://st15.stpulscen.ru/images/product/226/922/488_b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8" r="25977"/>
          <a:stretch/>
        </p:blipFill>
        <p:spPr bwMode="auto">
          <a:xfrm>
            <a:off x="365855" y="1124744"/>
            <a:ext cx="2088232" cy="368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36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Численность населения на территории МО «Волошское»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591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человек </a:t>
            </a:r>
          </a:p>
          <a:p>
            <a:pPr marL="0" indent="0" algn="ctr">
              <a:buNone/>
            </a:pPr>
            <a:endParaRPr lang="ru-RU" sz="5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417</a:t>
            </a:r>
            <a:r>
              <a:rPr lang="ru-RU" sz="54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5400" dirty="0" smtClean="0">
                <a:solidFill>
                  <a:srgbClr val="00B050"/>
                </a:solidFill>
              </a:rPr>
              <a:t>174 </a:t>
            </a:r>
            <a:r>
              <a:rPr lang="ru-RU" sz="5400" dirty="0" smtClean="0">
                <a:solidFill>
                  <a:srgbClr val="FF0000"/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(</a:t>
            </a:r>
            <a:r>
              <a:rPr lang="ru-RU" sz="5400" dirty="0">
                <a:solidFill>
                  <a:srgbClr val="0070C0"/>
                </a:solidFill>
              </a:rPr>
              <a:t>п. Волошка</a:t>
            </a:r>
            <a:r>
              <a:rPr lang="ru-RU" sz="5400" dirty="0" smtClean="0">
                <a:solidFill>
                  <a:srgbClr val="0070C0"/>
                </a:solidFill>
              </a:rPr>
              <a:t>)     </a:t>
            </a:r>
            <a:r>
              <a:rPr lang="ru-RU" sz="5400" dirty="0" smtClean="0">
                <a:solidFill>
                  <a:srgbClr val="00B050"/>
                </a:solidFill>
              </a:rPr>
              <a:t>(</a:t>
            </a:r>
            <a:r>
              <a:rPr lang="ru-RU" sz="5400" dirty="0">
                <a:solidFill>
                  <a:srgbClr val="00B050"/>
                </a:solidFill>
              </a:rPr>
              <a:t>п. </a:t>
            </a:r>
            <a:r>
              <a:rPr lang="ru-RU" sz="5400" dirty="0" err="1">
                <a:solidFill>
                  <a:srgbClr val="00B050"/>
                </a:solidFill>
              </a:rPr>
              <a:t>Вандыш</a:t>
            </a:r>
            <a:r>
              <a:rPr lang="ru-RU" sz="5400" dirty="0" smtClean="0">
                <a:solidFill>
                  <a:srgbClr val="00B050"/>
                </a:solidFill>
              </a:rPr>
              <a:t>) 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87824" y="2348880"/>
            <a:ext cx="1008112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2348880"/>
            <a:ext cx="792088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42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Опыт проектов территориального общественного самоуправления «Возрождение»</a:t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u="sng" dirty="0">
                <a:hlinkClick r:id="rId2" tooltip="ПРОЕКТ «Волошская керамика» по приоритетному направлению: Сохранение исторического и культурного наследия,народных традиций и промыслов, развитие туризма"/>
              </a:rPr>
              <a:t>ПРОЕКТ «Волошская керамика» по приоритетному направлению: Сохранение исторического и культурного </a:t>
            </a:r>
            <a:r>
              <a:rPr lang="ru-RU" u="sng" dirty="0" err="1">
                <a:hlinkClick r:id="rId2" tooltip="ПРОЕКТ «Волошская керамика» по приоритетному направлению: Сохранение исторического и культурного наследия,народных традиций и промыслов, развитие туризма"/>
              </a:rPr>
              <a:t>наследия,народных</a:t>
            </a:r>
            <a:r>
              <a:rPr lang="ru-RU" u="sng" dirty="0">
                <a:hlinkClick r:id="rId2" tooltip="ПРОЕКТ «Волошская керамика» по приоритетному направлению: Сохранение исторического и культурного наследия,народных традиций и промыслов, развитие туризма"/>
              </a:rPr>
              <a:t> традиций и промыслов, развитие туризма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u="sng" dirty="0">
                <a:hlinkClick r:id="rId3" tooltip="ПРОЕКТ «Волошская часовня» по приоритетному направлению: благоустройство территории, направленное на удовлетворение социально-бытовых потребностей населения."/>
              </a:rPr>
              <a:t>ПРОЕКТ «Волошская часовня» по приоритетному направлению: благоустройство территории, направленное на удовлетворение социально-бытовых потребностей населения.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u="sng" dirty="0" smtClean="0">
                <a:hlinkClick r:id="rId4" tooltip="ПРОЕКТ «РАДУГА» по приоритетному направлению: «Благоустройство населенных пунктов»"/>
              </a:rPr>
              <a:t>ПРОЕКТ </a:t>
            </a:r>
            <a:r>
              <a:rPr lang="ru-RU" u="sng" dirty="0">
                <a:hlinkClick r:id="rId4" tooltip="ПРОЕКТ «РАДУГА» по приоритетному направлению: «Благоустройство населенных пунктов»"/>
              </a:rPr>
              <a:t>«РАДУГА» по приоритетному направлению: «Благоустройство населенных пунктов»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u="sng" dirty="0">
                <a:hlinkClick r:id="rId5" tooltip="ПРОЕКТ «Не гаснет памяти свеча…»"/>
              </a:rPr>
              <a:t>ПРОЕКТ «Не гаснет памяти свеча</a:t>
            </a:r>
            <a:r>
              <a:rPr lang="ru-RU" u="sng" dirty="0" smtClean="0">
                <a:hlinkClick r:id="rId5" tooltip="ПРОЕКТ «Не гаснет памяти свеча…»"/>
              </a:rPr>
              <a:t>…»</a:t>
            </a:r>
            <a:endParaRPr lang="ru-RU" u="sng" dirty="0" smtClean="0"/>
          </a:p>
          <a:p>
            <a:pPr marL="514350" indent="-514350">
              <a:buFont typeface="+mj-lt"/>
              <a:buAutoNum type="arabicPeriod"/>
            </a:pPr>
            <a:r>
              <a:rPr lang="ru-RU" u="sng" dirty="0"/>
              <a:t>Проект «</a:t>
            </a:r>
            <a:r>
              <a:rPr lang="ru-RU" u="sng" dirty="0" err="1"/>
              <a:t>Мойдодыр</a:t>
            </a:r>
            <a:r>
              <a:rPr lang="ru-RU" u="sng" dirty="0"/>
              <a:t>» по приоритетному направлению: «Благоустройство населенных </a:t>
            </a:r>
            <a:r>
              <a:rPr lang="ru-RU" u="sng" dirty="0" smtClean="0"/>
              <a:t>пунктов»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ПРОЕКТ </a:t>
            </a:r>
            <a:r>
              <a:rPr lang="ru-RU" u="sng" dirty="0"/>
              <a:t>«Переправа, переправа»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ПРОЕКТ </a:t>
            </a:r>
            <a:r>
              <a:rPr lang="ru-RU" u="sng" dirty="0"/>
              <a:t>"Благоустройство территории ДК"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770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6406521" cy="4804891"/>
          </a:xfrm>
        </p:spPr>
      </p:pic>
      <p:sp>
        <p:nvSpPr>
          <p:cNvPr id="5" name="TextBox 4"/>
          <p:cNvSpPr txBox="1"/>
          <p:nvPr/>
        </p:nvSpPr>
        <p:spPr>
          <a:xfrm>
            <a:off x="3419872" y="40466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</a:rPr>
              <a:t>Мойдодыр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47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3924294" cy="304132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73016"/>
            <a:ext cx="4103910" cy="30163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908720"/>
            <a:ext cx="410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«Волошская часовня»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6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784"/>
            <a:ext cx="6467872" cy="4850904"/>
          </a:xfrm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«Не гаснет свеча памяти»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39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620000" cy="5715000"/>
          </a:xfrm>
        </p:spPr>
      </p:pic>
      <p:sp>
        <p:nvSpPr>
          <p:cNvPr id="6" name="TextBox 5"/>
          <p:cNvSpPr txBox="1"/>
          <p:nvPr/>
        </p:nvSpPr>
        <p:spPr>
          <a:xfrm>
            <a:off x="2555776" y="306959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«Радуга»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20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503380"/>
            <a:ext cx="6264696" cy="63546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«Благоустройство территории ДК» (2022)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64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79512" y="1628800"/>
            <a:ext cx="8712968" cy="255454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Спасибо за внимание!</a:t>
            </a:r>
          </a:p>
          <a:p>
            <a:pPr algn="ctr"/>
            <a:endParaRPr lang="ru-RU" sz="4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Надеемся на ВАШУ поддержку!!!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5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51520" y="404664"/>
            <a:ext cx="8640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Отдаленность от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центра.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условия для вовлечения молодежи и других групп населения к активному и здоровому образу жизни.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проблемы: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площадка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Беговая дорожка 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Уличная сцена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зона отдыха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551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663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Территория бывшего стадиона (1 часть)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97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0" y="-1"/>
            <a:ext cx="9146359" cy="68597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5691" y="441256"/>
            <a:ext cx="408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Территория бывшего стадиона </a:t>
            </a:r>
            <a:r>
              <a:rPr lang="ru-RU" dirty="0" smtClean="0"/>
              <a:t>(2 </a:t>
            </a:r>
            <a:r>
              <a:rPr lang="ru-RU" dirty="0"/>
              <a:t>часть)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7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6" y="-24167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2360" y="1844824"/>
            <a:ext cx="36004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16632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1 -  беговая дорожка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2 -  универсальная спортивная площадка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3 -  уличная сцена 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4 -  зона отдыха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5 - освещение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1" t="20469" r="22061" b="20469"/>
          <a:stretch/>
        </p:blipFill>
        <p:spPr>
          <a:xfrm rot="16200000">
            <a:off x="2490171" y="3090138"/>
            <a:ext cx="1152127" cy="6777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5321" y="2949769"/>
            <a:ext cx="3600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55" y="2852932"/>
            <a:ext cx="1080120" cy="10801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44208" y="2906197"/>
            <a:ext cx="360040" cy="37878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3987422" y="3027890"/>
            <a:ext cx="403667" cy="17002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4380273" y="3027889"/>
            <a:ext cx="403667" cy="17002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4782401" y="3018598"/>
            <a:ext cx="403667" cy="18861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3619748" y="3027890"/>
            <a:ext cx="403667" cy="17002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3623011" y="3598306"/>
            <a:ext cx="403667" cy="17002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3987422" y="3598306"/>
            <a:ext cx="403667" cy="17002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4368161" y="3590670"/>
            <a:ext cx="403667" cy="17002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32281" r="21239" b="32281"/>
          <a:stretch/>
        </p:blipFill>
        <p:spPr>
          <a:xfrm rot="16388849">
            <a:off x="4738313" y="3606912"/>
            <a:ext cx="403667" cy="1375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89481" y="2852935"/>
            <a:ext cx="34661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77" y="1681159"/>
            <a:ext cx="1393464" cy="139346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02718" y="1610583"/>
            <a:ext cx="1393464" cy="139346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1" y="4776433"/>
            <a:ext cx="1393464" cy="139346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02718" y="4853927"/>
            <a:ext cx="1393464" cy="139346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27584" y="5301208"/>
            <a:ext cx="43204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1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расчет: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944888"/>
              </p:ext>
            </p:extLst>
          </p:nvPr>
        </p:nvGraphicFramePr>
        <p:xfrm>
          <a:off x="457200" y="1640840"/>
          <a:ext cx="82296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332189734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429482628"/>
                    </a:ext>
                  </a:extLst>
                </a:gridCol>
              </a:tblGrid>
              <a:tr h="358264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293456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приглашенных специалистов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11 500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41473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Транспортные расходы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250 000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534848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труда по подготовке поля, универсальной спортивной площадки, уличной сцены с зоной отдыха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444 </a:t>
                      </a:r>
                      <a:r>
                        <a:rPr lang="ru-RU" b="1" dirty="0" smtClean="0"/>
                        <a:t>000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200279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Универсальная спортивная площадка (30 м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 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320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105218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Беговая дорожка по периметру стадиона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249154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Уличная сцена  (3 м х 6 м) с зоной отдыха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279 100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824252"/>
                  </a:ext>
                </a:extLst>
              </a:tr>
              <a:tr h="358264"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solidFill>
                            <a:srgbClr val="FF0000"/>
                          </a:solidFill>
                        </a:rPr>
                        <a:t>ИТОГО: </a:t>
                      </a:r>
                      <a:endParaRPr lang="ru-RU" sz="4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1 </a:t>
                      </a:r>
                      <a:r>
                        <a:rPr lang="ru-RU" sz="40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515 000</a:t>
                      </a:r>
                      <a:endParaRPr lang="ru-RU" sz="4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093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1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Уличная сцена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66" y="1484784"/>
            <a:ext cx="8070067" cy="4641379"/>
          </a:xfrm>
        </p:spPr>
      </p:pic>
    </p:spTree>
    <p:extLst>
      <p:ext uri="{BB962C8B-B14F-4D97-AF65-F5344CB8AC3E}">
        <p14:creationId xmlns:p14="http://schemas.microsoft.com/office/powerpoint/2010/main" val="2534810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Универсальная спортивная площадка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1417638"/>
            <a:ext cx="7848872" cy="5232581"/>
          </a:xfrm>
        </p:spPr>
      </p:pic>
    </p:spTree>
    <p:extLst>
      <p:ext uri="{BB962C8B-B14F-4D97-AF65-F5344CB8AC3E}">
        <p14:creationId xmlns:p14="http://schemas.microsoft.com/office/powerpoint/2010/main" val="2584389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Беговая дорожка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5" b="16636"/>
          <a:stretch/>
        </p:blipFill>
        <p:spPr>
          <a:xfrm>
            <a:off x="827584" y="1628800"/>
            <a:ext cx="7704856" cy="4685166"/>
          </a:xfrm>
        </p:spPr>
      </p:pic>
    </p:spTree>
    <p:extLst>
      <p:ext uri="{BB962C8B-B14F-4D97-AF65-F5344CB8AC3E}">
        <p14:creationId xmlns:p14="http://schemas.microsoft.com/office/powerpoint/2010/main" val="521331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331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Предварительный расчет:</vt:lpstr>
      <vt:lpstr>Уличная сцена</vt:lpstr>
      <vt:lpstr>Универсальная спортивная площадка</vt:lpstr>
      <vt:lpstr>Беговая дорожка</vt:lpstr>
      <vt:lpstr>Зона отдыха</vt:lpstr>
      <vt:lpstr>Численность населения на территории МО «Волошское»</vt:lpstr>
      <vt:lpstr>Опыт проектов территориального общественного самоуправления «Возрождение»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2023-08-13T21:04:51Z</dcterms:created>
  <dcterms:modified xsi:type="dcterms:W3CDTF">2023-08-24T13:32:17Z</dcterms:modified>
</cp:coreProperties>
</file>