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9" r:id="rId2"/>
    <p:sldId id="260" r:id="rId3"/>
    <p:sldId id="261" r:id="rId4"/>
    <p:sldId id="262" r:id="rId5"/>
    <p:sldId id="273" r:id="rId6"/>
    <p:sldId id="274" r:id="rId7"/>
    <p:sldId id="272" r:id="rId8"/>
    <p:sldId id="271" r:id="rId9"/>
    <p:sldId id="270" r:id="rId10"/>
    <p:sldId id="269" r:id="rId11"/>
    <p:sldId id="268" r:id="rId12"/>
    <p:sldId id="267" r:id="rId13"/>
    <p:sldId id="266" r:id="rId14"/>
    <p:sldId id="265" r:id="rId15"/>
    <p:sldId id="263" r:id="rId16"/>
    <p:sldId id="275" r:id="rId17"/>
    <p:sldId id="290" r:id="rId18"/>
    <p:sldId id="287" r:id="rId19"/>
    <p:sldId id="289" r:id="rId20"/>
    <p:sldId id="288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91" r:id="rId29"/>
    <p:sldId id="284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A70"/>
    <a:srgbClr val="1A0EB2"/>
    <a:srgbClr val="D60093"/>
    <a:srgbClr val="06BAB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2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Факт 2017 год</c:v>
                </c:pt>
                <c:pt idx="1">
                  <c:v>Оценка 2018 год</c:v>
                </c:pt>
                <c:pt idx="2">
                  <c:v>План 2019 год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33019.980000000003</c:v>
                </c:pt>
                <c:pt idx="1">
                  <c:v>35443.219999999994</c:v>
                </c:pt>
                <c:pt idx="2">
                  <c:v>38515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Факт 2017 год</c:v>
                </c:pt>
                <c:pt idx="1">
                  <c:v>Оценка 2018 год</c:v>
                </c:pt>
                <c:pt idx="2">
                  <c:v>План 2019 год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Факт 2017 год</c:v>
                </c:pt>
                <c:pt idx="1">
                  <c:v>Оценка 2018 год</c:v>
                </c:pt>
                <c:pt idx="2">
                  <c:v>План 2019 год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marker val="1"/>
        <c:axId val="40322560"/>
        <c:axId val="40324096"/>
      </c:lineChart>
      <c:catAx>
        <c:axId val="403225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40324096"/>
        <c:crosses val="autoZero"/>
        <c:auto val="1"/>
        <c:lblAlgn val="ctr"/>
        <c:lblOffset val="100"/>
      </c:catAx>
      <c:valAx>
        <c:axId val="40324096"/>
        <c:scaling>
          <c:orientation val="minMax"/>
        </c:scaling>
        <c:axPos val="l"/>
        <c:majorGridlines/>
        <c:numFmt formatCode="#,##0.00" sourceLinked="1"/>
        <c:tickLblPos val="nextTo"/>
        <c:crossAx val="40322560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D60093"/>
              </a:solidFill>
            </c:spPr>
          </c:dPt>
          <c:dPt>
            <c:idx val="2"/>
            <c:spPr>
              <a:solidFill>
                <a:srgbClr val="06BAB6"/>
              </a:solidFill>
            </c:spPr>
          </c:dPt>
          <c:dPt>
            <c:idx val="3"/>
            <c:spPr>
              <a:solidFill>
                <a:srgbClr val="863A70"/>
              </a:solidFill>
            </c:spPr>
          </c:dPt>
          <c:cat>
            <c:strRef>
              <c:f>Лист1!$A$2:$A$5</c:f>
              <c:strCache>
                <c:ptCount val="4"/>
                <c:pt idx="0">
                  <c:v>СЕЛЬСКОЕ ХОЗЯЙСТВО И РЫБОЛОВСТВО </c:v>
                </c:pt>
                <c:pt idx="1">
                  <c:v>ТРАНСПОРТ </c:v>
                </c:pt>
                <c:pt idx="2">
                  <c:v>ДОРОЖНОЕ ХОЗЯЙСТВО (ДОРОЖНЫЕ ФОНДЫ) </c:v>
                </c:pt>
                <c:pt idx="3">
                  <c:v>ДРУГИЕ ВОПРОСЫ В ОБЛАСТИ НАЦИОНАЛЬНОЙ ЭКОНОМИКИ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500</c:v>
                </c:pt>
                <c:pt idx="1">
                  <c:v>250</c:v>
                </c:pt>
                <c:pt idx="2">
                  <c:v>15018.5</c:v>
                </c:pt>
                <c:pt idx="3">
                  <c:v>300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024983595800834"/>
          <c:y val="2.7094575404714671E-2"/>
          <c:w val="0.33725016404199482"/>
          <c:h val="0.90881633277259521"/>
        </c:manualLayout>
      </c:layout>
      <c:txPr>
        <a:bodyPr/>
        <a:lstStyle/>
        <a:p>
          <a:pPr>
            <a:defRPr sz="12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4551.8</c:v>
                </c:pt>
                <c:pt idx="1">
                  <c:v>7084</c:v>
                </c:pt>
                <c:pt idx="2">
                  <c:v>1567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0359921963985208"/>
          <c:y val="5.0481854152072382E-2"/>
          <c:w val="0.38236579087350053"/>
          <c:h val="0.89024510116099098"/>
        </c:manualLayout>
      </c:layout>
      <c:txPr>
        <a:bodyPr/>
        <a:lstStyle/>
        <a:p>
          <a:pPr>
            <a:defRPr sz="12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numRef>
              <c:f>Лист1!$A$2:$A$5</c:f>
              <c:numCache>
                <c:formatCode>General</c:formatCode>
                <c:ptCount val="3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100.7</c:v>
                </c:pt>
                <c:pt idx="1">
                  <c:v>100.7</c:v>
                </c:pt>
                <c:pt idx="2">
                  <c:v>100.7</c:v>
                </c:pt>
              </c:numCache>
            </c:numRef>
          </c:val>
        </c:ser>
        <c:marker val="1"/>
        <c:axId val="80062720"/>
        <c:axId val="80061184"/>
      </c:lineChart>
      <c:valAx>
        <c:axId val="80061184"/>
        <c:scaling>
          <c:orientation val="minMax"/>
        </c:scaling>
        <c:axPos val="l"/>
        <c:majorGridlines/>
        <c:numFmt formatCode="General" sourceLinked="1"/>
        <c:tickLblPos val="nextTo"/>
        <c:crossAx val="80062720"/>
        <c:crosses val="autoZero"/>
        <c:crossBetween val="between"/>
      </c:valAx>
      <c:catAx>
        <c:axId val="80062720"/>
        <c:scaling>
          <c:orientation val="minMax"/>
        </c:scaling>
        <c:axPos val="b"/>
        <c:numFmt formatCode="General" sourceLinked="1"/>
        <c:tickLblPos val="nextTo"/>
        <c:crossAx val="80061184"/>
        <c:crosses val="autoZero"/>
        <c:auto val="1"/>
        <c:lblAlgn val="ctr"/>
        <c:lblOffset val="100"/>
      </c:cat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безработицы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Факт 2017 год</c:v>
                </c:pt>
                <c:pt idx="1">
                  <c:v>Оценка 2018 год</c:v>
                </c:pt>
                <c:pt idx="2">
                  <c:v>План 2019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2.1</c:v>
                </c:pt>
                <c:pt idx="1">
                  <c:v>2.1800000000000002</c:v>
                </c:pt>
                <c:pt idx="2">
                  <c:v>2.1800000000000002</c:v>
                </c:pt>
              </c:numCache>
            </c:numRef>
          </c:val>
        </c:ser>
        <c:shape val="cylinder"/>
        <c:axId val="80342016"/>
        <c:axId val="80347904"/>
        <c:axId val="0"/>
      </c:bar3DChart>
      <c:catAx>
        <c:axId val="80342016"/>
        <c:scaling>
          <c:orientation val="minMax"/>
        </c:scaling>
        <c:axPos val="b"/>
        <c:tickLblPos val="nextTo"/>
        <c:crossAx val="80347904"/>
        <c:crosses val="autoZero"/>
        <c:auto val="1"/>
        <c:lblAlgn val="ctr"/>
        <c:lblOffset val="100"/>
      </c:catAx>
      <c:valAx>
        <c:axId val="80347904"/>
        <c:scaling>
          <c:orientation val="minMax"/>
        </c:scaling>
        <c:axPos val="l"/>
        <c:majorGridlines/>
        <c:numFmt formatCode="General" sourceLinked="1"/>
        <c:tickLblPos val="nextTo"/>
        <c:crossAx val="80342016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77690288714064E-4"/>
          <c:y val="0.11258743632563745"/>
          <c:w val="0.56424967191601061"/>
          <c:h val="0.749260544502412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spPr>
              <a:solidFill>
                <a:srgbClr val="FF00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6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dLbl>
              <c:idx val="0"/>
              <c:dLblPos val="bestFit"/>
              <c:showVal val="1"/>
            </c:dLbl>
            <c:dLbl>
              <c:idx val="1"/>
              <c:dLblPos val="bestFit"/>
              <c:showVal val="1"/>
            </c:dLbl>
            <c:dLbl>
              <c:idx val="2"/>
              <c:dLblPos val="bestFit"/>
              <c:showVal val="1"/>
            </c:dLbl>
            <c:dLbl>
              <c:idx val="3"/>
              <c:dLblPos val="bestFit"/>
              <c:showVal val="1"/>
            </c:dLbl>
            <c:dLbl>
              <c:idx val="4"/>
              <c:dLblPos val="bestFit"/>
              <c:showVal val="1"/>
            </c:dLbl>
            <c:dLbl>
              <c:idx val="5"/>
              <c:dLblPos val="bestFit"/>
              <c:showVal val="1"/>
            </c:dLbl>
            <c:dLbl>
              <c:idx val="6"/>
              <c:dLblPos val="bestFit"/>
              <c:showVal val="1"/>
            </c:dLbl>
            <c:dLbl>
              <c:idx val="7"/>
              <c:dLblPos val="bestFit"/>
              <c:showVal val="1"/>
            </c:dLbl>
            <c:dLbl>
              <c:idx val="8"/>
              <c:dLblPos val="bestFit"/>
              <c:showVal val="1"/>
            </c:dLbl>
            <c:delete val="1"/>
          </c:dLbls>
          <c:cat>
            <c:strRef>
              <c:f>Лист1!$A$2:$A$10</c:f>
              <c:strCache>
                <c:ptCount val="9"/>
                <c:pt idx="0">
                  <c:v>НДФЛ -66,7%</c:v>
                </c:pt>
                <c:pt idx="1">
                  <c:v>Доходы от уплаты акцизов на нефтепродукты -11,1%</c:v>
                </c:pt>
                <c:pt idx="2">
                  <c:v>Налоги на совокупный доход-13,9%</c:v>
                </c:pt>
                <c:pt idx="3">
                  <c:v>Арендные платежи за земельные участки-3,0%</c:v>
                </c:pt>
                <c:pt idx="4">
                  <c:v>Арендные платежи за муниципальное имущество-0,7%</c:v>
                </c:pt>
                <c:pt idx="5">
                  <c:v>Плата за негативное воздействие на окружающую среду-0,2%</c:v>
                </c:pt>
                <c:pt idx="6">
                  <c:v>Доходы от продажи материальных и нематериальных активов-1,2%</c:v>
                </c:pt>
                <c:pt idx="7">
                  <c:v>Штрафы-1,0%</c:v>
                </c:pt>
                <c:pt idx="8">
                  <c:v>Госпошлина-2,2%</c:v>
                </c:pt>
              </c:strCache>
            </c:strRef>
          </c:cat>
          <c:val>
            <c:numRef>
              <c:f>Лист1!$B$2:$B$10</c:f>
              <c:numCache>
                <c:formatCode>0.0%</c:formatCode>
                <c:ptCount val="9"/>
                <c:pt idx="0">
                  <c:v>0.66700000000000148</c:v>
                </c:pt>
                <c:pt idx="1">
                  <c:v>0.111</c:v>
                </c:pt>
                <c:pt idx="2">
                  <c:v>0.13900000000000001</c:v>
                </c:pt>
                <c:pt idx="3">
                  <c:v>3.0000000000000002E-2</c:v>
                </c:pt>
                <c:pt idx="4">
                  <c:v>7.0000000000000097E-3</c:v>
                </c:pt>
                <c:pt idx="5">
                  <c:v>2.0000000000000044E-3</c:v>
                </c:pt>
                <c:pt idx="6">
                  <c:v>1.2E-2</c:v>
                </c:pt>
                <c:pt idx="7">
                  <c:v>1.0000000000000005E-2</c:v>
                </c:pt>
                <c:pt idx="8">
                  <c:v>2.1999999999999999E-2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3084798775153108"/>
          <c:y val="0"/>
          <c:w val="0.46915201224846892"/>
          <c:h val="1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autoTitleDeleted val="1"/>
    <c:plotArea>
      <c:layout>
        <c:manualLayout>
          <c:layoutTarget val="inner"/>
          <c:xMode val="edge"/>
          <c:yMode val="edge"/>
          <c:x val="0"/>
          <c:y val="0.11393764735775765"/>
          <c:w val="0.54712303149606301"/>
          <c:h val="0.8860623526422409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6"/>
          <c:dPt>
            <c:idx val="0"/>
            <c:spPr>
              <a:solidFill>
                <a:srgbClr val="FFFF0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Pt>
            <c:idx val="2"/>
            <c:spPr>
              <a:solidFill>
                <a:srgbClr val="00B0F0"/>
              </a:solidFill>
            </c:spPr>
          </c:dPt>
          <c:dPt>
            <c:idx val="4"/>
            <c:spPr>
              <a:solidFill>
                <a:srgbClr val="D60093"/>
              </a:solidFill>
            </c:spPr>
          </c:dPt>
          <c:dPt>
            <c:idx val="5"/>
            <c:spPr>
              <a:solidFill>
                <a:srgbClr val="FF0000"/>
              </a:solidFill>
            </c:spPr>
          </c:dPt>
          <c:dLbls>
            <c:dLbl>
              <c:idx val="0"/>
              <c:showVal val="1"/>
            </c:dLbl>
            <c:dLbl>
              <c:idx val="1"/>
              <c:showVal val="1"/>
            </c:dLbl>
            <c:dLbl>
              <c:idx val="2"/>
              <c:showVal val="1"/>
            </c:dLbl>
            <c:dLbl>
              <c:idx val="3"/>
              <c:layout>
                <c:manualLayout>
                  <c:x val="-4.3802165354330722E-2"/>
                  <c:y val="1.4940876160478341E-2"/>
                </c:manualLayout>
              </c:layout>
              <c:showVal val="1"/>
            </c:dLbl>
            <c:dLbl>
              <c:idx val="4"/>
              <c:showVal val="1"/>
            </c:dLbl>
            <c:dLbl>
              <c:idx val="5"/>
              <c:layout>
                <c:manualLayout>
                  <c:x val="6.0213855049822034E-3"/>
                  <c:y val="1.0146097334870107E-2"/>
                </c:manualLayout>
              </c:layout>
              <c:showVal val="1"/>
            </c:dLbl>
            <c:dLbl>
              <c:idx val="6"/>
              <c:showVal val="1"/>
            </c:dLbl>
            <c:delete val="1"/>
          </c:dLbls>
          <c:cat>
            <c:strRef>
              <c:f>Лист1!$A$2:$A$7</c:f>
              <c:strCache>
                <c:ptCount val="6"/>
                <c:pt idx="0">
                  <c:v>НДФЛ -71,0%</c:v>
                </c:pt>
                <c:pt idx="1">
                  <c:v>Доходы от уплаты акцизов на нефтепродукты -11,8%</c:v>
                </c:pt>
                <c:pt idx="2">
                  <c:v>Единый налог на вмененный доход для отдельных видов деятельности-14,5%</c:v>
                </c:pt>
                <c:pt idx="3">
                  <c:v>Единый сельскохозяйственный налог-0,2%</c:v>
                </c:pt>
                <c:pt idx="4">
                  <c:v>Налог, взимаемый в связи с применением патентной системы налогооблажения-0,1%</c:v>
                </c:pt>
                <c:pt idx="5">
                  <c:v>Госпошлина-2,4%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0.71000000000000063</c:v>
                </c:pt>
                <c:pt idx="1">
                  <c:v>0.11799999999999998</c:v>
                </c:pt>
                <c:pt idx="2">
                  <c:v>0.14500000000000021</c:v>
                </c:pt>
                <c:pt idx="3">
                  <c:v>2.0000000000000044E-3</c:v>
                </c:pt>
                <c:pt idx="4">
                  <c:v>1.0000000000000024E-3</c:v>
                </c:pt>
                <c:pt idx="5">
                  <c:v>2.4E-2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53084798775153108"/>
          <c:y val="0"/>
          <c:w val="0.46915201224846892"/>
          <c:h val="0.95049240038854865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7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6858119555804841E-2"/>
          <c:y val="6.9135318582391567E-2"/>
          <c:w val="0.51800874353550863"/>
          <c:h val="0.7925940442528253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spPr>
              <a:solidFill>
                <a:schemeClr val="accent3"/>
              </a:solidFill>
            </c:spPr>
          </c:dPt>
          <c:dPt>
            <c:idx val="1"/>
            <c:spPr>
              <a:solidFill>
                <a:srgbClr val="D60093"/>
              </a:solidFill>
            </c:spPr>
          </c:dPt>
          <c:dPt>
            <c:idx val="2"/>
            <c:spPr>
              <a:solidFill>
                <a:srgbClr val="00B050"/>
              </a:solidFill>
            </c:spPr>
          </c:dPt>
          <c:dPt>
            <c:idx val="3"/>
            <c:spPr>
              <a:solidFill>
                <a:schemeClr val="accent2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Lbls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Доходы, получаемые в виде арендной платы за земельные участки-50,1%</c:v>
                </c:pt>
                <c:pt idx="1">
                  <c:v>Доходы от реализации земельных участков-13,6%</c:v>
                </c:pt>
                <c:pt idx="2">
                  <c:v>Доходы от реализации имущества-5,4%</c:v>
                </c:pt>
                <c:pt idx="3">
                  <c:v>Плата за негативное воздействие на окружающую среду-3,0%</c:v>
                </c:pt>
                <c:pt idx="4">
                  <c:v>Доходы от использования муниципального имущества-11,8%</c:v>
                </c:pt>
                <c:pt idx="5">
                  <c:v>Штрафы, санкции, возмещение ущерба-16,1%</c:v>
                </c:pt>
              </c:strCache>
            </c:strRef>
          </c:cat>
          <c:val>
            <c:numRef>
              <c:f>Лист1!$B$2:$B$7</c:f>
              <c:numCache>
                <c:formatCode>0.0%</c:formatCode>
                <c:ptCount val="6"/>
                <c:pt idx="0">
                  <c:v>0.501</c:v>
                </c:pt>
                <c:pt idx="1">
                  <c:v>0.13600000000000001</c:v>
                </c:pt>
                <c:pt idx="2">
                  <c:v>5.3999999999999999E-2</c:v>
                </c:pt>
                <c:pt idx="3">
                  <c:v>3.0000000000000002E-2</c:v>
                </c:pt>
                <c:pt idx="4">
                  <c:v>0.11799999999999998</c:v>
                </c:pt>
                <c:pt idx="5">
                  <c:v>0.161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58544122175872759"/>
          <c:y val="1.317867708129193E-2"/>
          <c:w val="0.40536344030174232"/>
          <c:h val="0.97364245141863814"/>
        </c:manualLayout>
      </c:layout>
      <c:txPr>
        <a:bodyPr/>
        <a:lstStyle/>
        <a:p>
          <a:pPr>
            <a:defRPr b="1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 i="1"/>
            </a:pPr>
            <a:r>
              <a:rPr lang="ru-RU" dirty="0"/>
              <a:t>Отраслевая структура расходов бюджета </a:t>
            </a:r>
            <a:r>
              <a:rPr lang="ru-RU" dirty="0" smtClean="0"/>
              <a:t>МО </a:t>
            </a:r>
            <a:r>
              <a:rPr lang="ru-RU" dirty="0"/>
              <a:t>«</a:t>
            </a:r>
            <a:r>
              <a:rPr lang="ru-RU" dirty="0" err="1"/>
              <a:t>Коношский</a:t>
            </a:r>
            <a:r>
              <a:rPr lang="ru-RU" dirty="0"/>
              <a:t> муниципальный район» </a:t>
            </a:r>
          </a:p>
        </c:rich>
      </c:tx>
      <c:layout>
        <c:manualLayout>
          <c:xMode val="edge"/>
          <c:yMode val="edge"/>
          <c:x val="0.20201738845144418"/>
          <c:y val="1.6666637503696406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1969165408284499"/>
          <c:w val="0.50314927821522315"/>
          <c:h val="0.576604852834905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Отраслевая структура расходов бюджета мо «Коношский муниципальный район» </c:v>
                </c:pt>
              </c:strCache>
            </c:strRef>
          </c:tx>
          <c:dPt>
            <c:idx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rgbClr val="D60093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863A70"/>
              </a:solidFill>
            </c:spPr>
          </c:dPt>
          <c:dPt>
            <c:idx val="5"/>
            <c:spPr>
              <a:solidFill>
                <a:srgbClr val="FFFF00"/>
              </a:solidFill>
            </c:spPr>
          </c:dPt>
          <c:dPt>
            <c:idx val="6"/>
            <c:spPr>
              <a:solidFill>
                <a:srgbClr val="00B050"/>
              </a:solidFill>
            </c:spPr>
          </c:dPt>
          <c:dPt>
            <c:idx val="7"/>
            <c:spPr>
              <a:solidFill>
                <a:srgbClr val="7030A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06BAB6"/>
              </a:solidFill>
            </c:spPr>
          </c:dPt>
          <c:dPt>
            <c:idx val="10"/>
            <c:spPr>
              <a:solidFill>
                <a:srgbClr val="1A0EB2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8,6%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0,2%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2.1972003499562593E-2"/>
                  <c:y val="-4.944326431624792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2,0%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1,7%</a:t>
                    </a:r>
                  </a:p>
                </c:rich>
              </c:tx>
              <c:showVal val="1"/>
            </c:dLbl>
            <c:dLbl>
              <c:idx val="5"/>
              <c:tx>
                <c:rich>
                  <a:bodyPr/>
                  <a:lstStyle/>
                  <a:p>
                    <a:r>
                      <a:rPr lang="ru-RU" smtClean="0"/>
                      <a:t>73,4%</a:t>
                    </a:r>
                    <a:endParaRPr lang="en-US" dirty="0"/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ru-RU" dirty="0" smtClean="0"/>
                      <a:t>7,1%</a:t>
                    </a:r>
                    <a:endParaRPr lang="en-US" dirty="0"/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r>
                      <a:rPr lang="ru-RU" dirty="0" smtClean="0"/>
                      <a:t>3,1%</a:t>
                    </a:r>
                    <a:endParaRPr lang="en-US" dirty="0"/>
                  </a:p>
                </c:rich>
              </c:tx>
              <c:showVal val="1"/>
            </c:dLbl>
            <c:dLbl>
              <c:idx val="8"/>
              <c:tx>
                <c:rich>
                  <a:bodyPr/>
                  <a:lstStyle/>
                  <a:p>
                    <a:r>
                      <a:rPr lang="ru-RU" dirty="0" smtClean="0"/>
                      <a:t>0,1%</a:t>
                    </a:r>
                    <a:endParaRPr lang="en-US" dirty="0"/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ru-RU" dirty="0" smtClean="0"/>
                      <a:t>0,3%</a:t>
                    </a:r>
                    <a:endParaRPr lang="en-US" dirty="0"/>
                  </a:p>
                </c:rich>
              </c:tx>
              <c:showVal val="1"/>
            </c:dLbl>
            <c:dLbl>
              <c:idx val="10"/>
              <c:tx>
                <c:rich>
                  <a:bodyPr/>
                  <a:lstStyle/>
                  <a:p>
                    <a:r>
                      <a:rPr lang="ru-RU" dirty="0" smtClean="0"/>
                      <a:t>3,4%</a:t>
                    </a:r>
                    <a:endParaRPr lang="en-US" dirty="0"/>
                  </a:p>
                </c:rich>
              </c:tx>
              <c:showVal val="1"/>
            </c:dLbl>
            <c:delete val="1"/>
          </c:dLbls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1"/>
                <c:pt idx="0">
                  <c:v>67138.5</c:v>
                </c:pt>
                <c:pt idx="1">
                  <c:v>1282.3</c:v>
                </c:pt>
                <c:pt idx="2">
                  <c:v>650</c:v>
                </c:pt>
                <c:pt idx="3">
                  <c:v>16068.5</c:v>
                </c:pt>
                <c:pt idx="4">
                  <c:v>13202.9</c:v>
                </c:pt>
                <c:pt idx="5">
                  <c:v>576354.80000000005</c:v>
                </c:pt>
                <c:pt idx="6">
                  <c:v>55962</c:v>
                </c:pt>
                <c:pt idx="7">
                  <c:v>24202</c:v>
                </c:pt>
                <c:pt idx="8">
                  <c:v>1270</c:v>
                </c:pt>
                <c:pt idx="9">
                  <c:v>2161.1</c:v>
                </c:pt>
                <c:pt idx="10">
                  <c:v>26725.8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Лист1!$C$2:$C$13</c:f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Лист1!$D$2:$D$13</c:f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Столбец3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Лист1!$E$2:$E$13</c:f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Столбец4</c:v>
                </c:pt>
              </c:strCache>
            </c:strRef>
          </c:tx>
          <c:cat>
            <c:strRef>
              <c:f>Лист1!$A$2:$A$13</c:f>
              <c:strCache>
                <c:ptCount val="11"/>
                <c:pt idx="0">
                  <c:v>Общегосударственные вопросы 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Социальная политика</c:v>
                </c:pt>
                <c:pt idx="8">
                  <c:v>Физическая культура и спорт</c:v>
                </c:pt>
                <c:pt idx="9">
                  <c:v>Обслуживание государственного и муниципального долга</c:v>
                </c:pt>
                <c:pt idx="10">
                  <c:v>Межбюджетные трансферты общего характера бюджетам бюджетной системы Российской Федерации</c:v>
                </c:pt>
              </c:strCache>
            </c:strRef>
          </c:cat>
          <c:val>
            <c:numRef>
              <c:f>Лист1!$F$2:$F$13</c:f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200" baseline="0">
                <a:latin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4837048337707795"/>
          <c:y val="0.14043588725129169"/>
          <c:w val="0.51629516622922134"/>
          <c:h val="0.85956411274870914"/>
        </c:manualLayout>
      </c:layout>
      <c:txPr>
        <a:bodyPr/>
        <a:lstStyle/>
        <a:p>
          <a:pPr>
            <a:defRPr sz="1200" baseline="0">
              <a:latin typeface="Times New Roman" pitchFamily="18" charset="0"/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perspective val="30"/>
    </c:view3D>
    <c:plotArea>
      <c:layout>
        <c:manualLayout>
          <c:layoutTarget val="inner"/>
          <c:xMode val="edge"/>
          <c:yMode val="edge"/>
          <c:x val="0.12113896833386588"/>
          <c:y val="4.4393888105551976E-2"/>
          <c:w val="0.63071948882912765"/>
          <c:h val="0.77509760604317635"/>
        </c:manualLayout>
      </c:layout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программные</c:v>
                </c:pt>
              </c:strCache>
            </c:strRef>
          </c:tx>
          <c:spPr>
            <a:solidFill>
              <a:srgbClr val="D60093"/>
            </a:solidFill>
          </c:spPr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540714.5</c:v>
                </c:pt>
                <c:pt idx="1">
                  <c:v>606780.4</c:v>
                </c:pt>
                <c:pt idx="2">
                  <c:v>699840.7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непрограммные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</c:spPr>
          <c:cat>
            <c:strRef>
              <c:f>Лист1!$A$2:$A$4</c:f>
              <c:strCache>
                <c:ptCount val="3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69252.3</c:v>
                </c:pt>
                <c:pt idx="1">
                  <c:v>72168.800000000003</c:v>
                </c:pt>
                <c:pt idx="2">
                  <c:v>85177.2</c:v>
                </c:pt>
              </c:numCache>
            </c:numRef>
          </c:val>
        </c:ser>
        <c:shape val="cylinder"/>
        <c:axId val="81979648"/>
        <c:axId val="82051072"/>
        <c:axId val="0"/>
      </c:bar3DChart>
      <c:catAx>
        <c:axId val="81979648"/>
        <c:scaling>
          <c:orientation val="minMax"/>
        </c:scaling>
        <c:axPos val="b"/>
        <c:tickLblPos val="nextTo"/>
        <c:crossAx val="82051072"/>
        <c:crosses val="autoZero"/>
        <c:auto val="1"/>
        <c:lblAlgn val="ctr"/>
        <c:lblOffset val="100"/>
      </c:catAx>
      <c:valAx>
        <c:axId val="82051072"/>
        <c:scaling>
          <c:orientation val="minMax"/>
        </c:scaling>
        <c:axPos val="l"/>
        <c:majorGridlines/>
        <c:numFmt formatCode="General" sourceLinked="1"/>
        <c:tickLblPos val="nextTo"/>
        <c:crossAx val="81979648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endParaRPr lang="ru-RU" dirty="0"/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1"/>
            <c:spPr>
              <a:solidFill>
                <a:srgbClr val="06BAB6"/>
              </a:solidFill>
            </c:spPr>
          </c:dPt>
          <c:dPt>
            <c:idx val="2"/>
            <c:spPr>
              <a:solidFill>
                <a:srgbClr val="FF0000"/>
              </a:solidFill>
            </c:spPr>
          </c:dPt>
          <c:dPt>
            <c:idx val="3"/>
            <c:spPr>
              <a:solidFill>
                <a:srgbClr val="1A0EB2"/>
              </a:solidFill>
            </c:spPr>
          </c:dPt>
          <c:cat>
            <c:strRef>
              <c:f>Лист1!$A$2:$A$5</c:f>
              <c:strCache>
                <c:ptCount val="4"/>
                <c:pt idx="0">
                  <c:v>образование</c:v>
                </c:pt>
                <c:pt idx="1">
                  <c:v>социальная политика</c:v>
                </c:pt>
                <c:pt idx="2">
                  <c:v>культура, кинематография</c:v>
                </c:pt>
                <c:pt idx="3">
                  <c:v>физическая культура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576354.80000000005</c:v>
                </c:pt>
                <c:pt idx="1">
                  <c:v>24202</c:v>
                </c:pt>
                <c:pt idx="2">
                  <c:v>55962</c:v>
                </c:pt>
                <c:pt idx="3">
                  <c:v>1270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1087451364398893"/>
          <c:y val="5.8427875755694379E-2"/>
          <c:w val="0.37073478170507623"/>
          <c:h val="0.82753700041006351"/>
        </c:manualLayout>
      </c:layout>
      <c:txPr>
        <a:bodyPr/>
        <a:lstStyle/>
        <a:p>
          <a:pPr>
            <a:defRPr sz="130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0.32812</cdr:x>
      <cdr:y>0.1875</cdr:y>
    </cdr:from>
    <cdr:to>
      <cdr:x>0.42812</cdr:x>
      <cdr:y>0.25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00364" y="857256"/>
          <a:ext cx="914400" cy="285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0.30469</cdr:x>
      <cdr:y>0.09375</cdr:y>
    </cdr:from>
    <cdr:to>
      <cdr:x>0.36719</cdr:x>
      <cdr:y>0.17188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86050" y="428628"/>
          <a:ext cx="571504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r>
            <a:rPr lang="ru-RU" sz="1800" dirty="0" smtClean="0"/>
            <a:t>0,1%</a:t>
          </a:r>
          <a:endParaRPr lang="ru-RU" sz="1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919B85-2FD5-4982-A1F5-2748FDA4FC5F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FE7A06-BA46-4D5B-B31C-6D2E93404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DEBCF"/>
            </a:gs>
            <a:gs pos="50000">
              <a:srgbClr val="92D050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86947-EF5F-4D4A-BDEC-F4789F1B8BF3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37B1B-9130-4E18-B6B9-43FC34BC9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fokonosh@yandex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0"/>
            <a:ext cx="9572692" cy="150017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БЮДЖЕТ ДЛЯ ГРАЖДАН К РЕШЕНИЮ О БЮДЖЕТЕ МУНИЦИПАЛЬНОГО ОБРАЗОВАНИЯ 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«КОНОШСКИЙ МУНИЦИПАЛЬНЫЙ РАЙОН» НА 2019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3357554" cy="2470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285860"/>
            <a:ext cx="30003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307180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571877"/>
            <a:ext cx="3500462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1285860"/>
            <a:ext cx="278605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17" y="3643314"/>
            <a:ext cx="2786083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понятия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142984"/>
            <a:ext cx="3071802" cy="19288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Бюджет</a:t>
            </a:r>
            <a:r>
              <a:rPr lang="ru-RU" sz="1400" dirty="0" smtClean="0">
                <a:solidFill>
                  <a:schemeClr val="tx1"/>
                </a:solidFill>
              </a:rPr>
              <a:t>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1802" y="1142984"/>
            <a:ext cx="3071834" cy="19288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Доходы бюджета</a:t>
            </a:r>
            <a:r>
              <a:rPr lang="ru-RU" sz="1400" dirty="0" smtClean="0">
                <a:solidFill>
                  <a:schemeClr val="tx1"/>
                </a:solidFill>
              </a:rPr>
              <a:t>- поступающие в бюджет денежные средства, за исключением средств, являющихся в соответствии с Бюджетным кодексом источниками финансирования дефицита бюджета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43636" y="1142984"/>
            <a:ext cx="3000364" cy="192882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Расходы бюджета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sz="1400" dirty="0" smtClean="0">
                <a:solidFill>
                  <a:schemeClr val="tx1"/>
                </a:solidFill>
              </a:rPr>
              <a:t>выплачиваемые из бюджета денежные средства, за исключением средств, являющихся в соответствии с Бюджетным кодексом источниками финансирования дефицита бюджета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3214686"/>
            <a:ext cx="9144000" cy="9144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i="1" dirty="0" smtClean="0">
                <a:solidFill>
                  <a:schemeClr val="tx1"/>
                </a:solidFill>
              </a:rPr>
              <a:t>Если расходная часть бюджета превышает доходную, то бюджет формируется с </a:t>
            </a:r>
            <a:r>
              <a:rPr lang="ru-RU" sz="2000" b="1" i="1" dirty="0" smtClean="0">
                <a:solidFill>
                  <a:schemeClr val="tx1"/>
                </a:solidFill>
              </a:rPr>
              <a:t>дефицитом</a:t>
            </a:r>
            <a:r>
              <a:rPr lang="ru-RU" sz="1600" i="1" dirty="0" smtClean="0">
                <a:solidFill>
                  <a:schemeClr val="tx1"/>
                </a:solidFill>
              </a:rPr>
              <a:t>                                 Превышение доходов над расходами образует положительный остаток бюджета- </a:t>
            </a:r>
            <a:r>
              <a:rPr lang="ru-RU" sz="2000" b="1" i="1" dirty="0" smtClean="0">
                <a:solidFill>
                  <a:schemeClr val="tx1"/>
                </a:solidFill>
              </a:rPr>
              <a:t>профицит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0298" y="4214818"/>
            <a:ext cx="4071966" cy="264318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Сбалансированность бюджета </a:t>
            </a:r>
            <a:r>
              <a:rPr lang="ru-RU" dirty="0" smtClean="0">
                <a:solidFill>
                  <a:schemeClr val="tx1"/>
                </a:solidFill>
              </a:rPr>
              <a:t>по доходам и расходам- основополагающее требование, предъявляемое к органам, составляющим и утверждающим бюджет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kimvestnik.ru/wp-content/uploads/2017/10/76008522-915x5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286256"/>
            <a:ext cx="2428861" cy="2571744"/>
          </a:xfrm>
          <a:prstGeom prst="rect">
            <a:avLst/>
          </a:prstGeom>
          <a:noFill/>
        </p:spPr>
      </p:pic>
      <p:pic>
        <p:nvPicPr>
          <p:cNvPr id="7173" name="Picture 5" descr="https://pixy.org/src/114/114396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143380"/>
            <a:ext cx="2357454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Бюджетная система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Российской Федерации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0" y="1571612"/>
            <a:ext cx="2500330" cy="107157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Бюджетная система Российской Федерации или «бюджет расширенного правительства (аналитическая категория)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2500298" y="1571612"/>
            <a:ext cx="914400" cy="914400"/>
          </a:xfrm>
          <a:prstGeom prst="mathEqual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571612"/>
            <a:ext cx="2357454" cy="9144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Консолидированный бюджет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Плюс 6"/>
          <p:cNvSpPr/>
          <p:nvPr/>
        </p:nvSpPr>
        <p:spPr>
          <a:xfrm>
            <a:off x="5715008" y="1571612"/>
            <a:ext cx="914400" cy="914400"/>
          </a:xfrm>
          <a:prstGeom prst="mathPlu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572264" y="1571612"/>
            <a:ext cx="2357454" cy="914400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Бюджеты государственных внебюджетных фондов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14612" y="3429000"/>
            <a:ext cx="2357454" cy="127159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Консолидированные бюджеты субъектов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00364" y="5429264"/>
            <a:ext cx="2143140" cy="114300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Консолидированные бюджеты муниципальных районов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2928934"/>
            <a:ext cx="2500330" cy="107157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Федеральный бюджет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4429132"/>
            <a:ext cx="2500330" cy="10715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Бюджеты субъектов Российской Федерации (региональные бюджеты)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5572140"/>
            <a:ext cx="2500330" cy="107157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Бюджеты районов</a:t>
            </a: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429256" y="3071810"/>
            <a:ext cx="1714512" cy="1071570"/>
          </a:xfrm>
          <a:prstGeom prst="roundRect">
            <a:avLst/>
          </a:prstGeom>
          <a:solidFill>
            <a:srgbClr val="863A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Государственные внебюджетные фонды Российской Федерации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215206" y="3071810"/>
            <a:ext cx="1928794" cy="107157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Территориальные фонды обязательного медицинского страхования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143636" y="4572008"/>
            <a:ext cx="2286016" cy="914400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Бюджеты городских округов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43636" y="5715016"/>
            <a:ext cx="2286016" cy="914400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Бюджеты поселений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9" name="Стрелка вверх 18"/>
          <p:cNvSpPr/>
          <p:nvPr/>
        </p:nvSpPr>
        <p:spPr>
          <a:xfrm>
            <a:off x="3857620" y="2500306"/>
            <a:ext cx="428628" cy="857256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3857620" y="4714884"/>
            <a:ext cx="428628" cy="642942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верх 22"/>
          <p:cNvSpPr/>
          <p:nvPr/>
        </p:nvSpPr>
        <p:spPr>
          <a:xfrm>
            <a:off x="7715272" y="2500306"/>
            <a:ext cx="714380" cy="500066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верх 23"/>
          <p:cNvSpPr/>
          <p:nvPr/>
        </p:nvSpPr>
        <p:spPr>
          <a:xfrm>
            <a:off x="6500826" y="2500306"/>
            <a:ext cx="714380" cy="500066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верх 29"/>
          <p:cNvSpPr/>
          <p:nvPr/>
        </p:nvSpPr>
        <p:spPr>
          <a:xfrm rot="18313162">
            <a:off x="5329572" y="4199397"/>
            <a:ext cx="463938" cy="1263371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верх 30"/>
          <p:cNvSpPr/>
          <p:nvPr/>
        </p:nvSpPr>
        <p:spPr>
          <a:xfrm rot="17189777">
            <a:off x="5394054" y="5652856"/>
            <a:ext cx="463938" cy="1016327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верх 31"/>
          <p:cNvSpPr/>
          <p:nvPr/>
        </p:nvSpPr>
        <p:spPr>
          <a:xfrm rot="5400000">
            <a:off x="2536017" y="5822173"/>
            <a:ext cx="428628" cy="500066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верх 32"/>
          <p:cNvSpPr/>
          <p:nvPr/>
        </p:nvSpPr>
        <p:spPr>
          <a:xfrm rot="3176171">
            <a:off x="2603706" y="4593660"/>
            <a:ext cx="428628" cy="651640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верх 33"/>
          <p:cNvSpPr/>
          <p:nvPr/>
        </p:nvSpPr>
        <p:spPr>
          <a:xfrm rot="3602399">
            <a:off x="2946044" y="2208567"/>
            <a:ext cx="428628" cy="1441571"/>
          </a:xfrm>
          <a:prstGeom prst="up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Проект бюджета МО «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муниципальный район»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составляется и утверждается сроком на один год в порядке, установленном администрацией муниципального образования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район».</a:t>
            </a:r>
          </a:p>
          <a:p>
            <a:pPr algn="just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Составление проекта бюджета МО «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муниципальный район»-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исключительная прерогатива администрации муниципального образования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район».</a:t>
            </a:r>
          </a:p>
          <a:p>
            <a:pPr algn="just"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		Непосредственное составление проекта бюджета МО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 осуществляет финансовое управление администрации МО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муниципальный район».</a:t>
            </a: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786058"/>
            <a:ext cx="4286280" cy="71438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Составление проекта бюджета основывается на: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2786058"/>
            <a:ext cx="4500594" cy="4286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Стадии бюджетного процесса: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286124"/>
            <a:ext cx="4500594" cy="4286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Составление проекта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3786190"/>
            <a:ext cx="4500594" cy="4286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Рассмотрение проекта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4286256"/>
            <a:ext cx="4500594" cy="4286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Утверждение проекта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4786322"/>
            <a:ext cx="4500594" cy="42862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Исполнение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5357826"/>
            <a:ext cx="4500594" cy="4286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Контроль за исполнением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5929330"/>
            <a:ext cx="4500594" cy="642942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Составление и утверждение отчета об исполнении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3714752"/>
            <a:ext cx="4143436" cy="10001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Прогнозе социально-экономического развития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4929198"/>
            <a:ext cx="4143436" cy="92869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Основных направлениях бюджетной и налоговой политики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6072206"/>
            <a:ext cx="4143436" cy="42862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Муниципальных программах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приоритеты бюджетной политики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1357298"/>
            <a:ext cx="2786050" cy="127159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Обеспечение сбалансированности бюджета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00430" y="1571612"/>
            <a:ext cx="2428892" cy="107157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Наращивание собственной доходной базы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357918" y="1357298"/>
            <a:ext cx="2786082" cy="134302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Повышение результативности использования бюджетных средств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3143248"/>
            <a:ext cx="3500430" cy="20002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Выполнение задач, поставленных Президентов РФ ежегодным Бюджетном послании, в том числе о повышении заработной платы работникам бюджетной сферы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428728" y="5429264"/>
            <a:ext cx="3143272" cy="1428736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Организация работы по повышению качества и доступности представляемых муниципальных услуг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 flipH="1">
            <a:off x="6286512" y="3214686"/>
            <a:ext cx="2643206" cy="1285884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Проведение взвешенной долговой политики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29322" y="5214950"/>
            <a:ext cx="2643174" cy="1414466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Повышение эффективности деятельности муниципальных учреждений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2786050" y="1928802"/>
            <a:ext cx="714380" cy="484632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929322" y="1928802"/>
            <a:ext cx="5715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7500958" y="2714620"/>
            <a:ext cx="357190" cy="500066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643834" y="4500570"/>
            <a:ext cx="484632" cy="7143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4643438" y="5857892"/>
            <a:ext cx="1214446" cy="571504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1142976" y="5143512"/>
            <a:ext cx="484632" cy="714380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1142976" y="2643182"/>
            <a:ext cx="484632" cy="500066"/>
          </a:xfrm>
          <a:prstGeom prst="upArrow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img-fotki.yandex.ru/get/876984/295483047.5e4a/0_2f7cf7_9d385a16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786058"/>
            <a:ext cx="2701913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Муниципальный долг района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AutoShape 4" descr="https://cdn.pixabay.com/photo/2015/11/03/08/46/number-1019718_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00174"/>
            <a:ext cx="8715436" cy="535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2910" y="2428868"/>
            <a:ext cx="750099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В муниципальном образовании </a:t>
            </a:r>
          </a:p>
          <a:p>
            <a:pPr algn="ctr"/>
            <a:r>
              <a:rPr lang="ru-RU" sz="32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32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 муниципальный район» </a:t>
            </a:r>
          </a:p>
          <a:p>
            <a:pPr algn="ctr"/>
            <a:r>
              <a:rPr lang="ru-RU" sz="32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долговые обязательства </a:t>
            </a:r>
          </a:p>
          <a:p>
            <a:pPr algn="ctr"/>
            <a:r>
              <a:rPr lang="ru-RU" sz="3200" b="1" i="1" dirty="0" smtClean="0">
                <a:solidFill>
                  <a:srgbClr val="1A0EB2"/>
                </a:solidFill>
                <a:latin typeface="Times New Roman" pitchFamily="18" charset="0"/>
                <a:cs typeface="Times New Roman" pitchFamily="18" charset="0"/>
              </a:rPr>
              <a:t>ОТСУТСТВУЮТ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Доходы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1600201"/>
            <a:ext cx="3929090" cy="542915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Доходы бюджета</a:t>
            </a:r>
            <a:endParaRPr lang="ru-RU" b="1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143372" y="2143116"/>
            <a:ext cx="285752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3827776">
            <a:off x="6431053" y="2393318"/>
            <a:ext cx="978408" cy="3194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7500010">
            <a:off x="1890157" y="2278820"/>
            <a:ext cx="978408" cy="3394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57158" y="2928934"/>
            <a:ext cx="221457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Налоговые доходы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143240" y="2928934"/>
            <a:ext cx="2428892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Неналоговые доходы</a:t>
            </a:r>
            <a:endParaRPr lang="ru-RU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715008" y="3071810"/>
            <a:ext cx="3214710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Межбюджетные трансферты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14282" y="3500438"/>
            <a:ext cx="2071702" cy="27860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*налог на доходы физических лиц;</a:t>
            </a:r>
          </a:p>
          <a:p>
            <a:pPr algn="just"/>
            <a:endParaRPr lang="ru-RU" sz="1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*налоги на совокупный доход;</a:t>
            </a:r>
          </a:p>
          <a:p>
            <a:pPr algn="just"/>
            <a:endParaRPr lang="ru-RU" sz="1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*акцизы на нефтепродукты;</a:t>
            </a:r>
          </a:p>
          <a:p>
            <a:pPr algn="just"/>
            <a:endParaRPr lang="ru-RU" sz="1400" i="1" dirty="0" smtClean="0">
              <a:solidFill>
                <a:schemeClr val="tx1"/>
              </a:solidFill>
            </a:endParaRPr>
          </a:p>
          <a:p>
            <a:pPr algn="just"/>
            <a:r>
              <a:rPr lang="ru-RU" sz="1400" i="1" dirty="0" smtClean="0">
                <a:solidFill>
                  <a:schemeClr val="tx1"/>
                </a:solidFill>
              </a:rPr>
              <a:t>*государственная пошлина.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428860" y="3429000"/>
            <a:ext cx="3357586" cy="30003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*доходы от сдачи в аренду имущества, земельных участков;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*доходы от реализации имущества, земельных участков;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*плата за негативное воздействие на окружающую среду;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*штрафы, санкции, возмещение ущерба;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*иные неналоговые доходы.</a:t>
            </a:r>
            <a:endParaRPr lang="ru-RU" sz="1400" i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286512" y="3571876"/>
            <a:ext cx="2643206" cy="27146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*дотации;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*субсидии;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*субвенции;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*иные межбюджетные трансферты;</a:t>
            </a:r>
          </a:p>
          <a:p>
            <a:pPr algn="ctr"/>
            <a:endParaRPr lang="ru-RU" sz="1400" i="1" dirty="0" smtClean="0">
              <a:solidFill>
                <a:schemeClr val="tx1"/>
              </a:solidFill>
            </a:endParaRPr>
          </a:p>
          <a:p>
            <a:pPr algn="ctr"/>
            <a:r>
              <a:rPr lang="ru-RU" sz="1400" i="1" dirty="0" smtClean="0">
                <a:solidFill>
                  <a:schemeClr val="tx1"/>
                </a:solidFill>
              </a:rPr>
              <a:t>*прочие безвозмездные поступления.</a:t>
            </a:r>
            <a:endParaRPr lang="ru-RU" sz="14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25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Налоговые и неналоговые доходы бюджета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2" name="AutoShape 2" descr="https://pbs.twimg.com/media/DiSqGrnWAAA37N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pbs.twimg.com/media/DiSqGrnWAAA37N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s://prolgoty.com/wp-content/uploads/2017/12/lgoty_na_nalog_na_imuschestvo_organizaciy_1_190556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s://okbuh.ru/wp-content/uploads/2016/12/nachislenie_strahovyh_vznosov_v_2017_god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1071555"/>
          <a:ext cx="9143999" cy="81942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3570"/>
                <a:gridCol w="1214446"/>
                <a:gridCol w="1143008"/>
                <a:gridCol w="1142975"/>
              </a:tblGrid>
              <a:tr h="7223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 налога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Налоговые доходы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102 120,1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109 662,0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113 818,0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127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Налог на доходы физических лиц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71 818,5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78 999,0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80 793,0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</a:t>
                      </a:r>
                      <a:r>
                        <a:rPr lang="ru-RU" baseline="0" dirty="0" smtClean="0"/>
                        <a:t> от уплаты акцизов </a:t>
                      </a:r>
                      <a:r>
                        <a:rPr lang="ru-RU" baseline="0" smtClean="0"/>
                        <a:t>на нефтепродукты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10 033,6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11 823,0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13 434,0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Единый налог на вмененный доход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17 649,4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16 100,0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16 546,0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Единый сельскохозяйственный налог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204,8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167,0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204,0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выдачи патентов (УСН)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59,0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Госпошлина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2 392,2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2 540,0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2 782,0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Неналоговые доходы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16 489,1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9 735,0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7 382,0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сдачи в аренду земельных участков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5 299,6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3 000,0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3 700,0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сдачи в аренду муниципального имущества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761,6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365,0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по договорам соц.найма муниципального жилья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710,0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507,0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Плата за негативное воздействие на окружающую среду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295,0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223,0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реализации муниципального имущества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8 119,4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2 500,0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400,0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Доходы от реализации земельных участков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r>
                        <a:rPr lang="ru-RU" baseline="0" dirty="0" smtClean="0"/>
                        <a:t> 034,2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1 220,0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1 000,0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Штрафы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845,5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1 360,0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1 187,0</a:t>
                      </a:r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Прочие неналоговые доходы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1278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ИТОГО ДОХОДОВ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118 609,3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119 397,0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121</a:t>
                      </a:r>
                      <a:r>
                        <a:rPr lang="ru-RU" b="1" baseline="0" dirty="0" smtClean="0"/>
                        <a:t> 200,0</a:t>
                      </a:r>
                      <a:endParaRPr lang="ru-RU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072298" y="71435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Тыс. руб.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0715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СОБСТВЕННЫЕ ДОХОДЫ БЮДЖЕТА МО «КОНОШСКИЙ МУНИЦИПАЛЬНЫЙ РАЙОН»</a:t>
            </a:r>
            <a:endParaRPr lang="ru-RU" sz="32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3" y="1357296"/>
          <a:ext cx="8715435" cy="557207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5787613"/>
                <a:gridCol w="2927822"/>
              </a:tblGrid>
              <a:tr h="7959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                    Виды доходов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198" marR="47198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2019 год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(план)                            тыс. руб.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7198" marR="47198" marT="0" marB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 smtClean="0"/>
                        <a:t>Налог </a:t>
                      </a:r>
                      <a:r>
                        <a:rPr lang="ru-RU" sz="1800" b="1" i="1" dirty="0"/>
                        <a:t>на доходы физических лиц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80</a:t>
                      </a: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793</a:t>
                      </a: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Доходы от уплаты акцизов на нефтепродукты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13 434,0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Налоги на совокупный доход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16 809,0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Государственная пошлина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2 782,0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Арендные платежи за земельные участки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3 700,0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Арендные платежи за муниципальное имущество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872,0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94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Плата за негативное воздействие на окружающую среду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223,0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943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Доходы от продажи материальных и нематериальных активов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1 400,0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  <a:tr h="5124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i="1" dirty="0"/>
                        <a:t>Штрафы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800" b="1" i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187,0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7198" marR="47198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68346"/>
          </a:xfrm>
        </p:spPr>
        <p:txBody>
          <a:bodyPr>
            <a:noAutofit/>
          </a:bodyPr>
          <a:lstStyle/>
          <a:p>
            <a:r>
              <a:rPr lang="ru-RU" sz="2800" b="1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ДОХОДОВ </a:t>
            </a:r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БЮДЖЕТА МО «КОНОШСКИЙ МУНИЦИПАЛЬНЫЙ РАЙОН» НА 2019 ГОД</a:t>
            </a:r>
            <a:endParaRPr lang="ru-RU" sz="2800" b="1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357298"/>
          <a:ext cx="9144000" cy="55007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НАЛОГОВЫХ ДОХОДОВ  БЮДЖЕТА МО «КОНОШСКИЙ МУНИЦИПАЛЬНЫЙ РАЙОН» НА 2019 ГОД</a:t>
            </a:r>
            <a:endParaRPr lang="ru-RU" sz="28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214422"/>
          <a:ext cx="9144000" cy="5643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Уважаемые земляки!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4351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i="1" dirty="0" smtClean="0"/>
              <a:t>              Понимание основ финансового  планирования позволяет эффективно управлять не только собственными, но и общественными финансами, успешно реализуя принципы местного самоуправления.</a:t>
            </a:r>
          </a:p>
          <a:p>
            <a:pPr algn="just">
              <a:buNone/>
            </a:pPr>
            <a:r>
              <a:rPr lang="ru-RU" sz="1800" i="1" dirty="0" smtClean="0"/>
              <a:t>	        Все мы - налогоплательщики, на наши деньги содержатся учреждения социальной сферы, осуществляется транспортное обслуживание населения, развивается жилищно-коммунальное хозяйство, строятся дороги, улучшается качество жизни.</a:t>
            </a:r>
          </a:p>
          <a:p>
            <a:pPr algn="just">
              <a:buNone/>
            </a:pPr>
            <a:r>
              <a:rPr lang="ru-RU" sz="1800" i="1" dirty="0" smtClean="0"/>
              <a:t>	       Совместное обсуждение проекта «Бюджет для граждан» дает возможность поговорить о приоритетах бюджетной политики муниципального образования, показывает основные механизмы ее формирования, повышает уровень участия граждан в бюджетном процессе муниципального образования.</a:t>
            </a:r>
          </a:p>
          <a:p>
            <a:pPr algn="just">
              <a:buNone/>
            </a:pPr>
            <a:r>
              <a:rPr lang="ru-RU" sz="1800" i="1" dirty="0" smtClean="0"/>
              <a:t>	       Заинтересованность, активность и требовательность- три кита нового гражданского общества, которые мы вместе должны формировать для дальнейшего процветания нашей малой родины.</a:t>
            </a:r>
          </a:p>
          <a:p>
            <a:pPr algn="just">
              <a:buNone/>
            </a:pPr>
            <a:r>
              <a:rPr lang="ru-RU" sz="1800" i="1" dirty="0" smtClean="0"/>
              <a:t>	       Надеюсь на плодотворное сотрудничество!</a:t>
            </a:r>
          </a:p>
          <a:p>
            <a:pPr>
              <a:buNone/>
            </a:pPr>
            <a:r>
              <a:rPr lang="ru-RU" sz="1800" i="1" dirty="0" smtClean="0"/>
              <a:t>                                                                                 С уважением, глава Коношского </a:t>
            </a:r>
          </a:p>
          <a:p>
            <a:pPr algn="r">
              <a:buNone/>
            </a:pPr>
            <a:r>
              <a:rPr lang="ru-RU" sz="1800" i="1" dirty="0" smtClean="0"/>
              <a:t>муниципального района                    О.Г.Реутов</a:t>
            </a:r>
            <a:endParaRPr lang="ru-RU" sz="1800" i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СТРУКТУРА НЕНАЛОГОВЫХ ДОХОДОВ БЮДЖЕТА МО «КОНОШСКИЙ МУНИЦИПАЛЬНЫЙ РАЙОН»НА 2019 ГОД</a:t>
            </a:r>
            <a:endParaRPr lang="ru-RU" sz="2800" dirty="0">
              <a:effectLst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928670"/>
            <a:ext cx="9144000" cy="112871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	</a:t>
            </a:r>
            <a:r>
              <a:rPr lang="ru-RU" sz="2400" b="1" i="1" dirty="0" smtClean="0">
                <a:solidFill>
                  <a:schemeClr val="tx1"/>
                </a:solidFill>
              </a:rPr>
              <a:t>Межбюджетные трансферты- </a:t>
            </a:r>
            <a:r>
              <a:rPr lang="ru-RU" sz="2400" i="1" dirty="0" smtClean="0">
                <a:solidFill>
                  <a:schemeClr val="tx1"/>
                </a:solidFill>
              </a:rPr>
              <a:t>денежные средства, перечисляемые из одного бюджета бюджетной системы Российской Федерации другому.</a:t>
            </a:r>
            <a:endParaRPr lang="ru-RU" sz="2400" i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28596" y="2214554"/>
            <a:ext cx="2343160" cy="642942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Дотации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28992" y="2214554"/>
            <a:ext cx="2071702" cy="64294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Субвенции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286512" y="2214554"/>
            <a:ext cx="2500330" cy="64294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Субсидии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857496"/>
            <a:ext cx="2357454" cy="164307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Предоставляются без определения конкретной цели их использования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28926" y="2928934"/>
            <a:ext cx="3214710" cy="164307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Предоставляются на финансирование «переданных» другим публично-нормативным образованиям полномочий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6512" y="2928934"/>
            <a:ext cx="2857488" cy="164307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Предоставляются на условиях долевого софинансирования расходов других бюджетов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286248" y="4572008"/>
            <a:ext cx="484632" cy="428628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7500958" y="4572008"/>
            <a:ext cx="484632" cy="428628"/>
          </a:xfrm>
          <a:prstGeom prst="down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285852" y="4500570"/>
            <a:ext cx="484632" cy="42862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00298" y="5072074"/>
            <a:ext cx="4214842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Аналогия в семейном бюджете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5572140"/>
            <a:ext cx="2643174" cy="1285860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 даете своему ребенку деньги на карманные расходы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714612" y="5500702"/>
            <a:ext cx="3143272" cy="141446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 даете своему ребенку деньги и посылаете его в магазин купить продукты (по списку)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57884" y="5500702"/>
            <a:ext cx="3286116" cy="135729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 «добавляете» денег для того, чтобы ваш ребенок купил себе новый телефон (а остальные он накопил сам)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-7" y="642918"/>
            <a:ext cx="914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1" dirty="0" smtClean="0"/>
              <a:t>	</a:t>
            </a:r>
            <a:r>
              <a:rPr lang="ru-RU" b="1" i="1" dirty="0" smtClean="0">
                <a:solidFill>
                  <a:srgbClr val="C00000"/>
                </a:solidFill>
              </a:rPr>
              <a:t>Расходы бюджета</a:t>
            </a:r>
            <a:r>
              <a:rPr lang="ru-RU" b="1" i="1" dirty="0" smtClean="0"/>
              <a:t>- это выплачиваемые из бюджета денежные средства, за исключением средств, являющихся источниками финансирования дефицита бюджета.</a:t>
            </a:r>
            <a:endParaRPr lang="ru-RU" b="1" i="1" dirty="0"/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0" y="1500174"/>
          <a:ext cx="9144000" cy="5357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Структура расходов бюджета МО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муниципальный район»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397000"/>
          <a:ext cx="9144000" cy="5298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0760"/>
                <a:gridCol w="1628780"/>
                <a:gridCol w="15144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Показатель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(План)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2019 год (План)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РАСХОДЫ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678 949,2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785 017,9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Общегосударственные вопросы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55 798,5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67 138,5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оборона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968,4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1 282,3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безопасность и правоохранительная деятельность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650,0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Национальная экономика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14 730,7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16 068,5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Жилищно-коммунальное хозяйство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2 815,4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13 202,9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Образование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499 399,0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576 354,8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Культура, кинематография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55 741,9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55 962,0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Социальная политика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21 936,3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24 202,0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Физическая культура и спорт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1 270,0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1 270,0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Обслуживание государственного и муниципального долга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1 262,3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2 161,1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rgbClr val="000000"/>
                          </a:solidFill>
                          <a:latin typeface="+mn-lt"/>
                        </a:rPr>
                        <a:t>Межбюджетные трансферты общего характера бюджетам  бюджетной  системы Российской Федерации</a:t>
                      </a:r>
                      <a:endParaRPr lang="ru-RU" sz="1600" baseline="0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24 376,7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26 725,8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Программно-целевой метод формирования расходов бюджета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929190" y="1571612"/>
            <a:ext cx="4000528" cy="9144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ПРОГРАММНО-ЦЕЛЕВОЙ МЕТОД</a:t>
            </a:r>
            <a:r>
              <a:rPr lang="ru-RU" sz="1600" dirty="0" smtClean="0">
                <a:solidFill>
                  <a:schemeClr val="tx1"/>
                </a:solidFill>
              </a:rPr>
              <a:t>-</a:t>
            </a:r>
            <a:r>
              <a:rPr lang="ru-RU" sz="1600" i="1" dirty="0" smtClean="0">
                <a:solidFill>
                  <a:schemeClr val="tx1"/>
                </a:solidFill>
              </a:rPr>
              <a:t>это группирование различных бюджетных расходов в отдельные программы.</a:t>
            </a:r>
            <a:endParaRPr lang="ru-RU" sz="1600" i="1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2500306"/>
            <a:ext cx="5500726" cy="11430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ПРОГРАММА</a:t>
            </a:r>
            <a:r>
              <a:rPr lang="ru-RU" sz="1600" dirty="0" smtClean="0">
                <a:solidFill>
                  <a:schemeClr val="tx1"/>
                </a:solidFill>
              </a:rPr>
              <a:t>-</a:t>
            </a:r>
            <a:r>
              <a:rPr lang="ru-RU" sz="1600" i="1" dirty="0" smtClean="0">
                <a:solidFill>
                  <a:schemeClr val="tx1"/>
                </a:solidFill>
              </a:rPr>
              <a:t>это комплекс взаимосвязанных мероприятий, направленных на достижение единой цели, выполнение которой предлагается и осуществляется распорядителем бюджетных средств в соответствии с возложенными на него функциями.</a:t>
            </a:r>
            <a:endParaRPr lang="ru-RU" sz="1600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500306"/>
            <a:ext cx="92869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357298"/>
            <a:ext cx="961139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Диаграмма 6"/>
          <p:cNvGraphicFramePr/>
          <p:nvPr/>
        </p:nvGraphicFramePr>
        <p:xfrm>
          <a:off x="0" y="3571876"/>
          <a:ext cx="9144000" cy="3286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Перечень муниципальных программ, предусмотренных к финансированию в 2019 году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285867"/>
          <a:ext cx="9144000" cy="176769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7522"/>
                <a:gridCol w="1436478"/>
              </a:tblGrid>
              <a:tr h="535217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  ТЫС.РУБ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НА РЕАЛИЗАЦИЮ</a:t>
                      </a:r>
                      <a:r>
                        <a:rPr lang="ru-RU" sz="1400" b="1" baseline="0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МУНИЦИПАЛЬНЫХ ПРОГРАММ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7030A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699 840,7</a:t>
                      </a:r>
                      <a:endParaRPr lang="ru-RU" sz="1400" b="1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lvl="0"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образования в муниципальном образовании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«Коношский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муниципальный район» на 2019 год»</a:t>
                      </a:r>
                      <a:endParaRPr lang="ru-RU" sz="14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546 051,9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02.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отдыха и оздоровления детей в муниципальном образовании «Коношский муниципальный район»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2 112,3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50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03. МП «Организация деятельности муниципальных бюджетных учреждений культуры и учреждений дополнительного образования в сфере культуры Коношского района в 2019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74 973,1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04.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«Капитальный ремонт в муниципальных учреждениях сферы культуры муниципального образования «Коношский муниципальный район» в 2019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05.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«Повышение эффективности сферы культуры в муниципальном образовании «Коношский муниципальный район» в 2019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181,0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06. МП «Развитие внутреннего и въездного туризма в муниципальном образовании «Коношский муниципальный район» в 2019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16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07. МП «Софинансирование мероприятий, предусмотренных государственной программой Архангельской области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«Культура Русского Севера (2013-2020 годы)»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330,0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сельского хозяйства Коношского района на 2019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5601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09. МП «Гражданская оборона, защита населения и территорий от чрезвычайных ситуаций природного и техногенного характера и снижение рисков их возникновения» муниципального образования «Коношский муниципальный район» на 2019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650,0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10. МП «Поддержка и развитие малого предпринимательства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муниципальном образовании «Коношский муниципальный район»на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11.  МП «Обеспечение регулярных пассажирских перевозок на территории 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437,2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«Развитие территориального общественного самоуправления в муниципальном образовании «Коношский муниципальный район»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1 179,8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4566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13. МП «Адресная социальная помощь гражданам, находящимся в трудной жизненной ситуации, в 2019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14.  МП «Устойчивое развитие сельских территорий Коношского района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15.  МП «Энергосбережение и повышение энергетической эффективности МО «Коношский муниципальный район» на 2014-2020 годы»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2771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16. МП «Предоставление</a:t>
                      </a:r>
                      <a:r>
                        <a:rPr lang="ru-RU" sz="14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земельных участков многодетным гражданам на территории Коношского района в 2019 году»</a:t>
                      </a:r>
                      <a:endParaRPr lang="ru-RU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24,0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17.  МП «Развитие жилищно-коммунального хозяйства муниципального образования «Коношский муниципальный район» на 2019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13 202,9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18.  МП «Строительство средней общеобразовательной школы на 500 мест в п.Коноша </a:t>
                      </a:r>
                    </a:p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901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19.  МП «Строительство физкультурно-оздоровительного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комплекса в п.Коноша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2019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20. МП «Приобретение здания под размещение лыжной базы в п.Коноша в 2019 году»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21.  МП «Развитие дорожной сети, повышение безопасности дорожного движения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 муниципальном образовании «Коношский муниципальный район» на 2019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15 018,5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22.  МП «Дом для молодой семьи в муниципальном образовании«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4833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23.  МП «Трудовая молодежь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Коношского района на 2019 год»</a:t>
                      </a:r>
                      <a:endParaRPr lang="ru-RU" sz="14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171,3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916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24.  МП «Профилактика безнадзорности и правонарушений несовершеннолетних на территории муниципального образования «Коношский муниципальный район»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901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25.  МП «Развитие массовой физической культуры и спорта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Коношском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районе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0661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26.  МП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«Территория молодежи - территория развития Коношского района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  МП «Развитие архивного дела в муниципальном образовании «Коношский муниципальный район»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49,9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28.  МП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 «Коношский муниципальный район» «Управление муниципальными финансами и муниципальным долгом </a:t>
                      </a:r>
                      <a:r>
                        <a:rPr kumimoji="0" lang="ru-RU" sz="1400" b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30 681,7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29.  МП«Социализация детей-сирот и детей, оставшихся без попечения родителей,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8 662,7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30.  МП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муниципального образования «Коношский муниципальный район»</a:t>
                      </a:r>
                      <a:r>
                        <a:rPr kumimoji="0" lang="ru-RU" sz="14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«Доступная среда» на 2019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420,0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5217"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31.МП «Улучшение условий и охраны труда в муниципальном образовании «</a:t>
                      </a:r>
                      <a:r>
                        <a:rPr kumimoji="0" lang="ru-RU" sz="14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Коношский</a:t>
                      </a: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муниципальный район» на 2019 год»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3,0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1011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в социально-культурной сфере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643052"/>
          <a:ext cx="8143932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0038"/>
                <a:gridCol w="2188320"/>
                <a:gridCol w="1735574"/>
              </a:tblGrid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ОБРАЗОВАНИЕ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499 399,0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576 354,8</a:t>
                      </a:r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СОЦИАЛЬНАЯ ПОЛИТИКА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21 936,3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24 202,0</a:t>
                      </a:r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55 741,9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55 962,0</a:t>
                      </a:r>
                      <a:endParaRPr lang="ru-RU" dirty="0"/>
                    </a:p>
                  </a:txBody>
                  <a:tcPr/>
                </a:tc>
              </a:tr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ФИЗИЧЕСКАЯ КУЛЬТУРА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1 270,0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1 270,0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929454" y="1285860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Тыс. руб.</a:t>
            </a:r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3857628"/>
          <a:ext cx="6072198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3786190"/>
            <a:ext cx="3000364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на национальную экономику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3" y="1571612"/>
          <a:ext cx="8643997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4929"/>
                <a:gridCol w="1235390"/>
                <a:gridCol w="122367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СЕЛЬСКОЕ ХОЗЯЙСТВО И РЫБОЛОВСТВО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500,0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250,0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ДОРОЖНОЕ ХОЗЯЙСТВО (ДОРОЖНЫЕ ФОНДЫ)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13 210,7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15 018,5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ДРУГИЕ ВОПРОСЫ В ОБЛАСТИ НАЦИОНАЛЬНОЙ ЭКОНОМИКИ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820,0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300,0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143768" y="1214422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Тыс. руб.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3857628"/>
          <a:ext cx="6310282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714752"/>
            <a:ext cx="2928926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Дорожный фонд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89297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Дорожный фонд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часть средств бюджета, подлежащая использованию в целях финансового обеспечения дорожной деятельности в отношении автомобильных дорог общего пользования, а также капитального ремонта и ремонта  дворовых территорий многоквартирных домов, проездов к дворовым территориям многоквартирных домов населенных пунктов. </a:t>
            </a:r>
          </a:p>
          <a:p>
            <a:pPr algn="just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Средства дорожного фонда имеют целевое назначение и не подлежат изъятию или расходованию на иные цели.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357430"/>
            <a:ext cx="33575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Блок-схема: узел 5"/>
          <p:cNvSpPr/>
          <p:nvPr/>
        </p:nvSpPr>
        <p:spPr>
          <a:xfrm>
            <a:off x="285720" y="2714620"/>
            <a:ext cx="1357322" cy="1357322"/>
          </a:xfrm>
          <a:prstGeom prst="flowChartConnector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АКЦИЗЫ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714480" y="2714620"/>
            <a:ext cx="1500198" cy="14287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ТРАНСПОРТНЫЙ НАЛОГ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Блок-схема: узел 7"/>
          <p:cNvSpPr/>
          <p:nvPr/>
        </p:nvSpPr>
        <p:spPr>
          <a:xfrm>
            <a:off x="0" y="4000504"/>
            <a:ext cx="1500198" cy="1571636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МЕЖБЮДЖЕТНЫЕ ТРАНСФЕРТЫ И ИНЫЕ ИСТОЧНИКИ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571604" y="4071942"/>
            <a:ext cx="1785950" cy="1428760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ШТРАФЫ ЗА НАРУШЕНИЕ ДОРОЖНОГО ДВИЖЕНИЯ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285852" y="5143512"/>
            <a:ext cx="484632" cy="978408"/>
          </a:xfrm>
          <a:prstGeom prst="downArrow">
            <a:avLst/>
          </a:prstGeom>
          <a:solidFill>
            <a:srgbClr val="863A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6286520"/>
            <a:ext cx="4929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ДОРОЖНЫЙ ФОНД АРХАНГЕЛЬСКОЙ ОБЛАСТИ</a:t>
            </a:r>
            <a:endParaRPr lang="ru-RU" b="1" i="1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6500826" y="2786058"/>
            <a:ext cx="1357322" cy="1357322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АКЦИЗЫ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7429520" y="3571876"/>
            <a:ext cx="1500198" cy="1571636"/>
          </a:xfrm>
          <a:prstGeom prst="flowChartConnector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МЕЖБЮДЖЕТНЫЕ ТРАНСФЕРТЫ И ИНЫЕ ИСТОЧНИКИ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7072330" y="4500570"/>
            <a:ext cx="484632" cy="978408"/>
          </a:xfrm>
          <a:prstGeom prst="downArrow">
            <a:avLst/>
          </a:prstGeom>
          <a:solidFill>
            <a:srgbClr val="863A7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86182" y="5572140"/>
            <a:ext cx="53578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ДОРОЖНЫЙ ФОНД МУНИЦИПАЛЬНОГО  ОБРАЗОВАНИЯ «КОНОШСКИЙ МУНИЦИПАЛЬНЫЙ РАЙОН»</a:t>
            </a:r>
            <a:endParaRPr lang="ru-RU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Расходы на жилищно-коммунальное хозяйство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00892" y="157161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Тыс. руб.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3" y="1928800"/>
          <a:ext cx="8643997" cy="1697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9353"/>
                <a:gridCol w="1428760"/>
                <a:gridCol w="1285884"/>
              </a:tblGrid>
              <a:tr h="42441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НАИМЕНОВАНИЕ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24419">
                <a:tc>
                  <a:txBody>
                    <a:bodyPr/>
                    <a:lstStyle/>
                    <a:p>
                      <a:r>
                        <a:rPr lang="ru-RU" dirty="0" smtClean="0"/>
                        <a:t>ЖИЛИЩНОЕ ХОЗЯЙСТВО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1 504,4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4 551,8</a:t>
                      </a:r>
                      <a:endParaRPr lang="ru-RU" dirty="0"/>
                    </a:p>
                  </a:txBody>
                  <a:tcPr/>
                </a:tc>
              </a:tr>
              <a:tr h="424419">
                <a:tc>
                  <a:txBody>
                    <a:bodyPr/>
                    <a:lstStyle/>
                    <a:p>
                      <a:r>
                        <a:rPr lang="ru-RU" dirty="0" smtClean="0"/>
                        <a:t>КОММУНАЛЬНОЕ ХОЗЯЙСТВО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1 000,0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7 084,0</a:t>
                      </a:r>
                      <a:endParaRPr lang="ru-RU" dirty="0"/>
                    </a:p>
                  </a:txBody>
                  <a:tcPr/>
                </a:tc>
              </a:tr>
              <a:tr h="424419">
                <a:tc>
                  <a:txBody>
                    <a:bodyPr/>
                    <a:lstStyle/>
                    <a:p>
                      <a:r>
                        <a:rPr lang="ru-RU" dirty="0" smtClean="0"/>
                        <a:t>БЛАГОУСТРОЙСТВО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311,0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1 567,1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214282" y="3714752"/>
          <a:ext cx="5715040" cy="3143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3690942"/>
            <a:ext cx="2954347" cy="3167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500034" y="2857496"/>
            <a:ext cx="8143932" cy="3214710"/>
          </a:xfrm>
          <a:prstGeom prst="horizontalScroll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i="1" dirty="0" smtClean="0">
                <a:solidFill>
                  <a:schemeClr val="tx1"/>
                </a:solidFill>
              </a:rPr>
              <a:t>Бюджет для граждан</a:t>
            </a:r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i="1" dirty="0" smtClean="0">
                <a:solidFill>
                  <a:schemeClr val="tx1"/>
                </a:solidFill>
              </a:rPr>
              <a:t>документ, содержащий основные положения бюджета в доступной для широкого круга заинтересованных пользователей форме, разрабатываемый в целях ознакомления граждан с основными целями, задачами и приоритетами направлениями бюджетной политики, обоснованиями бюджетных расходов, планируемыми и достигнутыми результатами использования бюджетных ассигнований.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500034" y="1643050"/>
            <a:ext cx="8143932" cy="1112714"/>
          </a:xfrm>
          <a:prstGeom prst="flowChartProcess">
            <a:avLst/>
          </a:prstGeom>
          <a:gradFill flip="none" rotWithShape="1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	Реализация принципа прозрачности (открытости) и обеспечения полного и доступного информирования граждан о бюджете МО «</a:t>
            </a:r>
            <a:r>
              <a:rPr lang="ru-RU" dirty="0" err="1" smtClean="0">
                <a:solidFill>
                  <a:schemeClr val="tx1"/>
                </a:solidFill>
              </a:rPr>
              <a:t>Коношский</a:t>
            </a:r>
            <a:r>
              <a:rPr lang="ru-RU" dirty="0" smtClean="0">
                <a:solidFill>
                  <a:schemeClr val="tx1"/>
                </a:solidFill>
              </a:rPr>
              <a:t> муниципальный район» на 2019 год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2800" dirty="0" smtClean="0">
                <a:solidFill>
                  <a:srgbClr val="1A0EB2"/>
                </a:solidFill>
              </a:rPr>
              <a:t>Финансовое управление администрации муниципального образования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1A0EB2"/>
                </a:solidFill>
              </a:rPr>
              <a:t> «</a:t>
            </a:r>
            <a:r>
              <a:rPr lang="ru-RU" sz="2800" dirty="0" err="1" smtClean="0">
                <a:solidFill>
                  <a:srgbClr val="1A0EB2"/>
                </a:solidFill>
              </a:rPr>
              <a:t>Коношский</a:t>
            </a:r>
            <a:r>
              <a:rPr lang="ru-RU" sz="2800" dirty="0" smtClean="0">
                <a:solidFill>
                  <a:srgbClr val="1A0EB2"/>
                </a:solidFill>
              </a:rPr>
              <a:t> муниципальный район»</a:t>
            </a:r>
          </a:p>
          <a:p>
            <a:pPr>
              <a:buNone/>
            </a:pPr>
            <a:r>
              <a:rPr lang="ru-RU" sz="2800" dirty="0" smtClean="0">
                <a:solidFill>
                  <a:srgbClr val="1A0EB2"/>
                </a:solidFill>
              </a:rPr>
              <a:t>    п.Коноша ул.Советская,д.86</a:t>
            </a:r>
          </a:p>
          <a:p>
            <a:pPr>
              <a:buNone/>
            </a:pPr>
            <a:r>
              <a:rPr lang="en-US" sz="2800" dirty="0" smtClean="0">
                <a:solidFill>
                  <a:srgbClr val="1A0EB2"/>
                </a:solidFill>
              </a:rPr>
              <a:t>    </a:t>
            </a:r>
            <a:r>
              <a:rPr lang="en-US" sz="2800" dirty="0" smtClean="0">
                <a:solidFill>
                  <a:srgbClr val="1A0EB2"/>
                </a:solidFill>
                <a:hlinkClick r:id="rId2"/>
              </a:rPr>
              <a:t>fokonosh@yandex.ru</a:t>
            </a:r>
            <a:endParaRPr lang="ru-RU" sz="2800" dirty="0" smtClean="0">
              <a:solidFill>
                <a:srgbClr val="1A0EB2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1A0EB2"/>
                </a:solidFill>
              </a:rPr>
              <a:t>    Тел.(8-818-58)2-23-50</a:t>
            </a:r>
          </a:p>
          <a:p>
            <a:pPr>
              <a:buNone/>
            </a:pPr>
            <a:r>
              <a:rPr lang="ru-RU" sz="2800" dirty="0" smtClean="0">
                <a:solidFill>
                  <a:srgbClr val="1A0EB2"/>
                </a:solidFill>
              </a:rPr>
              <a:t>    Руководитель: Кузнецова Светлана Александровна</a:t>
            </a:r>
            <a:endParaRPr lang="ru-RU" sz="2800" dirty="0">
              <a:solidFill>
                <a:srgbClr val="1A0EB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История района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район находится на юге Архангельской области, граничит с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Каргопольским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Няндомским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, Вельским районами Архангельской области и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Вожегодским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районом Вологодской области. </a:t>
            </a:r>
          </a:p>
          <a:p>
            <a:pPr algn="just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		Площадь Коношского района составляет 8,46 тыс. кв.км. Районный центр – рабочий поселок  Коноша. В состав района входят 8 муниципальных образований (поселений). Общее число населенных пунктов – 164. Главные отрасли в экономике – железнодорожный транспорт, строительство, лесозаготовка и лесопереработка, сельское хозяйство. Сельское хозяйство представлено в основном молочным животноводством.</a:t>
            </a:r>
          </a:p>
          <a:p>
            <a:pPr algn="just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		 Станция  Коноша  один из крупнейших железнодорожных узлов Северной магистрали. Поселок выгодно отличается географическим положением от других населенных пунктов области.  В 1965 году создан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район с центром в пос. Коноша.</a:t>
            </a:r>
          </a:p>
          <a:p>
            <a:pPr algn="just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       		В 2004 году в соответствии с принятым Федеральным законом «Об общих принципах организации местного самоуправления в Российской Федерации» в границах муниципального образования «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Коношский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муниципальный район» образованы 8 муниципальных поселений: Волошское (территории поселков Волошка и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Вандыш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), Вохтомское (14 населенных пунктов), Ерцевское (28 населенных пунктов), Климовское (32 деревень); Коношское (22 населенных пункта), Мирный (14 населенных пунктов), Подюжское (11 населенных пунктов), Тавреньгское (41 населенный пункт).  </a:t>
            </a:r>
          </a:p>
          <a:p>
            <a:pPr algn="just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		 Численность населения Коношского района на 01.01.2017 года составила 22,0  тыс. человек:</a:t>
            </a:r>
          </a:p>
          <a:p>
            <a:pPr algn="just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       -городского населения – 10,9 тыс. человек;</a:t>
            </a:r>
          </a:p>
          <a:p>
            <a:pPr algn="just">
              <a:buNone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       -численность сельского населения – 11,1 тыс. человек.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Численность населения                    в сельских поселениях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8358246" cy="52149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1500166" y="371475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42976" y="385762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389 чел.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285852" y="528638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3599 чел.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57554" y="378619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522 чел.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714744" y="192880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863 чел.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2066" y="2428869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889 чел.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271462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2920 чел.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358082" y="5429264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1186 чел.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0628" y="507207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11660 чел.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Среднемесячная заработная плата (руб.)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109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33 019,98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35 443,22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38 515,00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428597" y="2714620"/>
          <a:ext cx="5286411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643182"/>
            <a:ext cx="3357553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Индекс потребительских цен(%)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100,7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28596" y="2857496"/>
          <a:ext cx="5500726" cy="37068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4" name="AutoShape 2" descr="https://st.depositphotos.com/1038855/1730/i/950/depositphotos_17303661-stock-photo-white-human-standing-near-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643182"/>
            <a:ext cx="3071802" cy="421481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Уровень безработицы (%)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Факт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План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2,18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50" name="AutoShape 2" descr="https://avatars.mds.yandex.net/get-pdb/1025945/6bffae06-a403-4489-bb3e-68f7576f1000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avatars.mds.yandex.net/get-pdb/1025945/6bffae06-a403-4489-bb3e-68f7576f1000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6" y="3143248"/>
            <a:ext cx="29289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Диаграмма 7"/>
          <p:cNvGraphicFramePr/>
          <p:nvPr/>
        </p:nvGraphicFramePr>
        <p:xfrm>
          <a:off x="500034" y="2643182"/>
          <a:ext cx="578647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Экономические показатели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275257"/>
          <a:ext cx="6143605" cy="5494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1215"/>
                <a:gridCol w="862261"/>
                <a:gridCol w="916151"/>
                <a:gridCol w="1993978"/>
              </a:tblGrid>
              <a:tr h="68716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Факт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2017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Оценка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2018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План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2019 год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101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Численность населения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22 028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21 960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21 900</a:t>
                      </a:r>
                      <a:endParaRPr lang="ru-RU" sz="1400" dirty="0"/>
                    </a:p>
                  </a:txBody>
                  <a:tcPr/>
                </a:tc>
              </a:tr>
              <a:tr h="2931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Рождаемость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190</a:t>
                      </a:r>
                      <a:endParaRPr lang="ru-RU" sz="1400" dirty="0"/>
                    </a:p>
                  </a:txBody>
                  <a:tcPr/>
                </a:tc>
              </a:tr>
              <a:tr h="29315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Смертность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381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360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340</a:t>
                      </a:r>
                      <a:endParaRPr lang="ru-RU" sz="1400" dirty="0"/>
                    </a:p>
                  </a:txBody>
                  <a:tcPr/>
                </a:tc>
              </a:tr>
              <a:tr h="48101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Миграционный прирост (чел.)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-51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-50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-40</a:t>
                      </a:r>
                      <a:endParaRPr lang="ru-RU" sz="1400" dirty="0"/>
                    </a:p>
                  </a:txBody>
                  <a:tcPr/>
                </a:tc>
              </a:tr>
              <a:tr h="68716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рождаемости (на 1 тыс.чел.)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8,7</a:t>
                      </a:r>
                      <a:endParaRPr lang="ru-RU" sz="1400" dirty="0"/>
                    </a:p>
                  </a:txBody>
                  <a:tcPr/>
                </a:tc>
              </a:tr>
              <a:tr h="68716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смертности (на 1 тыс. 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15,5</a:t>
                      </a:r>
                      <a:endParaRPr lang="ru-RU" sz="1400" dirty="0"/>
                    </a:p>
                  </a:txBody>
                  <a:tcPr/>
                </a:tc>
              </a:tr>
              <a:tr h="89331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миграционного прироста (на 10 тыс. 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-23,2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-22,8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-18,3</a:t>
                      </a:r>
                      <a:endParaRPr lang="ru-RU" sz="1400" dirty="0"/>
                    </a:p>
                  </a:txBody>
                  <a:tcPr/>
                </a:tc>
              </a:tr>
              <a:tr h="89331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Коэффициент естественного прироста (на 1 тыс. чел.)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-8,53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-7,74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-6,85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214422"/>
            <a:ext cx="3000365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3420</TotalTime>
  <Words>1967</Words>
  <Application>Microsoft Office PowerPoint</Application>
  <PresentationFormat>Экран (4:3)</PresentationFormat>
  <Paragraphs>480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 БЮДЖЕТ ДЛЯ ГРАЖДАН К РЕШЕНИЮ О БЮДЖЕТЕ МУНИЦИПАЛЬНОГО ОБРАЗОВАНИЯ  «КОНОШСКИЙ МУНИЦИПАЛЬНЫЙ РАЙОН» НА 2019 ГОД </vt:lpstr>
      <vt:lpstr>Уважаемые земляки!</vt:lpstr>
      <vt:lpstr>Цель проекта</vt:lpstr>
      <vt:lpstr>История района</vt:lpstr>
      <vt:lpstr>Численность населения                    в сельских поселениях</vt:lpstr>
      <vt:lpstr>Среднемесячная заработная плата (руб.)</vt:lpstr>
      <vt:lpstr>Индекс потребительских цен(%)</vt:lpstr>
      <vt:lpstr>Уровень безработицы (%)</vt:lpstr>
      <vt:lpstr>Экономические показатели</vt:lpstr>
      <vt:lpstr>Основные понятия</vt:lpstr>
      <vt:lpstr>Бюджетная система  Российской Федерации</vt:lpstr>
      <vt:lpstr>Бюджетный процесс</vt:lpstr>
      <vt:lpstr>Основные приоритеты бюджетной политики</vt:lpstr>
      <vt:lpstr>Муниципальный долг района</vt:lpstr>
      <vt:lpstr>Доходы бюджета</vt:lpstr>
      <vt:lpstr>Налоговые и неналоговые доходы бюджета</vt:lpstr>
      <vt:lpstr>СОБСТВЕННЫЕ ДОХОДЫ БЮДЖЕТА МО «КОНОШСКИЙ МУНИЦИПАЛЬНЫЙ РАЙОН»</vt:lpstr>
      <vt:lpstr>СТРУКТУРА ДОХОДОВ БЮДЖЕТА МО «КОНОШСКИЙ МУНИЦИПАЛЬНЫЙ РАЙОН» НА 2019 ГОД</vt:lpstr>
      <vt:lpstr>СТРУКТУРА НАЛОГОВЫХ ДОХОДОВ  БЮДЖЕТА МО «КОНОШСКИЙ МУНИЦИПАЛЬНЫЙ РАЙОН» НА 2019 ГОД</vt:lpstr>
      <vt:lpstr>СТРУКТУРА НЕНАЛОГОВЫХ ДОХОДОВ БЮДЖЕТА МО «КОНОШСКИЙ МУНИЦИПАЛЬНЫЙ РАЙОН»НА 2019 ГОД</vt:lpstr>
      <vt:lpstr>Межбюджетные трансферты </vt:lpstr>
      <vt:lpstr>Расходы бюджета</vt:lpstr>
      <vt:lpstr>Структура расходов бюджета МО «Коношский муниципальный район»</vt:lpstr>
      <vt:lpstr>Программно-целевой метод формирования расходов бюджета</vt:lpstr>
      <vt:lpstr>Перечень муниципальных программ, предусмотренных к финансированию в 2019 году</vt:lpstr>
      <vt:lpstr> Расходы в социально-культурной сфере </vt:lpstr>
      <vt:lpstr>Расходы на национальную экономику </vt:lpstr>
      <vt:lpstr>Дорожный фонд</vt:lpstr>
      <vt:lpstr>Расходы на жилищно-коммунальное хозяйство</vt:lpstr>
      <vt:lpstr>Контактная информация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FINUPR</dc:creator>
  <cp:lastModifiedBy>FINUPR</cp:lastModifiedBy>
  <cp:revision>689</cp:revision>
  <dcterms:created xsi:type="dcterms:W3CDTF">2018-10-09T08:32:12Z</dcterms:created>
  <dcterms:modified xsi:type="dcterms:W3CDTF">2018-11-15T13:06:33Z</dcterms:modified>
</cp:coreProperties>
</file>