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9"/>
  </p:notesMasterIdLst>
  <p:sldIdLst>
    <p:sldId id="259" r:id="rId2"/>
    <p:sldId id="262" r:id="rId3"/>
    <p:sldId id="274" r:id="rId4"/>
    <p:sldId id="272" r:id="rId5"/>
    <p:sldId id="271" r:id="rId6"/>
    <p:sldId id="270" r:id="rId7"/>
    <p:sldId id="269" r:id="rId8"/>
    <p:sldId id="268" r:id="rId9"/>
    <p:sldId id="267" r:id="rId10"/>
    <p:sldId id="266" r:id="rId11"/>
    <p:sldId id="265" r:id="rId12"/>
    <p:sldId id="263" r:id="rId13"/>
    <p:sldId id="275" r:id="rId14"/>
    <p:sldId id="290" r:id="rId15"/>
    <p:sldId id="287" r:id="rId16"/>
    <p:sldId id="289" r:id="rId17"/>
    <p:sldId id="288" r:id="rId18"/>
    <p:sldId id="276" r:id="rId19"/>
    <p:sldId id="278" r:id="rId20"/>
    <p:sldId id="279" r:id="rId21"/>
    <p:sldId id="280" r:id="rId22"/>
    <p:sldId id="281" r:id="rId23"/>
    <p:sldId id="282" r:id="rId24"/>
    <p:sldId id="283" r:id="rId25"/>
    <p:sldId id="291" r:id="rId26"/>
    <p:sldId id="284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6BAB6"/>
    <a:srgbClr val="F658B6"/>
    <a:srgbClr val="FAE0DC"/>
    <a:srgbClr val="078AB9"/>
    <a:srgbClr val="1A0EB2"/>
    <a:srgbClr val="863A7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0.141075021872266"/>
          <c:y val="4.651336234256008E-2"/>
          <c:w val="0.72049146981627299"/>
          <c:h val="0.77288194168750723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D60093"/>
            </a:solidFill>
          </c:spPr>
          <c:cat>
            <c:strRef>
              <c:f>Лист1!$A$2:$A$5</c:f>
              <c:strCache>
                <c:ptCount val="3"/>
                <c:pt idx="0">
                  <c:v>Факт 2018 год</c:v>
                </c:pt>
                <c:pt idx="1">
                  <c:v>Оценка 2019 год</c:v>
                </c:pt>
                <c:pt idx="2">
                  <c:v>План 2020 год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39259.800000000003</c:v>
                </c:pt>
                <c:pt idx="1">
                  <c:v>40185</c:v>
                </c:pt>
                <c:pt idx="2">
                  <c:v>43632.840000000004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Факт 2018 год</c:v>
                </c:pt>
                <c:pt idx="1">
                  <c:v>Оценка 2019 год</c:v>
                </c:pt>
                <c:pt idx="2">
                  <c:v>План 2020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Факт 2018 год</c:v>
                </c:pt>
                <c:pt idx="1">
                  <c:v>Оценка 2019 год</c:v>
                </c:pt>
                <c:pt idx="2">
                  <c:v>План 2020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one"/>
        <c:axId val="73480832"/>
        <c:axId val="73486720"/>
        <c:axId val="71705472"/>
      </c:bar3DChart>
      <c:catAx>
        <c:axId val="7348083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73486720"/>
        <c:crosses val="autoZero"/>
        <c:auto val="1"/>
        <c:lblAlgn val="ctr"/>
        <c:lblOffset val="100"/>
      </c:catAx>
      <c:valAx>
        <c:axId val="73486720"/>
        <c:scaling>
          <c:orientation val="minMax"/>
        </c:scaling>
        <c:axPos val="l"/>
        <c:majorGridlines/>
        <c:numFmt formatCode="#,##0.00" sourceLinked="1"/>
        <c:tickLblPos val="nextTo"/>
        <c:crossAx val="73480832"/>
        <c:crosses val="autoZero"/>
        <c:crossBetween val="between"/>
      </c:valAx>
      <c:serAx>
        <c:axId val="71705472"/>
        <c:scaling>
          <c:orientation val="minMax"/>
        </c:scaling>
        <c:axPos val="b"/>
        <c:tickLblPos val="nextTo"/>
        <c:crossAx val="73486720"/>
        <c:crosses val="autoZero"/>
      </c:serAx>
    </c:plotArea>
    <c:legend>
      <c:legendPos val="r"/>
      <c:legendEntry>
        <c:idx val="1"/>
        <c:delete val="1"/>
      </c:legendEntry>
      <c:legendEntry>
        <c:idx val="2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7.8495406824147004E-2"/>
          <c:y val="3.0163889433264476E-2"/>
          <c:w val="0.92150459317585298"/>
          <c:h val="0.84570738560348679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100,8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100,8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100,8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numRef>
              <c:f>Лист1!$A$2:$A$5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3"/>
                <c:pt idx="0">
                  <c:v>100.7</c:v>
                </c:pt>
                <c:pt idx="1">
                  <c:v>100.7</c:v>
                </c:pt>
                <c:pt idx="2">
                  <c:v>100.7</c:v>
                </c:pt>
              </c:numCache>
            </c:numRef>
          </c:val>
        </c:ser>
        <c:shape val="cylinder"/>
        <c:axId val="91538176"/>
        <c:axId val="91536384"/>
        <c:axId val="0"/>
      </c:bar3DChart>
      <c:valAx>
        <c:axId val="91536384"/>
        <c:scaling>
          <c:orientation val="minMax"/>
        </c:scaling>
        <c:axPos val="l"/>
        <c:majorGridlines/>
        <c:numFmt formatCode="General" sourceLinked="1"/>
        <c:tickLblPos val="nextTo"/>
        <c:crossAx val="91538176"/>
        <c:crosses val="autoZero"/>
        <c:crossBetween val="between"/>
      </c:valAx>
      <c:catAx>
        <c:axId val="91538176"/>
        <c:scaling>
          <c:orientation val="minMax"/>
        </c:scaling>
        <c:axPos val="b"/>
        <c:numFmt formatCode="General" sourceLinked="1"/>
        <c:tickLblPos val="nextTo"/>
        <c:crossAx val="91536384"/>
        <c:crosses val="autoZero"/>
        <c:auto val="1"/>
        <c:lblAlgn val="ctr"/>
        <c:lblOffset val="100"/>
      </c:cat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AngAx val="1"/>
    </c:view3D>
    <c:plotArea>
      <c:layout>
        <c:manualLayout>
          <c:layoutTarget val="inner"/>
          <c:xMode val="edge"/>
          <c:yMode val="edge"/>
          <c:x val="6.4606517935258109E-2"/>
          <c:y val="0.14477221209199181"/>
          <c:w val="0.9204503499562553"/>
          <c:h val="0.6695910727095572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безработицы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Лист1!$A$2:$A$5</c:f>
              <c:strCache>
                <c:ptCount val="3"/>
                <c:pt idx="0">
                  <c:v>Факт 2018 год</c:v>
                </c:pt>
                <c:pt idx="1">
                  <c:v>Оценка 2019 год</c:v>
                </c:pt>
                <c:pt idx="2">
                  <c:v>План 2020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1.7</c:v>
                </c:pt>
                <c:pt idx="1">
                  <c:v>2</c:v>
                </c:pt>
                <c:pt idx="2">
                  <c:v>1.9000000000000001</c:v>
                </c:pt>
              </c:numCache>
            </c:numRef>
          </c:val>
        </c:ser>
        <c:shape val="cylinder"/>
        <c:axId val="121549184"/>
        <c:axId val="121565952"/>
        <c:axId val="0"/>
      </c:bar3DChart>
      <c:catAx>
        <c:axId val="12154918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21565952"/>
        <c:crosses val="autoZero"/>
        <c:auto val="1"/>
        <c:lblAlgn val="ctr"/>
        <c:lblOffset val="100"/>
      </c:catAx>
      <c:valAx>
        <c:axId val="121565952"/>
        <c:scaling>
          <c:orientation val="minMax"/>
        </c:scaling>
        <c:axPos val="l"/>
        <c:majorGridlines/>
        <c:numFmt formatCode="General" sourceLinked="1"/>
        <c:tickLblPos val="nextTo"/>
        <c:crossAx val="12154918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0977690288714113E-4"/>
          <c:y val="0.13703181233438366"/>
          <c:w val="0.47705988159881424"/>
          <c:h val="0.6337053124610689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D60093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00B0F0"/>
              </a:solidFill>
            </c:spPr>
          </c:dPt>
          <c:dPt>
            <c:idx val="4"/>
            <c:spPr>
              <a:solidFill>
                <a:srgbClr val="078AB9"/>
              </a:solidFill>
            </c:spPr>
          </c:dPt>
          <c:dPt>
            <c:idx val="6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7"/>
            <c:spPr>
              <a:solidFill>
                <a:srgbClr val="7030A0"/>
              </a:solidFill>
            </c:spPr>
          </c:dPt>
          <c:dPt>
            <c:idx val="8"/>
            <c:spPr>
              <a:solidFill>
                <a:srgbClr val="F658B6"/>
              </a:solidFill>
            </c:spPr>
          </c:dPt>
          <c:dLbls>
            <c:dLbl>
              <c:idx val="0"/>
              <c:layout/>
              <c:dLblPos val="bestFit"/>
              <c:showVal val="1"/>
            </c:dLbl>
            <c:dLbl>
              <c:idx val="1"/>
              <c:layout/>
              <c:dLblPos val="bestFit"/>
              <c:showVal val="1"/>
            </c:dLbl>
            <c:dLbl>
              <c:idx val="2"/>
              <c:layout/>
              <c:dLblPos val="bestFit"/>
              <c:showVal val="1"/>
            </c:dLbl>
            <c:dLbl>
              <c:idx val="3"/>
              <c:layout/>
              <c:dLblPos val="bestFit"/>
              <c:showVal val="1"/>
            </c:dLbl>
            <c:dLbl>
              <c:idx val="4"/>
              <c:layout/>
              <c:dLblPos val="bestFit"/>
              <c:showVal val="1"/>
            </c:dLbl>
            <c:dLbl>
              <c:idx val="5"/>
              <c:layout/>
              <c:dLblPos val="bestFit"/>
              <c:showVal val="1"/>
            </c:dLbl>
            <c:dLbl>
              <c:idx val="6"/>
              <c:layout/>
              <c:dLblPos val="bestFit"/>
              <c:showVal val="1"/>
            </c:dLbl>
            <c:dLbl>
              <c:idx val="7"/>
              <c:layout/>
              <c:dLblPos val="bestFit"/>
              <c:showVal val="1"/>
            </c:dLbl>
            <c:dLbl>
              <c:idx val="8"/>
              <c:layout/>
              <c:dLblPos val="bestFit"/>
              <c:showVal val="1"/>
            </c:dLbl>
            <c:delete val="1"/>
          </c:dLbls>
          <c:cat>
            <c:strRef>
              <c:f>Лист1!$A$2:$A$10</c:f>
              <c:strCache>
                <c:ptCount val="9"/>
                <c:pt idx="0">
                  <c:v>НДФЛ -68,5%</c:v>
                </c:pt>
                <c:pt idx="1">
                  <c:v>Доходы от уплаты акцизов на нефтепродукты -12,5%</c:v>
                </c:pt>
                <c:pt idx="2">
                  <c:v>Налоги на совокупный доход-12,3%</c:v>
                </c:pt>
                <c:pt idx="3">
                  <c:v>Арендные платежи за земельные участки-1,6%</c:v>
                </c:pt>
                <c:pt idx="4">
                  <c:v>Арендные платежи и прочие доходы за использование муниципального имущества0,8%</c:v>
                </c:pt>
                <c:pt idx="5">
                  <c:v>Плата за негативное воздействие на окружающую среду-0,2%</c:v>
                </c:pt>
                <c:pt idx="6">
                  <c:v>Доходы от продажи материальных и нематериальных активов-0,6%</c:v>
                </c:pt>
                <c:pt idx="7">
                  <c:v>Штрафы-0,8%</c:v>
                </c:pt>
                <c:pt idx="8">
                  <c:v>Госпошлина-2,7%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0.68500000000000005</c:v>
                </c:pt>
                <c:pt idx="1">
                  <c:v>0.125</c:v>
                </c:pt>
                <c:pt idx="2">
                  <c:v>0.12300000000000011</c:v>
                </c:pt>
                <c:pt idx="3">
                  <c:v>1.6000000000000021E-2</c:v>
                </c:pt>
                <c:pt idx="4">
                  <c:v>8.0000000000000158E-3</c:v>
                </c:pt>
                <c:pt idx="5">
                  <c:v>2.0000000000000035E-3</c:v>
                </c:pt>
                <c:pt idx="6">
                  <c:v>6.0000000000000079E-3</c:v>
                </c:pt>
                <c:pt idx="7">
                  <c:v>8.0000000000000158E-3</c:v>
                </c:pt>
                <c:pt idx="8">
                  <c:v>2.7000000000000041E-2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49008395859899362"/>
          <c:y val="0"/>
          <c:w val="0.50991604140100555"/>
          <c:h val="1"/>
        </c:manualLayout>
      </c:layout>
      <c:txPr>
        <a:bodyPr/>
        <a:lstStyle/>
        <a:p>
          <a:pPr>
            <a:defRPr b="1" i="1">
              <a:solidFill>
                <a:schemeClr val="tx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plotArea>
      <c:layout>
        <c:manualLayout>
          <c:layoutTarget val="inner"/>
          <c:xMode val="edge"/>
          <c:yMode val="edge"/>
          <c:x val="0"/>
          <c:y val="0.11393764735775765"/>
          <c:w val="0.54712303149606301"/>
          <c:h val="0.8860623526422396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6"/>
          <c:dPt>
            <c:idx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>
                <c:manualLayout>
                  <c:x val="-4.3802165354330722E-2"/>
                  <c:y val="1.4940876160478341E-2"/>
                </c:manualLayout>
              </c:layout>
              <c:showVal val="1"/>
            </c:dLbl>
            <c:dLbl>
              <c:idx val="4"/>
              <c:layout/>
              <c:showVal val="1"/>
            </c:dLbl>
            <c:dLbl>
              <c:idx val="5"/>
              <c:layout>
                <c:manualLayout>
                  <c:x val="6.0213855049822034E-3"/>
                  <c:y val="1.0146097334870107E-2"/>
                </c:manualLayout>
              </c:layout>
              <c:showVal val="1"/>
            </c:dLbl>
            <c:dLbl>
              <c:idx val="6"/>
              <c:showVal val="1"/>
            </c:dLbl>
            <c:delete val="1"/>
          </c:dLbls>
          <c:cat>
            <c:strRef>
              <c:f>Лист1!$A$2:$A$7</c:f>
              <c:strCache>
                <c:ptCount val="6"/>
                <c:pt idx="0">
                  <c:v>НДФЛ -71,3%</c:v>
                </c:pt>
                <c:pt idx="1">
                  <c:v>Доходы от уплаты акцизов на нефтепродукты -13,0%</c:v>
                </c:pt>
                <c:pt idx="2">
                  <c:v>Единый налог на вмененный доход для отдельных видов деятельности-12,6%</c:v>
                </c:pt>
                <c:pt idx="3">
                  <c:v>Единый сельскохозяйственный налог-0,2%</c:v>
                </c:pt>
                <c:pt idx="4">
                  <c:v>Налог, взимаемый в связи с применением патентной системы налогооблажения-0,1%</c:v>
                </c:pt>
                <c:pt idx="5">
                  <c:v>Госпошлина-2,8%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0.71300000000000063</c:v>
                </c:pt>
                <c:pt idx="1">
                  <c:v>0.13</c:v>
                </c:pt>
                <c:pt idx="2">
                  <c:v>0.126</c:v>
                </c:pt>
                <c:pt idx="3">
                  <c:v>2.0000000000000035E-3</c:v>
                </c:pt>
                <c:pt idx="4">
                  <c:v>1.0000000000000018E-3</c:v>
                </c:pt>
                <c:pt idx="5">
                  <c:v>2.8000000000000001E-2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3084798775153108"/>
          <c:y val="0"/>
          <c:w val="0.46915201224846892"/>
          <c:h val="0.95049240038854865"/>
        </c:manualLayout>
      </c:layout>
      <c:txPr>
        <a:bodyPr/>
        <a:lstStyle/>
        <a:p>
          <a:pPr>
            <a:defRPr b="1" i="1">
              <a:solidFill>
                <a:schemeClr val="tx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7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6858119555804841E-2"/>
          <c:y val="6.9135318582391567E-2"/>
          <c:w val="0.51800874353550863"/>
          <c:h val="0.792594044252825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3"/>
              </a:solidFill>
            </c:spPr>
          </c:dPt>
          <c:dPt>
            <c:idx val="1"/>
            <c:spPr>
              <a:solidFill>
                <a:srgbClr val="D60093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chemeClr val="accent2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rgbClr val="FFC000"/>
              </a:solidFill>
            </c:spPr>
          </c:dPt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Доходы, получаемые в виде арендной платы за земельные участки-39,3%</c:v>
                </c:pt>
                <c:pt idx="1">
                  <c:v>Доходы от реализации земельных участков-6,9%</c:v>
                </c:pt>
                <c:pt idx="2">
                  <c:v>Доходы от реализации имущества-7,8%</c:v>
                </c:pt>
                <c:pt idx="3">
                  <c:v>Плата за негативное воздействие на окружающую среду-4,3%</c:v>
                </c:pt>
                <c:pt idx="4">
                  <c:v>Доходы от использования муниципального имущества-20,8%</c:v>
                </c:pt>
                <c:pt idx="5">
                  <c:v>Штрафы, санкции, возмещение ущерба-20,9%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0.39300000000000057</c:v>
                </c:pt>
                <c:pt idx="1">
                  <c:v>6.9000000000000034E-2</c:v>
                </c:pt>
                <c:pt idx="2">
                  <c:v>7.8000000000000014E-2</c:v>
                </c:pt>
                <c:pt idx="3">
                  <c:v>4.3000000000000003E-2</c:v>
                </c:pt>
                <c:pt idx="4">
                  <c:v>0.20800000000000021</c:v>
                </c:pt>
                <c:pt idx="5">
                  <c:v>0.20900000000000021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8544122175872759"/>
          <c:y val="1.317867708129193E-2"/>
          <c:w val="0.40536344030174232"/>
          <c:h val="0.97364245141863981"/>
        </c:manualLayout>
      </c:layout>
      <c:txPr>
        <a:bodyPr/>
        <a:lstStyle/>
        <a:p>
          <a:pPr>
            <a:defRPr b="1" i="1">
              <a:solidFill>
                <a:schemeClr val="tx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0" i="1"/>
            </a:pPr>
            <a:r>
              <a:rPr lang="ru-RU" dirty="0"/>
              <a:t>Отраслевая структура расходов бюджета </a:t>
            </a:r>
            <a:r>
              <a:rPr lang="ru-RU" dirty="0" smtClean="0"/>
              <a:t>МО </a:t>
            </a:r>
            <a:r>
              <a:rPr lang="ru-RU" dirty="0"/>
              <a:t>«</a:t>
            </a:r>
            <a:r>
              <a:rPr lang="ru-RU" dirty="0" err="1"/>
              <a:t>Коношский</a:t>
            </a:r>
            <a:r>
              <a:rPr lang="ru-RU" dirty="0"/>
              <a:t> муниципальный район» </a:t>
            </a:r>
          </a:p>
        </c:rich>
      </c:tx>
      <c:layout>
        <c:manualLayout>
          <c:xMode val="edge"/>
          <c:yMode val="edge"/>
          <c:x val="0.20201738845144493"/>
          <c:y val="1.6666637503696406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1969165408284499"/>
          <c:w val="0.50314927821522315"/>
          <c:h val="0.576604852834906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Отраслевая структура расходов бюджета мо «Коношский муниципальный район» </c:v>
                </c:pt>
              </c:strCache>
            </c:strRef>
          </c:tx>
          <c:dPt>
            <c:idx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rgbClr val="D60093"/>
              </a:solidFill>
            </c:spPr>
          </c:dPt>
          <c:dPt>
            <c:idx val="3"/>
            <c:spPr>
              <a:solidFill>
                <a:srgbClr val="0070C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D60093"/>
              </a:solidFill>
            </c:spPr>
          </c:dPt>
          <c:dPt>
            <c:idx val="6"/>
            <c:spPr>
              <a:solidFill>
                <a:srgbClr val="00B050"/>
              </a:solidFill>
            </c:spPr>
          </c:dPt>
          <c:dPt>
            <c:idx val="7"/>
            <c:spPr>
              <a:solidFill>
                <a:srgbClr val="7030A0"/>
              </a:solidFill>
            </c:spPr>
          </c:dPt>
          <c:dPt>
            <c:idx val="8"/>
            <c:spPr>
              <a:solidFill>
                <a:srgbClr val="FF0000"/>
              </a:solidFill>
            </c:spPr>
          </c:dPt>
          <c:dPt>
            <c:idx val="9"/>
            <c:spPr>
              <a:solidFill>
                <a:srgbClr val="06BAB6"/>
              </a:solidFill>
            </c:spPr>
          </c:dPt>
          <c:dPt>
            <c:idx val="10"/>
            <c:spPr>
              <a:solidFill>
                <a:srgbClr val="1A0EB2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8,6%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0,2%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2.197200349956261E-2"/>
                  <c:y val="-4.944326431624792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2,0%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1,7%</a:t>
                    </a:r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smtClean="0"/>
                      <a:t>73,4%</a:t>
                    </a:r>
                    <a:endParaRPr lang="en-US" dirty="0"/>
                  </a:p>
                </c:rich>
              </c:tx>
              <c:showVal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7,1%</a:t>
                    </a:r>
                    <a:endParaRPr lang="en-US" dirty="0"/>
                  </a:p>
                </c:rich>
              </c:tx>
              <c:showVal val="1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3,1%</a:t>
                    </a:r>
                    <a:endParaRPr lang="en-US" dirty="0"/>
                  </a:p>
                </c:rich>
              </c:tx>
              <c:showVal val="1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0,1%</a:t>
                    </a:r>
                    <a:endParaRPr lang="en-US" dirty="0"/>
                  </a:p>
                </c:rich>
              </c:tx>
              <c:showVal val="1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0,3%</a:t>
                    </a:r>
                    <a:endParaRPr lang="en-US" dirty="0"/>
                  </a:p>
                </c:rich>
              </c:tx>
              <c:showVal val="1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3,4%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Лист1!$A$2:$A$13</c:f>
              <c:strCache>
                <c:ptCount val="11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государственного и муниципального долга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1"/>
                <c:pt idx="0">
                  <c:v>62067.5</c:v>
                </c:pt>
                <c:pt idx="1">
                  <c:v>2117.6</c:v>
                </c:pt>
                <c:pt idx="2">
                  <c:v>650</c:v>
                </c:pt>
                <c:pt idx="3">
                  <c:v>21635.1</c:v>
                </c:pt>
                <c:pt idx="4">
                  <c:v>8921.9</c:v>
                </c:pt>
                <c:pt idx="5">
                  <c:v>602617</c:v>
                </c:pt>
                <c:pt idx="6">
                  <c:v>60099.7</c:v>
                </c:pt>
                <c:pt idx="7">
                  <c:v>23623.8</c:v>
                </c:pt>
                <c:pt idx="8">
                  <c:v>1450</c:v>
                </c:pt>
                <c:pt idx="9">
                  <c:v>1262.3</c:v>
                </c:pt>
                <c:pt idx="10">
                  <c:v>26579.3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Лист1!$A$2:$A$13</c:f>
              <c:strCache>
                <c:ptCount val="11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государственного и муниципального долга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Лист1!$C$2:$C$13</c:f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Лист1!$A$2:$A$13</c:f>
              <c:strCache>
                <c:ptCount val="11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государственного и муниципального долга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Лист1!$D$2:$D$13</c:f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Лист1!$A$2:$A$13</c:f>
              <c:strCache>
                <c:ptCount val="11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государственного и муниципального долга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Лист1!$E$2:$E$13</c:f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Столбец4</c:v>
                </c:pt>
              </c:strCache>
            </c:strRef>
          </c:tx>
          <c:cat>
            <c:strRef>
              <c:f>Лист1!$A$2:$A$13</c:f>
              <c:strCache>
                <c:ptCount val="11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государственного и муниципального долга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Лист1!$F$2:$F$13</c:f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20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20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200" baseline="0">
                <a:latin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48370483377078011"/>
          <c:y val="0.14043588725129225"/>
          <c:w val="0.51629516622922134"/>
          <c:h val="0.85956411274870914"/>
        </c:manualLayout>
      </c:layout>
      <c:txPr>
        <a:bodyPr/>
        <a:lstStyle/>
        <a:p>
          <a:pPr>
            <a:defRPr sz="1200" baseline="0">
              <a:latin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0.12113896833386588"/>
          <c:y val="4.4393888105552004E-2"/>
          <c:w val="0.63071948882912765"/>
          <c:h val="0.77509760604318001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программные</c:v>
                </c:pt>
              </c:strCache>
            </c:strRef>
          </c:tx>
          <c:spPr>
            <a:solidFill>
              <a:srgbClr val="D60093"/>
            </a:solidFill>
          </c:spPr>
          <c:dLbls>
            <c:dLbl>
              <c:idx val="0"/>
              <c:layout>
                <c:manualLayout>
                  <c:x val="-1.8055555555555554E-2"/>
                  <c:y val="0.16383435520517858"/>
                </c:manualLayout>
              </c:layout>
              <c:showVal val="1"/>
            </c:dLbl>
            <c:dLbl>
              <c:idx val="1"/>
              <c:layout>
                <c:manualLayout>
                  <c:x val="-5.5555555555555558E-3"/>
                  <c:y val="0.21263607803225304"/>
                </c:manualLayout>
              </c:layout>
              <c:showVal val="1"/>
            </c:dLbl>
            <c:dLbl>
              <c:idx val="2"/>
              <c:layout>
                <c:manualLayout>
                  <c:x val="1.3888888888888889E-3"/>
                  <c:y val="0.24052277679058132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606780.4</c:v>
                </c:pt>
                <c:pt idx="1">
                  <c:v>698941.9</c:v>
                </c:pt>
                <c:pt idx="2">
                  <c:v>731289.5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непрограммные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dLbls>
            <c:dLbl>
              <c:idx val="0"/>
              <c:layout>
                <c:manualLayout>
                  <c:x val="0"/>
                  <c:y val="-0.13943349379164133"/>
                </c:manualLayout>
              </c:layout>
              <c:showVal val="1"/>
            </c:dLbl>
            <c:dLbl>
              <c:idx val="1"/>
              <c:layout>
                <c:manualLayout>
                  <c:x val="2.361111111111111E-2"/>
                  <c:y val="-0.11154679503331308"/>
                </c:manualLayout>
              </c:layout>
              <c:showVal val="1"/>
            </c:dLbl>
            <c:dLbl>
              <c:idx val="2"/>
              <c:layout>
                <c:manualLayout>
                  <c:x val="5.5555555555555558E-3"/>
                  <c:y val="-0.12200430706768621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72168.800000000003</c:v>
                </c:pt>
                <c:pt idx="1">
                  <c:v>86076</c:v>
                </c:pt>
                <c:pt idx="2">
                  <c:v>79734.7</c:v>
                </c:pt>
              </c:numCache>
            </c:numRef>
          </c:val>
        </c:ser>
        <c:shape val="cylinder"/>
        <c:axId val="132334336"/>
        <c:axId val="132335872"/>
        <c:axId val="0"/>
      </c:bar3DChart>
      <c:catAx>
        <c:axId val="132334336"/>
        <c:scaling>
          <c:orientation val="minMax"/>
        </c:scaling>
        <c:axPos val="b"/>
        <c:tickLblPos val="nextTo"/>
        <c:crossAx val="132335872"/>
        <c:crosses val="autoZero"/>
        <c:auto val="1"/>
        <c:lblAlgn val="ctr"/>
        <c:lblOffset val="100"/>
      </c:catAx>
      <c:valAx>
        <c:axId val="132335872"/>
        <c:scaling>
          <c:orientation val="minMax"/>
        </c:scaling>
        <c:axPos val="l"/>
        <c:majorGridlines/>
        <c:numFmt formatCode="#,##0.0" sourceLinked="1"/>
        <c:tickLblPos val="nextTo"/>
        <c:crossAx val="132334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448042432195959"/>
          <c:y val="0.2946531646737009"/>
          <c:w val="0.25718624234470705"/>
          <c:h val="0.29566103827449408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0.32812</cdr:x>
      <cdr:y>0.1875</cdr:y>
    </cdr:from>
    <cdr:to>
      <cdr:x>0.42812</cdr:x>
      <cdr:y>0.25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00364" y="857256"/>
          <a:ext cx="91440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0.30469</cdr:x>
      <cdr:y>0.09375</cdr:y>
    </cdr:from>
    <cdr:to>
      <cdr:x>0.36719</cdr:x>
      <cdr:y>0.17188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786050" y="428628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0,1%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0.76563</cdr:x>
      <cdr:y>0.03922</cdr:y>
    </cdr:from>
    <cdr:to>
      <cdr:x>0.975</cdr:x>
      <cdr:y>0.13726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7000892" y="142876"/>
          <a:ext cx="1914532" cy="35719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r"/>
          <a:r>
            <a:rPr lang="ru-RU" sz="1800" b="1" dirty="0" smtClean="0">
              <a:solidFill>
                <a:schemeClr val="tx1"/>
              </a:solidFill>
            </a:rPr>
            <a:t>Тыс. руб.</a:t>
          </a:r>
          <a:endParaRPr lang="ru-RU" sz="1800" b="1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19B85-2FD5-4982-A1F5-2748FDA4FC5F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E7A06-BA46-4D5B-B31C-6D2E93404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6586947-EF5F-4D4A-BDEC-F4789F1B8BF3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ailto:fokonosh@yandex.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 </a:t>
            </a: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ДЛЯ ГРАЖДАН К РЕШЕНИЮ О БЮДЖЕТЕ МУНИЦИПАЛЬНОГО ОБРАЗОВАНИЯ </a:t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«КОНОШСКИЙ МУНИЦИПАЛЬНЫЙ РАЙОН»                       НА 2020 ГОД</a:t>
            </a:r>
            <a:r>
              <a:rPr lang="ru-RU" sz="3200" b="1" dirty="0" smtClean="0">
                <a:solidFill>
                  <a:schemeClr val="bg1"/>
                </a:solidFill>
              </a:rPr>
              <a:t/>
            </a:r>
            <a:br>
              <a:rPr lang="ru-RU" sz="3200" b="1" dirty="0" smtClean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3" name="Picture 2" descr="C:\Users\Bova\Desktop\UqigGmXm6p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50"/>
            <a:ext cx="3286148" cy="2464611"/>
          </a:xfrm>
          <a:prstGeom prst="rect">
            <a:avLst/>
          </a:prstGeom>
          <a:noFill/>
        </p:spPr>
      </p:pic>
      <p:pic>
        <p:nvPicPr>
          <p:cNvPr id="4" name="Picture 3" descr="C:\Users\Bova\Desktop\rBZzOYeH54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9" y="1643051"/>
            <a:ext cx="3571900" cy="2500330"/>
          </a:xfrm>
          <a:prstGeom prst="rect">
            <a:avLst/>
          </a:prstGeom>
          <a:noFill/>
        </p:spPr>
      </p:pic>
      <p:pic>
        <p:nvPicPr>
          <p:cNvPr id="5" name="Picture 4" descr="C:\Users\Bova\Desktop\zXBn1Yb_2t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24314"/>
            <a:ext cx="4500562" cy="2833686"/>
          </a:xfrm>
          <a:prstGeom prst="rect">
            <a:avLst/>
          </a:prstGeom>
          <a:noFill/>
        </p:spPr>
      </p:pic>
      <p:pic>
        <p:nvPicPr>
          <p:cNvPr id="6" name="Picture 5" descr="C:\Users\Bova\Desktop\UehJ0PUpZX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4000504"/>
            <a:ext cx="4714876" cy="2857496"/>
          </a:xfrm>
          <a:prstGeom prst="rect">
            <a:avLst/>
          </a:prstGeom>
          <a:noFill/>
        </p:spPr>
      </p:pic>
      <p:pic>
        <p:nvPicPr>
          <p:cNvPr id="7" name="Picture 6" descr="C:\Users\Bova\Desktop\-7PGXjKWtFU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1643050"/>
            <a:ext cx="2357422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приоритеты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бюджетной политики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0" y="1357298"/>
            <a:ext cx="2786050" cy="127159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Обеспечение сбалансированности бюджета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00430" y="1571612"/>
            <a:ext cx="2428892" cy="135732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Наращивание собственной доходной базы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357918" y="1357298"/>
            <a:ext cx="2786082" cy="13430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Повышение результативности использования бюджетных средств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0" y="3143248"/>
            <a:ext cx="4786314" cy="157163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Выполнение задач, поставленных Президентов РФ ежегодным Бюджетном послании, в том числе о повышении заработной платы работникам бюджетной сферы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0" y="5214950"/>
            <a:ext cx="4214842" cy="142876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Организация работы по повышению качества и доступности представляемых муниципальных услуг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 flipH="1">
            <a:off x="5429256" y="3214686"/>
            <a:ext cx="3714744" cy="128588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Проведение взвешенной долговой политики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14876" y="5072074"/>
            <a:ext cx="4572032" cy="157163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Повышение эффективности деятельности муниципальных учреждений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2786050" y="1928802"/>
            <a:ext cx="714380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5929322" y="1928802"/>
            <a:ext cx="5715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500958" y="2714620"/>
            <a:ext cx="500066" cy="500066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715272" y="4500570"/>
            <a:ext cx="484632" cy="7143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>
            <a:off x="4071934" y="5429264"/>
            <a:ext cx="785818" cy="571504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>
            <a:off x="785786" y="4572008"/>
            <a:ext cx="484632" cy="714380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1142976" y="2643182"/>
            <a:ext cx="484632" cy="500066"/>
          </a:xfrm>
          <a:prstGeom prst="up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Муниципальный долг района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AutoShape 4" descr="https://cdn.pixabay.com/photo/2015/11/03/08/46/number-1019718_64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14282" y="1714488"/>
            <a:ext cx="892971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i="1" dirty="0" smtClean="0">
              <a:solidFill>
                <a:srgbClr val="1A0EB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solidFill>
                  <a:srgbClr val="1A0EB2"/>
                </a:solidFill>
                <a:latin typeface="Times New Roman" pitchFamily="18" charset="0"/>
                <a:cs typeface="Times New Roman" pitchFamily="18" charset="0"/>
              </a:rPr>
              <a:t>В муниципальном образовании </a:t>
            </a:r>
          </a:p>
          <a:p>
            <a:pPr algn="ctr"/>
            <a:r>
              <a:rPr lang="ru-RU" sz="4000" b="1" i="1" dirty="0" smtClean="0">
                <a:solidFill>
                  <a:srgbClr val="1A0EB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 err="1" smtClean="0">
                <a:solidFill>
                  <a:srgbClr val="1A0EB2"/>
                </a:solidFill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4000" b="1" i="1" dirty="0" smtClean="0">
                <a:solidFill>
                  <a:srgbClr val="1A0EB2"/>
                </a:solidFill>
                <a:latin typeface="Times New Roman" pitchFamily="18" charset="0"/>
                <a:cs typeface="Times New Roman" pitchFamily="18" charset="0"/>
              </a:rPr>
              <a:t> муниципальный район» </a:t>
            </a:r>
          </a:p>
          <a:p>
            <a:pPr algn="ctr"/>
            <a:r>
              <a:rPr lang="ru-RU" sz="4000" b="1" i="1" dirty="0" smtClean="0">
                <a:solidFill>
                  <a:srgbClr val="1A0EB2"/>
                </a:solidFill>
                <a:latin typeface="Times New Roman" pitchFamily="18" charset="0"/>
                <a:cs typeface="Times New Roman" pitchFamily="18" charset="0"/>
              </a:rPr>
              <a:t>долговые обязательства </a:t>
            </a:r>
          </a:p>
          <a:p>
            <a:pPr algn="ctr"/>
            <a:r>
              <a:rPr lang="ru-RU" sz="4000" b="1" i="1" dirty="0" smtClean="0">
                <a:solidFill>
                  <a:srgbClr val="1A0EB2"/>
                </a:solidFill>
                <a:latin typeface="Times New Roman" pitchFamily="18" charset="0"/>
                <a:cs typeface="Times New Roman" pitchFamily="18" charset="0"/>
              </a:rPr>
              <a:t>ОТСУТСТВУЮТ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286248" y="2071678"/>
            <a:ext cx="285752" cy="78581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3827776">
            <a:off x="6513833" y="2207090"/>
            <a:ext cx="978408" cy="319473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7500010">
            <a:off x="1573468" y="2257158"/>
            <a:ext cx="978408" cy="339456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42844" y="3786190"/>
            <a:ext cx="2357454" cy="2286016"/>
          </a:xfrm>
          <a:prstGeom prst="roundRect">
            <a:avLst/>
          </a:prstGeom>
          <a:solidFill>
            <a:srgbClr val="06BA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i="1" dirty="0" smtClean="0">
                <a:solidFill>
                  <a:schemeClr val="tx1"/>
                </a:solidFill>
              </a:rPr>
              <a:t>*налог на доходы физических лиц;</a:t>
            </a:r>
          </a:p>
          <a:p>
            <a:pPr algn="just"/>
            <a:endParaRPr lang="ru-RU" sz="1400" i="1" dirty="0" smtClean="0">
              <a:solidFill>
                <a:schemeClr val="tx1"/>
              </a:solidFill>
            </a:endParaRPr>
          </a:p>
          <a:p>
            <a:pPr algn="just"/>
            <a:r>
              <a:rPr lang="ru-RU" sz="1400" i="1" dirty="0" smtClean="0">
                <a:solidFill>
                  <a:schemeClr val="tx1"/>
                </a:solidFill>
              </a:rPr>
              <a:t>*налоги на совокупный доход;</a:t>
            </a:r>
          </a:p>
          <a:p>
            <a:pPr algn="just"/>
            <a:endParaRPr lang="ru-RU" sz="1400" i="1" dirty="0" smtClean="0">
              <a:solidFill>
                <a:schemeClr val="tx1"/>
              </a:solidFill>
            </a:endParaRPr>
          </a:p>
          <a:p>
            <a:pPr algn="just"/>
            <a:r>
              <a:rPr lang="ru-RU" sz="1400" i="1" dirty="0" smtClean="0">
                <a:solidFill>
                  <a:schemeClr val="tx1"/>
                </a:solidFill>
              </a:rPr>
              <a:t>*акцизы на нефтепродукты;</a:t>
            </a:r>
          </a:p>
          <a:p>
            <a:pPr algn="just"/>
            <a:endParaRPr lang="ru-RU" sz="1400" i="1" dirty="0" smtClean="0">
              <a:solidFill>
                <a:schemeClr val="tx1"/>
              </a:solidFill>
            </a:endParaRPr>
          </a:p>
          <a:p>
            <a:pPr algn="just"/>
            <a:r>
              <a:rPr lang="ru-RU" sz="1400" i="1" dirty="0" smtClean="0">
                <a:solidFill>
                  <a:schemeClr val="tx1"/>
                </a:solidFill>
              </a:rPr>
              <a:t>*государственная пошлина.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71736" y="3643314"/>
            <a:ext cx="3643338" cy="2786082"/>
          </a:xfrm>
          <a:prstGeom prst="roundRect">
            <a:avLst/>
          </a:prstGeom>
          <a:solidFill>
            <a:srgbClr val="06BA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*доходы от сдачи в аренду имущества и земельных участков;</a:t>
            </a:r>
          </a:p>
          <a:p>
            <a:pPr algn="ctr"/>
            <a:endParaRPr lang="ru-RU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*доходы от реализации имущества и земельных участков;</a:t>
            </a:r>
          </a:p>
          <a:p>
            <a:pPr algn="ctr"/>
            <a:endParaRPr lang="ru-RU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*плата за негативное воздействие на окружающую среду;</a:t>
            </a:r>
          </a:p>
          <a:p>
            <a:pPr algn="ctr"/>
            <a:endParaRPr lang="ru-RU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*штрафы, санкции, возмещение ущерба;</a:t>
            </a:r>
          </a:p>
          <a:p>
            <a:pPr algn="ctr"/>
            <a:endParaRPr lang="ru-RU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*иные неналоговые доходы.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86512" y="3786190"/>
            <a:ext cx="2857488" cy="2286016"/>
          </a:xfrm>
          <a:prstGeom prst="roundRect">
            <a:avLst/>
          </a:prstGeom>
          <a:solidFill>
            <a:srgbClr val="06BA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*дотации;</a:t>
            </a:r>
          </a:p>
          <a:p>
            <a:pPr algn="ctr"/>
            <a:endParaRPr lang="ru-RU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*субсидии;</a:t>
            </a:r>
          </a:p>
          <a:p>
            <a:pPr algn="ctr"/>
            <a:endParaRPr lang="ru-RU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*субвенции;</a:t>
            </a:r>
          </a:p>
          <a:p>
            <a:pPr algn="ctr"/>
            <a:endParaRPr lang="ru-RU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*иные межбюджетные трансферты;</a:t>
            </a:r>
          </a:p>
          <a:p>
            <a:pPr algn="ctr"/>
            <a:endParaRPr lang="ru-RU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*прочие безвозмездные поступления.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143108" y="1357298"/>
            <a:ext cx="5000660" cy="9144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14282" y="2857496"/>
            <a:ext cx="2143140" cy="714380"/>
          </a:xfrm>
          <a:prstGeom prst="ellipse">
            <a:avLst/>
          </a:prstGeom>
          <a:solidFill>
            <a:srgbClr val="F658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Налоговые доходы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928926" y="2857496"/>
            <a:ext cx="2714644" cy="714380"/>
          </a:xfrm>
          <a:prstGeom prst="ellipse">
            <a:avLst/>
          </a:prstGeom>
          <a:solidFill>
            <a:srgbClr val="F658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Неналоговые доходы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929322" y="2786058"/>
            <a:ext cx="3214678" cy="914400"/>
          </a:xfrm>
          <a:prstGeom prst="ellipse">
            <a:avLst/>
          </a:prstGeom>
          <a:solidFill>
            <a:srgbClr val="F658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Межбюджетные трансферты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Налоговые и неналоговые доходы бюджета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AutoShape 2" descr="https://pbs.twimg.com/media/DiSqGrnWAAA37N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pbs.twimg.com/media/DiSqGrnWAAA37N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s://prolgoty.com/wp-content/uploads/2017/12/lgoty_na_nalog_na_imuschestvo_organizaciy_1_190556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s://okbuh.ru/wp-content/uploads/2016/12/nachislenie_strahovyh_vznosov_v_2017_god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" y="1000111"/>
          <a:ext cx="9144031" cy="10009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61"/>
                <a:gridCol w="1714512"/>
                <a:gridCol w="1714512"/>
                <a:gridCol w="1214446"/>
              </a:tblGrid>
              <a:tr h="921635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Наименование налога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Факт </a:t>
                      </a:r>
                    </a:p>
                    <a:p>
                      <a:pPr algn="ctr"/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Оценка </a:t>
                      </a:r>
                    </a:p>
                    <a:p>
                      <a:pPr algn="ctr"/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План </a:t>
                      </a:r>
                    </a:p>
                    <a:p>
                      <a:pPr algn="ctr"/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2020</a:t>
                      </a:r>
                      <a:r>
                        <a:rPr lang="ru-RU" i="1" baseline="0" dirty="0" smtClean="0">
                          <a:solidFill>
                            <a:schemeClr val="tx1"/>
                          </a:solidFill>
                        </a:rPr>
                        <a:t> год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45144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</a:rPr>
                        <a:t>Налоговые доходы</a:t>
                      </a:r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110  584,8</a:t>
                      </a:r>
                      <a:endParaRPr lang="ru-RU" b="1" i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115 560,7</a:t>
                      </a:r>
                      <a:endParaRPr lang="ru-RU" b="1" i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122 811,0</a:t>
                      </a:r>
                      <a:endParaRPr lang="ru-RU" b="1" i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127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/>
                        <a:t>Налог на доходы физических лиц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78 962,6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84 000,0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87 661,0</a:t>
                      </a:r>
                      <a:endParaRPr lang="ru-RU" i="1" dirty="0"/>
                    </a:p>
                  </a:txBody>
                  <a:tcPr/>
                </a:tc>
              </a:tr>
              <a:tr h="41277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Доходы</a:t>
                      </a:r>
                      <a:r>
                        <a:rPr lang="ru-RU" i="1" baseline="0" dirty="0" smtClean="0"/>
                        <a:t> от уплаты акцизов на нефтепродукты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12 644,3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13 434,0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15 966,0</a:t>
                      </a:r>
                      <a:endParaRPr lang="ru-RU" i="1" dirty="0"/>
                    </a:p>
                  </a:txBody>
                  <a:tcPr/>
                </a:tc>
              </a:tr>
              <a:tr h="41277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Единый налог на вмененный доход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16 171,1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14 700,0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15 446,0</a:t>
                      </a:r>
                      <a:endParaRPr lang="ru-RU" i="1" dirty="0"/>
                    </a:p>
                  </a:txBody>
                  <a:tcPr/>
                </a:tc>
              </a:tr>
              <a:tr h="41277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Единый сельскохозяйственный налог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167,0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373,4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210,0</a:t>
                      </a:r>
                      <a:endParaRPr lang="ru-RU" i="1" dirty="0"/>
                    </a:p>
                  </a:txBody>
                  <a:tcPr/>
                </a:tc>
              </a:tr>
              <a:tr h="41277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Доходы от выдачи патентов (УСН)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39,1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53,3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89,0</a:t>
                      </a:r>
                      <a:endParaRPr lang="ru-RU" i="1" dirty="0"/>
                    </a:p>
                  </a:txBody>
                  <a:tcPr/>
                </a:tc>
              </a:tr>
              <a:tr h="41277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Госпошлина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2 600,7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3 000,0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3 439,0</a:t>
                      </a:r>
                      <a:endParaRPr lang="ru-RU" i="1" dirty="0"/>
                    </a:p>
                  </a:txBody>
                  <a:tcPr/>
                </a:tc>
              </a:tr>
              <a:tr h="41277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Неналоговые доходы</a:t>
                      </a:r>
                      <a:endParaRPr lang="ru-RU" b="1" i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10 146,9</a:t>
                      </a:r>
                      <a:endParaRPr lang="ru-RU" b="1" i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7 728,0</a:t>
                      </a:r>
                      <a:endParaRPr lang="ru-RU" b="1" i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5 089,0</a:t>
                      </a:r>
                      <a:endParaRPr lang="ru-RU" b="1" i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1277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Доходы от сдачи в аренду земельных участков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3 977,7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3 700,0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2 000,0</a:t>
                      </a:r>
                      <a:endParaRPr lang="ru-RU" i="1" dirty="0"/>
                    </a:p>
                  </a:txBody>
                  <a:tcPr/>
                </a:tc>
              </a:tr>
              <a:tr h="645144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Доходы от сдачи в аренду муниципального имущества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680,6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365,0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345,0</a:t>
                      </a:r>
                      <a:endParaRPr lang="ru-RU" i="1" dirty="0"/>
                    </a:p>
                  </a:txBody>
                  <a:tcPr/>
                </a:tc>
              </a:tr>
              <a:tr h="645144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Доходы по договорам соц.найма муниципального жилья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910,9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720,0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712,0</a:t>
                      </a:r>
                      <a:endParaRPr lang="ru-RU" i="1" dirty="0"/>
                    </a:p>
                  </a:txBody>
                  <a:tcPr/>
                </a:tc>
              </a:tr>
              <a:tr h="645144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Плата за негативное воздействие на окружающую среду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263,5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223,0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219,0</a:t>
                      </a:r>
                      <a:endParaRPr lang="ru-RU" i="1" dirty="0"/>
                    </a:p>
                  </a:txBody>
                  <a:tcPr/>
                </a:tc>
              </a:tr>
              <a:tr h="41277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Доходы от реализации муниципального имущества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1 326,6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100,0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400,0</a:t>
                      </a:r>
                      <a:endParaRPr lang="ru-RU" i="1" dirty="0"/>
                    </a:p>
                  </a:txBody>
                  <a:tcPr/>
                </a:tc>
              </a:tr>
              <a:tr h="41277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Доходы от реализации земельных участков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1 469,3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1 000,0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350,0</a:t>
                      </a:r>
                      <a:endParaRPr lang="ru-RU" i="1" dirty="0"/>
                    </a:p>
                  </a:txBody>
                  <a:tcPr/>
                </a:tc>
              </a:tr>
              <a:tr h="41277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Штрафы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1 418,3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1 620,0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1 063,0</a:t>
                      </a:r>
                      <a:endParaRPr lang="ru-RU" i="1" dirty="0"/>
                    </a:p>
                  </a:txBody>
                  <a:tcPr/>
                </a:tc>
              </a:tr>
              <a:tr h="41277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Прочие неналоговые доходы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100,0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i="1" dirty="0"/>
                    </a:p>
                  </a:txBody>
                  <a:tcPr/>
                </a:tc>
              </a:tr>
              <a:tr h="645144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ИТОГО ДОХОДОВ</a:t>
                      </a:r>
                      <a:endParaRPr lang="ru-RU" b="1" i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120 731,7</a:t>
                      </a:r>
                      <a:endParaRPr lang="ru-RU" b="1" i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123 288,7</a:t>
                      </a:r>
                      <a:endParaRPr lang="ru-RU" b="1" i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127 900,0</a:t>
                      </a:r>
                      <a:endParaRPr lang="ru-RU" b="1" i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72298" y="71435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Тыс. руб.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СОБСТВЕННЫЕ ДОХОДЫ БЮДЖЕТА МО «КОНОШСКИЙ МУНИЦИПАЛЬНЫЙ РАЙОН»</a:t>
            </a:r>
            <a:endParaRPr lang="ru-RU" sz="3200" b="1" dirty="0"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" y="1357298"/>
          <a:ext cx="9144000" cy="557207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072208"/>
                <a:gridCol w="3071792"/>
              </a:tblGrid>
              <a:tr h="79593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                    Виды доходов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198" marR="4719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2020 год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(план)                            тыс. руб.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198" marR="4719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1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 smtClean="0"/>
                        <a:t>Налог </a:t>
                      </a:r>
                      <a:r>
                        <a:rPr lang="ru-RU" sz="1800" b="1" i="1" dirty="0"/>
                        <a:t>на доходы физических лиц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87 661,0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</a:tr>
              <a:tr h="51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Доходы от уплаты акцизов на нефтепродукты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15 966,0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</a:tr>
              <a:tr h="51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Налоги на совокупный доход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15 745,0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</a:tr>
              <a:tr h="51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Государственная пошлина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3 439,0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</a:tr>
              <a:tr h="51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Арендные платежи за земельные участки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2 000,0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</a:tr>
              <a:tr h="51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Арендные платежи за муниципальное имущество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1 057,0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</a:tr>
              <a:tr h="5943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Плата за негативное воздействие на окружающую среду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219,0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</a:tr>
              <a:tr h="5943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Доходы от продажи материальных и нематериальных активов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750,0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</a:tr>
              <a:tr h="51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Штрафы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8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063,0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solidFill>
                      <a:srgbClr val="FAE0D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СТРУКТУРА ДОХОДОВ БЮДЖЕТА МО «КОНОШСКИЙ МУНИЦИПАЛЬНЫЙ РАЙОН»</a:t>
            </a:r>
            <a:br>
              <a:rPr lang="ru-RU" sz="24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НА 2020 ГОД</a:t>
            </a:r>
            <a:endParaRPr lang="ru-RU" sz="2400" b="1" dirty="0"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-214346" y="1142984"/>
          <a:ext cx="10787138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СТРУКТУРА НАЛОГОВЫХ ДОХОДОВ  БЮДЖЕТА МО «КОНОШСКИЙ МУНИЦИПАЛЬНЫЙ РАЙОН» НА 2020 ГОД</a:t>
            </a:r>
            <a:endParaRPr lang="ru-RU" sz="2800" dirty="0"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214422"/>
          <a:ext cx="9144000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0"/>
            <a:ext cx="9501254" cy="142873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СТРУКТУРА НЕНАЛОГОВЫХ ДОХОДОВ БЮДЖЕТА МО «КОНОШСКИЙ МУНИЦИПАЛЬНЫЙ РАЙОН»</a:t>
            </a:r>
            <a:br>
              <a:rPr lang="ru-RU" sz="28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 2020 ГОД</a:t>
            </a:r>
            <a:endParaRPr lang="ru-RU" sz="2800" dirty="0"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142984"/>
          <a:ext cx="9144000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928670"/>
            <a:ext cx="9144000" cy="112871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	</a:t>
            </a:r>
            <a:r>
              <a:rPr lang="ru-RU" sz="2400" b="1" i="1" dirty="0" smtClean="0">
                <a:solidFill>
                  <a:schemeClr val="tx1"/>
                </a:solidFill>
              </a:rPr>
              <a:t>Межбюджетные трансферты- </a:t>
            </a:r>
            <a:r>
              <a:rPr lang="ru-RU" sz="2400" i="1" dirty="0" smtClean="0">
                <a:solidFill>
                  <a:schemeClr val="tx1"/>
                </a:solidFill>
              </a:rPr>
              <a:t>денежные средства, перечисляемые из одного бюджета бюджетной системы Российской Федерации другому.</a:t>
            </a:r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28596" y="2214554"/>
            <a:ext cx="2343160" cy="64294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Дотации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28992" y="2214554"/>
            <a:ext cx="2071702" cy="64294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Субвенции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286512" y="2214554"/>
            <a:ext cx="2500330" cy="64294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Субсидии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2857496"/>
            <a:ext cx="2357454" cy="164307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Предоставляются без определения конкретной цели их использования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28926" y="2928934"/>
            <a:ext cx="3214710" cy="164307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Предоставляются на финансирование «переданных» другим публично-нормативным образованиям полномочий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86512" y="2928934"/>
            <a:ext cx="2857488" cy="164307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Предоставляются на условиях долевого софинансирования расходов других бюджетов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286248" y="4572008"/>
            <a:ext cx="484632" cy="42862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7500958" y="4572008"/>
            <a:ext cx="484632" cy="428628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1285852" y="4500570"/>
            <a:ext cx="484632" cy="42862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00298" y="5072074"/>
            <a:ext cx="4214842" cy="369332"/>
          </a:xfrm>
          <a:prstGeom prst="rect">
            <a:avLst/>
          </a:prstGeom>
          <a:solidFill>
            <a:srgbClr val="F658B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Аналогия в семейном бюджете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0" y="5572140"/>
            <a:ext cx="2643174" cy="128586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 даете своему ребенку деньги на карманные расходы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714612" y="5500702"/>
            <a:ext cx="3143272" cy="1414466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 даете своему ребенку деньги и посылаете его в магазин купить продукты (по списку)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857884" y="5500702"/>
            <a:ext cx="3286116" cy="135729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 «добавляете» денег для того, чтобы ваш ребенок купил себе новый телефон (а остальные он накопил сам)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-7" y="642918"/>
            <a:ext cx="9144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/>
              <a:t>	</a:t>
            </a:r>
            <a:r>
              <a:rPr lang="ru-RU" b="1" i="1" dirty="0" smtClean="0">
                <a:solidFill>
                  <a:srgbClr val="C00000"/>
                </a:solidFill>
              </a:rPr>
              <a:t>Расходы бюджета</a:t>
            </a:r>
            <a:r>
              <a:rPr lang="ru-RU" b="1" i="1" dirty="0" smtClean="0"/>
              <a:t>- это выплачиваемые из бюджета денежные средства, за исключением средств, являющихся источниками финансирования дефицита бюджета.</a:t>
            </a:r>
            <a:endParaRPr lang="ru-RU" b="1" i="1" dirty="0"/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0" y="1500174"/>
          <a:ext cx="91440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69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ЧТО ТАКОЕ «БЮДЖЕТ ДЛЯ ГРАЖДАН»?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214422"/>
            <a:ext cx="9144000" cy="54292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1800" b="1" i="1" dirty="0" smtClean="0"/>
              <a:t>«Бюджет для граждан» познакомит Вас с положениями проекта основного финансового документа МО «</a:t>
            </a:r>
            <a:r>
              <a:rPr lang="ru-RU" sz="1800" b="1" i="1" dirty="0" err="1" smtClean="0"/>
              <a:t>Коношский</a:t>
            </a:r>
            <a:r>
              <a:rPr lang="ru-RU" sz="1800" b="1" i="1" dirty="0" smtClean="0"/>
              <a:t> муниципальный район» на 2020 год.</a:t>
            </a:r>
          </a:p>
          <a:p>
            <a:pPr>
              <a:buNone/>
            </a:pPr>
            <a:r>
              <a:rPr lang="ru-RU" sz="1800" b="1" i="1" dirty="0" smtClean="0"/>
              <a:t>	</a:t>
            </a:r>
          </a:p>
          <a:p>
            <a:pPr algn="just">
              <a:buNone/>
            </a:pPr>
            <a:r>
              <a:rPr lang="ru-RU" sz="1800" b="1" i="1" dirty="0" smtClean="0"/>
              <a:t>		«Бюджет для граждан» - это документ, разрабатываемый в целях ознакомления граждан с основными целями, задачами и приоритетными направлениями бюджетной политики МО «</a:t>
            </a:r>
            <a:r>
              <a:rPr lang="ru-RU" sz="1800" b="1" i="1" dirty="0" err="1" smtClean="0"/>
              <a:t>Коношский</a:t>
            </a:r>
            <a:r>
              <a:rPr lang="ru-RU" sz="1800" b="1" i="1" dirty="0" smtClean="0"/>
              <a:t> муниципальный район», обоснованиями бюджетных расходов, планируемыми и достигнутыми результатами использования бюджетных средств.</a:t>
            </a:r>
          </a:p>
          <a:p>
            <a:pPr>
              <a:buNone/>
            </a:pPr>
            <a:r>
              <a:rPr lang="ru-RU" sz="1600" b="1" dirty="0" smtClean="0"/>
              <a:t>	</a:t>
            </a:r>
          </a:p>
          <a:p>
            <a:pPr algn="just">
              <a:buNone/>
            </a:pPr>
            <a:r>
              <a:rPr lang="ru-RU" sz="1800" b="1" i="1" dirty="0" smtClean="0"/>
              <a:t>		Бюджет для граждан предназначен для жителей </a:t>
            </a:r>
            <a:r>
              <a:rPr lang="ru-RU" sz="1800" b="1" i="1" dirty="0" err="1" smtClean="0"/>
              <a:t>Коношского</a:t>
            </a:r>
            <a:r>
              <a:rPr lang="ru-RU" sz="1800" b="1" i="1" dirty="0" smtClean="0"/>
              <a:t> района, не обладающих специальными знаниями в сфере бюджетного законодательства.</a:t>
            </a:r>
          </a:p>
          <a:p>
            <a:pPr algn="just">
              <a:buNone/>
            </a:pPr>
            <a:r>
              <a:rPr lang="ru-RU" sz="1800" b="1" i="1" dirty="0" smtClean="0">
                <a:solidFill>
                  <a:schemeClr val="accent3"/>
                </a:solidFill>
              </a:rPr>
              <a:t>		</a:t>
            </a:r>
            <a:r>
              <a:rPr lang="ru-RU" sz="1800" b="1" i="1" dirty="0" smtClean="0"/>
              <a:t>Документ содержит информационно-аналитический материал, доступный для широкого круга пользователей и будет  интересен и полезен педагогам, молодым семьям и другим категориям населения, так как бюджет МО «</a:t>
            </a:r>
            <a:r>
              <a:rPr lang="ru-RU" sz="1800" b="1" i="1" dirty="0" err="1" smtClean="0"/>
              <a:t>Коношский</a:t>
            </a:r>
            <a:r>
              <a:rPr lang="ru-RU" sz="1800" b="1" i="1" dirty="0" smtClean="0"/>
              <a:t> муниципальный район» затрагивает интересы каждого жителя.</a:t>
            </a:r>
            <a:r>
              <a:rPr lang="ru-RU" sz="1600" b="1" dirty="0" smtClean="0"/>
              <a:t>	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0112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Структура расходов бюджета МО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муниципальный район»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397000"/>
          <a:ext cx="9144000" cy="550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0760"/>
                <a:gridCol w="1628780"/>
                <a:gridCol w="15144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Показатель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2019год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(План)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2020 год (План)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РАСХОДЫ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785 017,9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811 024,2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Общегосударственные вопросы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68</a:t>
                      </a:r>
                      <a:r>
                        <a:rPr lang="ru-RU" baseline="0" dirty="0" smtClean="0"/>
                        <a:t> 037,3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62 067,5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оборона</a:t>
                      </a:r>
                      <a:endParaRPr lang="ru-RU" sz="1600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1 282,3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2 117,6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безопасность и правоохранительная деятельность</a:t>
                      </a:r>
                      <a:endParaRPr lang="ru-RU" sz="1600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650,0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650,0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экономика</a:t>
                      </a:r>
                      <a:endParaRPr lang="ru-RU" sz="1600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16 068,5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21 635,1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Жилищно-коммунальное хозяйство</a:t>
                      </a:r>
                      <a:endParaRPr lang="ru-RU" sz="1600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13 202,9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8 921,9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Образование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576 354,8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602 617,0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Культура, кинематография</a:t>
                      </a:r>
                      <a:endParaRPr lang="ru-RU" sz="1600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55 962,0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60 099,7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Социальная политика</a:t>
                      </a:r>
                      <a:endParaRPr lang="ru-RU" sz="1600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24 202,0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23 623,8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Физическая культура и спорт</a:t>
                      </a:r>
                      <a:endParaRPr lang="ru-RU" sz="1600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1 270,0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1 450,0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Обслуживание государственного и муниципального долга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r>
                        <a:rPr lang="ru-RU" baseline="0" dirty="0" smtClean="0"/>
                        <a:t> 262,3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1 262,3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Межбюджетные трансферты общего характера бюджетам  бюджетной  системы Российской Федерации</a:t>
                      </a:r>
                      <a:endParaRPr lang="ru-RU" sz="1600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26 725,8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26 579,3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Программно-целевой метод формирования расходов 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0" y="1428736"/>
            <a:ext cx="9144000" cy="8572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ПРОГРАММНО-ЦЕЛЕВОЙ МЕТОД</a:t>
            </a:r>
            <a:r>
              <a:rPr lang="ru-RU" sz="1600" dirty="0" smtClean="0">
                <a:solidFill>
                  <a:schemeClr val="tx1"/>
                </a:solidFill>
              </a:rPr>
              <a:t>-</a:t>
            </a:r>
            <a:r>
              <a:rPr lang="ru-RU" sz="1600" i="1" dirty="0" smtClean="0">
                <a:solidFill>
                  <a:schemeClr val="tx1"/>
                </a:solidFill>
              </a:rPr>
              <a:t>это группирование различных бюджетных расходов в отдельные программы.</a:t>
            </a:r>
            <a:endParaRPr lang="ru-RU" sz="1600" i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2285992"/>
            <a:ext cx="9144000" cy="92869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ПРОГРАММА</a:t>
            </a:r>
            <a:r>
              <a:rPr lang="ru-RU" sz="1600" dirty="0" smtClean="0">
                <a:solidFill>
                  <a:schemeClr val="tx1"/>
                </a:solidFill>
              </a:rPr>
              <a:t>-</a:t>
            </a:r>
            <a:r>
              <a:rPr lang="ru-RU" sz="1600" i="1" dirty="0" smtClean="0">
                <a:solidFill>
                  <a:schemeClr val="tx1"/>
                </a:solidFill>
              </a:rPr>
              <a:t>это комплекс взаимосвязанных мероприятий, направленных на достижение единой цели, выполнение которой предлагается и осуществляется распорядителем бюджетных средств в соответствии с возложенными на него функциями.</a:t>
            </a:r>
            <a:endParaRPr lang="ru-RU" sz="1600" i="1" dirty="0">
              <a:solidFill>
                <a:schemeClr val="tx1"/>
              </a:solidFill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3214686"/>
          <a:ext cx="9144000" cy="3643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358346" cy="121442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Перечень муниципальных программ, предусмотренных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 финансированию в 2020 году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285867"/>
          <a:ext cx="9144000" cy="16274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07522"/>
                <a:gridCol w="1436478"/>
              </a:tblGrid>
              <a:tr h="53521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  ТЫС.РУБ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4833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РЕАЛИЗАЦИЮ</a:t>
                      </a:r>
                      <a:r>
                        <a:rPr lang="ru-RU" sz="1400" b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МУНИЦИПАЛЬНЫХ ПРОГРАММ</a:t>
                      </a:r>
                      <a:endParaRPr lang="ru-RU" sz="1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731 289,5</a:t>
                      </a:r>
                      <a:endParaRPr lang="ru-RU" sz="1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pPr lvl="0"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образования в муниципальном образовании 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«Коношский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муниципальный район» на 2020 год»</a:t>
                      </a:r>
                      <a:endParaRPr lang="ru-RU" sz="14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570 214,1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02.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«Организация отдыха и оздоровления детей в муниципальном образовании «Коношский муниципальный район» на 2020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2 217,5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9508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03. МП «Организация деятельности муниципальных бюджетных учреждений культуры и учреждений дополнительного образования в сфере культуры </a:t>
                      </a:r>
                      <a:r>
                        <a:rPr kumimoji="0" lang="ru-RU" sz="14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Коношского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муниципального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района в 2020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79 027,9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04.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«Капитальный ремонт в муниципальных учреждениях сферы культуры муниципального образования «Коношский муниципальный район» в 2020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05.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«Повышение эффективности сферы культуры в муниципальном образовании «Коношский муниципальный район» в 2020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06. МП «Развитие внутреннего туризма в муниципальном образовании «Коношский муниципальный район» в 2020 году»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9167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07. МП «Софинансирование мероприятий, предусмотренных государственной программой Архангельской области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«Культура Русского Севера (2013-2024 годы)» на 2020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1 275,8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4833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08.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сельского хозяйства </a:t>
                      </a:r>
                      <a:r>
                        <a:rPr kumimoji="0" lang="ru-RU" sz="14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Коношского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муниципального района на 2020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841,1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5601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09. МП «Гражданская оборона, защита населения и территорий от чрезвычайных ситуаций природного и техногенного характера и снижение рисков их возникновения» муниципального образования «Коношский муниципальный район» на 2020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650,0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10. МП «Поддержка и развитие малого предпринимательства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муниципальном образовании «Коношский муниципальный район»на 2020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11.  МП «Обеспечение регулярных пассажирских перевозок на территории муниципального образования «Коношский муниципальный район»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2020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458,5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территориального общественного самоуправления в муниципальном образовании «Коношский муниципальный район» на 2020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1 574,0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566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13. МП «Адресная социальная помощь гражданам, находящимся в трудной жизненной ситуации, в 2020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4833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14.  МП «Улучшение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условий и охраны труда в муниципальном образовании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</a:t>
                      </a:r>
                      <a:r>
                        <a:rPr kumimoji="0" lang="ru-RU" sz="14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Коношский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муниципальный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2020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15.  МП «Энергосбережение и повышение энергетической эффективности МО «Коношский муниципальный район» на 2014-2020 годы»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2771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16. МП «Предоставление</a:t>
                      </a:r>
                      <a:r>
                        <a:rPr lang="ru-RU" sz="1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земельных участков многодетным гражданам на территории Коношского района в 2020 году»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17.  МП «Развитие жилищно-коммунального хозяйства муниципального образования «Коношский муниципальный район» на 2020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8 771,9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18.  МП «Строительство на территории муниципального образования «</a:t>
                      </a:r>
                      <a:r>
                        <a:rPr kumimoji="0" lang="ru-RU" sz="14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Коношский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муниципальный район» в 2020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0901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19. МП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муниципального образования «</a:t>
                      </a:r>
                      <a:r>
                        <a:rPr kumimoji="0" lang="ru-RU" sz="14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Коношский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муниципальный район»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«Доступная среда» на 2020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1 045,0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20. МП«Социализация детей-сирот и детей, оставшихся без попечения родителей, на 2020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7 962,3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21.  МП «Развитие дорожной сети, повышение безопасности дорожного движения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 муниципальном образовании «Коношский муниципальный район» на 2020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20 244,0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22.  МП «Дом для молодой семьи в муниципальном образовании«</a:t>
                      </a:r>
                      <a:r>
                        <a:rPr kumimoji="0" lang="ru-RU" sz="14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Коношский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муниципальный район» на 2020 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466,0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4833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23.  МП «Трудовая молодежь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Коношского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муниципального района на 2020 год»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171,4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916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24.  МП «Профилактика безнадзорности и правонарушений несовершеннолетних на территории муниципального образования «Коношский муниципальный район» на 2020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0901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25.  МП «Развитие массовой физической культуры и спорта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</a:t>
                      </a:r>
                      <a:r>
                        <a:rPr kumimoji="0" lang="ru-RU" sz="14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Коношском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муниципальном районе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2020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0661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26.  МП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«Территория молодежи - территория развития </a:t>
                      </a:r>
                      <a:r>
                        <a:rPr kumimoji="0" lang="ru-RU" sz="14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Коношского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муниципального района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2020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219,0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27.  МП «Развитие архивного дела в муниципальном образовании «Коношский муниципальный район» на 2020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муниципального образования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«Коношский муниципальный район» «Управление муниципальными финансами и муниципальным долгом 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2020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30 471,7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12858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Расходы в социально-культурной сфере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357297"/>
          <a:ext cx="9144000" cy="55007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8255"/>
                <a:gridCol w="2457044"/>
                <a:gridCol w="1948701"/>
              </a:tblGrid>
              <a:tr h="959430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sz="28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sz="28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tx1"/>
                          </a:solidFill>
                        </a:rPr>
                        <a:t>2020 ГОД</a:t>
                      </a:r>
                      <a:endParaRPr lang="ru-RU" sz="28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59429"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ОБРАЗОВАНИЕ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576 354,8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602 617,0</a:t>
                      </a:r>
                      <a:endParaRPr lang="ru-RU" sz="2800" i="1" dirty="0"/>
                    </a:p>
                  </a:txBody>
                  <a:tcPr/>
                </a:tc>
              </a:tr>
              <a:tr h="1193948"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СОЦИАЛЬНАЯ ПОЛИТИКА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24 202,0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23 623,8</a:t>
                      </a:r>
                      <a:endParaRPr lang="ru-RU" sz="2800" i="1" dirty="0"/>
                    </a:p>
                  </a:txBody>
                  <a:tcPr/>
                </a:tc>
              </a:tr>
              <a:tr h="1193948"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КУЛЬТУРА, КИНЕМАТОГРАФИЯ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55 962,0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60 099,7</a:t>
                      </a:r>
                      <a:endParaRPr lang="ru-RU" sz="2800" i="1" dirty="0"/>
                    </a:p>
                  </a:txBody>
                  <a:tcPr/>
                </a:tc>
              </a:tr>
              <a:tr h="1193948"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ФИЗИЧЕСКАЯ КУЛЬТУРА И</a:t>
                      </a:r>
                      <a:r>
                        <a:rPr lang="ru-RU" sz="2800" i="1" baseline="0" dirty="0" smtClean="0"/>
                        <a:t> СПОРТ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1 270,0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1 450,0</a:t>
                      </a:r>
                      <a:endParaRPr lang="ru-RU" sz="2800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43736" y="85723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Тыс. руб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Расходы на национальную экономику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214422"/>
          <a:ext cx="9144001" cy="5643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9322"/>
                <a:gridCol w="1571636"/>
                <a:gridCol w="1643043"/>
              </a:tblGrid>
              <a:tr h="1322300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sz="2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sz="2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chemeClr val="tx1"/>
                          </a:solidFill>
                        </a:rPr>
                        <a:t>2020 ГОД</a:t>
                      </a:r>
                      <a:endParaRPr lang="ru-RU" sz="2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58857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СЕЛЬСКОЕ ХОЗЯЙСТВО И РЫБОЛОВСТВО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/>
                        <a:t>500,0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/>
                        <a:t>450,0</a:t>
                      </a:r>
                      <a:endParaRPr lang="ru-RU" sz="2400" i="1" dirty="0"/>
                    </a:p>
                  </a:txBody>
                  <a:tcPr/>
                </a:tc>
              </a:tr>
              <a:tr h="717820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ТРАНСПОРТ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/>
                        <a:t>250,0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/>
                        <a:t>250,0</a:t>
                      </a:r>
                      <a:endParaRPr lang="ru-RU" sz="2400" i="1" dirty="0"/>
                    </a:p>
                  </a:txBody>
                  <a:tcPr/>
                </a:tc>
              </a:tr>
              <a:tr h="1322300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ДОРОЖНОЕ ХОЗЯЙСТВО (ДОРОЖНЫЕ ФОНДЫ)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/>
                        <a:t>15 018,5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/>
                        <a:t>20 244,0</a:t>
                      </a:r>
                      <a:endParaRPr lang="ru-RU" sz="2400" i="1" dirty="0"/>
                    </a:p>
                  </a:txBody>
                  <a:tcPr/>
                </a:tc>
              </a:tr>
              <a:tr h="1322300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ДРУГИЕ ВОПРОСЫ В ОБЛАСТИ НАЦИОНАЛЬНОЙ ЭКОНОМИКИ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/>
                        <a:t>300,0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/>
                        <a:t>691,1</a:t>
                      </a:r>
                      <a:endParaRPr lang="ru-RU" sz="2400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86644" y="71435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Тыс. руб.</a:t>
            </a:r>
            <a:endParaRPr lang="ru-RU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78579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Дорожный фонд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785794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Дорожный фонд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часть средств бюджета, подлежащая использованию в целях финансового обеспечения дорожной деятельности в отношении автомобильных дорог общего пользования, а также капитального ремонта и ремонта  дворовых территорий многоквартирных домов, проездов к дворовым территориям многоквартирных домов населенных пунктов. </a:t>
            </a: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Средства дорожного фонда имеют целевое назначение и не подлежат изъятию или расходованию на иные цели.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357430"/>
            <a:ext cx="335758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Блок-схема: узел 5"/>
          <p:cNvSpPr/>
          <p:nvPr/>
        </p:nvSpPr>
        <p:spPr>
          <a:xfrm>
            <a:off x="0" y="2714620"/>
            <a:ext cx="2143076" cy="714380"/>
          </a:xfrm>
          <a:prstGeom prst="flowChartConnecto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АКЦИЗЫ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2214546" y="2714620"/>
            <a:ext cx="2143140" cy="107157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ТРАНСПОРТНЫЙ НАЛОГ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0" y="3500438"/>
            <a:ext cx="2214546" cy="1214446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МЕЖБЮДЖЕТНЫЕ ТРАНСФЕРТЫ И ИНЫЕ ИСТОЧНИКИ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2000232" y="4071942"/>
            <a:ext cx="1785950" cy="1000132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ШТРАФЫ ЗА НАРУШЕНИЕ ДОРОЖНОГО ДВИЖЕНИЯ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785918" y="5143512"/>
            <a:ext cx="484632" cy="978408"/>
          </a:xfrm>
          <a:prstGeom prst="downArrow">
            <a:avLst/>
          </a:prstGeom>
          <a:solidFill>
            <a:srgbClr val="863A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0" y="6072206"/>
            <a:ext cx="4929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ДОРОЖНЫЙ ФОНД АРХАНГЕЛЬСКОЙ ОБЛАСТИ</a:t>
            </a:r>
            <a:endParaRPr lang="ru-RU" b="1" i="1" dirty="0"/>
          </a:p>
        </p:txBody>
      </p:sp>
      <p:sp>
        <p:nvSpPr>
          <p:cNvPr id="12" name="Блок-схема: узел 11"/>
          <p:cNvSpPr/>
          <p:nvPr/>
        </p:nvSpPr>
        <p:spPr>
          <a:xfrm>
            <a:off x="5857884" y="2571744"/>
            <a:ext cx="1714512" cy="1357322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АКЦИЗЫ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6786578" y="3571876"/>
            <a:ext cx="2357422" cy="1571636"/>
          </a:xfrm>
          <a:prstGeom prst="flowChartConnector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МЕЖБЮДЖЕТНЫЕ ТРАНСФЕРТЫ И ИНЫЕ ИСТОЧНИКИ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6500826" y="4643446"/>
            <a:ext cx="484632" cy="978408"/>
          </a:xfrm>
          <a:prstGeom prst="downArrow">
            <a:avLst/>
          </a:prstGeom>
          <a:solidFill>
            <a:srgbClr val="863A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786182" y="5572140"/>
            <a:ext cx="5357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ДОРОЖНЫЙ ФОНД МУНИЦИПАЛЬНОГО  ОБРАЗОВАНИЯ «КОНОШСКИЙ МУНИЦИПАЛЬНЫЙ РАЙОН»</a:t>
            </a:r>
            <a:endParaRPr lang="ru-RU" b="1" i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Расходы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жилищно-коммунальное хозяйство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86612" y="128586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Тыс. руб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" y="1714488"/>
          <a:ext cx="9144001" cy="3785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6380"/>
                <a:gridCol w="1785950"/>
                <a:gridCol w="2071671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sz="28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sz="28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tx1"/>
                          </a:solidFill>
                        </a:rPr>
                        <a:t>2020 ГОД</a:t>
                      </a:r>
                      <a:endParaRPr lang="ru-RU" sz="28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99810"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ЖИЛИЩНОЕ ХОЗЯЙСТВО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4 551,8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3 316,1</a:t>
                      </a:r>
                      <a:endParaRPr lang="ru-RU" sz="2800" i="1" dirty="0"/>
                    </a:p>
                  </a:txBody>
                  <a:tcPr/>
                </a:tc>
              </a:tr>
              <a:tr h="999810"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КОММУНАЛЬНОЕ ХОЗЯЙСТВО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7 084,0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1 165,7</a:t>
                      </a:r>
                      <a:endParaRPr lang="ru-RU" sz="2800" i="1" dirty="0"/>
                    </a:p>
                  </a:txBody>
                  <a:tcPr/>
                </a:tc>
              </a:tr>
              <a:tr h="999810"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БЛАГОУСТРОЙСТВО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1 567,1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4 440,1</a:t>
                      </a:r>
                      <a:endParaRPr lang="ru-RU" sz="2800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357298"/>
            <a:ext cx="9001156" cy="550070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2800" b="1" i="1" dirty="0" smtClean="0">
                <a:solidFill>
                  <a:srgbClr val="1A0EB2"/>
                </a:solidFill>
              </a:rPr>
              <a:t>Финансовое управление администрации муниципального образования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1A0EB2"/>
                </a:solidFill>
              </a:rPr>
              <a:t> «</a:t>
            </a:r>
            <a:r>
              <a:rPr lang="ru-RU" sz="2800" b="1" i="1" dirty="0" err="1" smtClean="0">
                <a:solidFill>
                  <a:srgbClr val="1A0EB2"/>
                </a:solidFill>
              </a:rPr>
              <a:t>Коношский</a:t>
            </a:r>
            <a:r>
              <a:rPr lang="ru-RU" sz="2800" b="1" i="1" dirty="0" smtClean="0">
                <a:solidFill>
                  <a:srgbClr val="1A0EB2"/>
                </a:solidFill>
              </a:rPr>
              <a:t> муниципальный район»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1A0EB2"/>
                </a:solidFill>
              </a:rPr>
              <a:t>    п.Коноша ул.Советская,д.86</a:t>
            </a:r>
          </a:p>
          <a:p>
            <a:pPr>
              <a:buNone/>
            </a:pPr>
            <a:r>
              <a:rPr lang="en-US" sz="2800" b="1" i="1" dirty="0" smtClean="0">
                <a:solidFill>
                  <a:srgbClr val="1A0EB2"/>
                </a:solidFill>
              </a:rPr>
              <a:t>    </a:t>
            </a:r>
            <a:r>
              <a:rPr lang="en-US" sz="2800" b="1" i="1" dirty="0" smtClean="0">
                <a:solidFill>
                  <a:srgbClr val="1A0EB2"/>
                </a:solidFill>
                <a:hlinkClick r:id="rId2"/>
              </a:rPr>
              <a:t>fokonosh@yandex.ru</a:t>
            </a:r>
            <a:endParaRPr lang="ru-RU" sz="2800" b="1" i="1" dirty="0" smtClean="0">
              <a:solidFill>
                <a:srgbClr val="1A0EB2"/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1A0EB2"/>
                </a:solidFill>
              </a:rPr>
              <a:t>    Тел.(8-818-58)2-23-50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1A0EB2"/>
                </a:solidFill>
              </a:rPr>
              <a:t>    Руководитель: Кузнецова Светлана Александровна</a:t>
            </a:r>
            <a:endParaRPr lang="ru-RU" sz="2800" b="1" i="1" dirty="0">
              <a:solidFill>
                <a:srgbClr val="1A0EB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Среднемесячная заработная плата                      (руб.)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1214422"/>
          <a:ext cx="9144000" cy="1244298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3048000"/>
                <a:gridCol w="3048000"/>
                <a:gridCol w="3048000"/>
              </a:tblGrid>
              <a:tr h="78784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Факт 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86360" marR="8636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Оценка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2019год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86360" marR="8636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План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2020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86360" marR="86360">
                    <a:solidFill>
                      <a:srgbClr val="92D050"/>
                    </a:solidFill>
                  </a:tcPr>
                </a:tc>
              </a:tr>
              <a:tr h="4564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39 259,80</a:t>
                      </a:r>
                      <a:endParaRPr lang="ru-RU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40 185,00</a:t>
                      </a:r>
                      <a:endParaRPr lang="ru-RU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43 632,84</a:t>
                      </a:r>
                      <a:endParaRPr lang="ru-RU" dirty="0"/>
                    </a:p>
                  </a:txBody>
                  <a:tcPr marL="86360" marR="86360"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1" y="2500306"/>
          <a:ext cx="9144000" cy="4357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Индекс потребительских цен(%)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1071547"/>
          <a:ext cx="9144000" cy="13871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01633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Факт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86360" marR="8636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Оценка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86360" marR="8636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2020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86360" marR="86360"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100,8</a:t>
                      </a:r>
                      <a:endParaRPr lang="ru-RU" dirty="0"/>
                    </a:p>
                  </a:txBody>
                  <a:tcPr marL="86360" marR="8636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100,8</a:t>
                      </a:r>
                      <a:endParaRPr lang="ru-RU" dirty="0"/>
                    </a:p>
                  </a:txBody>
                  <a:tcPr marL="86360" marR="8636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100,8</a:t>
                      </a:r>
                      <a:endParaRPr lang="ru-RU" dirty="0"/>
                    </a:p>
                  </a:txBody>
                  <a:tcPr marL="86360" marR="86360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0" y="2500306"/>
          <a:ext cx="9144000" cy="4357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674" name="AutoShape 2" descr="https://st.depositphotos.com/1038855/1730/i/950/depositphotos_17303661-stock-photo-white-human-standing-near-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Уровень безработицы (%)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1142984"/>
          <a:ext cx="9143999" cy="131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7999"/>
              </a:tblGrid>
              <a:tr h="83307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Факт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86360" marR="8636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Оценка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86360" marR="8636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2020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86360" marR="86360">
                    <a:solidFill>
                      <a:srgbClr val="92D050"/>
                    </a:solidFill>
                  </a:tcPr>
                </a:tc>
              </a:tr>
              <a:tr h="48265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1,7</a:t>
                      </a:r>
                      <a:endParaRPr lang="ru-RU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2,0</a:t>
                      </a:r>
                      <a:endParaRPr lang="ru-RU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1,9</a:t>
                      </a:r>
                      <a:endParaRPr lang="ru-RU" dirty="0"/>
                    </a:p>
                  </a:txBody>
                  <a:tcPr marL="86360" marR="86360"/>
                </a:tc>
              </a:tr>
            </a:tbl>
          </a:graphicData>
        </a:graphic>
      </p:graphicFrame>
      <p:sp>
        <p:nvSpPr>
          <p:cNvPr id="27650" name="AutoShape 2" descr="https://avatars.mds.yandex.net/get-pdb/1025945/6bffae06-a403-4489-bb3e-68f7576f1000/s1200?webp=fal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https://avatars.mds.yandex.net/get-pdb/1025945/6bffae06-a403-4489-bb3e-68f7576f1000/s1200?webp=fal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0" y="2500306"/>
          <a:ext cx="9144000" cy="4357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Экономические показатели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1071548"/>
          <a:ext cx="9144000" cy="5786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686"/>
                <a:gridCol w="1500198"/>
                <a:gridCol w="1643074"/>
                <a:gridCol w="1643042"/>
              </a:tblGrid>
              <a:tr h="73365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Наименование показателя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Оценка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План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2020 год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51356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Численность населения (чел.)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21,7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21,6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21,2</a:t>
                      </a:r>
                      <a:endParaRPr lang="ru-RU" sz="1400" dirty="0"/>
                    </a:p>
                  </a:txBody>
                  <a:tcPr/>
                </a:tc>
              </a:tr>
              <a:tr h="32542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Рождаемость (чел.)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181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182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183</a:t>
                      </a:r>
                      <a:endParaRPr lang="ru-RU" sz="1400" dirty="0"/>
                    </a:p>
                  </a:txBody>
                  <a:tcPr/>
                </a:tc>
              </a:tr>
              <a:tr h="32542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Смертность (чел.)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376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377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377</a:t>
                      </a:r>
                      <a:endParaRPr lang="ru-RU" sz="1400" dirty="0"/>
                    </a:p>
                  </a:txBody>
                  <a:tcPr/>
                </a:tc>
              </a:tr>
              <a:tr h="51356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Миграционный прирост (чел.)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-327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-328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-329</a:t>
                      </a:r>
                      <a:endParaRPr lang="ru-RU" sz="1400" dirty="0"/>
                    </a:p>
                  </a:txBody>
                  <a:tcPr/>
                </a:tc>
              </a:tr>
              <a:tr h="73365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Коэффициент рождаемости (на 1 тыс.чел.)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8,7</a:t>
                      </a:r>
                      <a:endParaRPr lang="ru-RU" sz="1400" dirty="0"/>
                    </a:p>
                  </a:txBody>
                  <a:tcPr/>
                </a:tc>
              </a:tr>
              <a:tr h="73365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Коэффициент смертности (на 1 тыс. чел.)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17,8</a:t>
                      </a:r>
                      <a:endParaRPr lang="ru-RU" sz="1400" dirty="0"/>
                    </a:p>
                  </a:txBody>
                  <a:tcPr/>
                </a:tc>
              </a:tr>
              <a:tr h="95375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Коэффициент миграционного прироста (на 10 тыс. чел.)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-153,1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-153,2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-153,3</a:t>
                      </a:r>
                      <a:endParaRPr lang="ru-RU" sz="1400" dirty="0"/>
                    </a:p>
                  </a:txBody>
                  <a:tcPr/>
                </a:tc>
              </a:tr>
              <a:tr h="95375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Коэффициент естественного прироста (на 1 тыс. чел.)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-9,1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-9,2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-9,3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понятия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000108"/>
            <a:ext cx="3071802" cy="342902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Бюджет</a:t>
            </a:r>
            <a:r>
              <a:rPr lang="ru-RU" dirty="0" smtClean="0">
                <a:solidFill>
                  <a:schemeClr val="tx1"/>
                </a:solidFill>
              </a:rPr>
              <a:t>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71802" y="1000108"/>
            <a:ext cx="3071834" cy="342902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Доходы бюджета</a:t>
            </a:r>
            <a:r>
              <a:rPr lang="ru-RU" dirty="0" smtClean="0">
                <a:solidFill>
                  <a:schemeClr val="tx1"/>
                </a:solidFill>
              </a:rPr>
              <a:t>- поступление в бюджет денежных средств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43636" y="1000108"/>
            <a:ext cx="3000364" cy="350046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Расходы бюджета</a:t>
            </a:r>
            <a:r>
              <a:rPr lang="ru-RU" dirty="0" smtClean="0">
                <a:solidFill>
                  <a:schemeClr val="tx1"/>
                </a:solidFill>
              </a:rPr>
              <a:t>- выплачиваемые из бюджета денежные средства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4429132"/>
            <a:ext cx="9144000" cy="1214446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i="1" dirty="0" smtClean="0">
                <a:solidFill>
                  <a:schemeClr val="tx1"/>
                </a:solidFill>
              </a:rPr>
              <a:t>Если расходная часть бюджета превышает доходную, то бюджет формируется с </a:t>
            </a:r>
            <a:r>
              <a:rPr lang="ru-RU" sz="2000" b="1" i="1" dirty="0" smtClean="0">
                <a:solidFill>
                  <a:schemeClr val="tx1"/>
                </a:solidFill>
              </a:rPr>
              <a:t>дефицитом</a:t>
            </a:r>
            <a:r>
              <a:rPr lang="ru-RU" sz="1600" i="1" dirty="0" smtClean="0">
                <a:solidFill>
                  <a:schemeClr val="tx1"/>
                </a:solidFill>
              </a:rPr>
              <a:t>                              </a:t>
            </a:r>
          </a:p>
          <a:p>
            <a:pPr algn="just"/>
            <a:r>
              <a:rPr lang="ru-RU" sz="1600" i="1" dirty="0" smtClean="0">
                <a:solidFill>
                  <a:schemeClr val="tx1"/>
                </a:solidFill>
              </a:rPr>
              <a:t> Превышение доходов над расходами образует положительный остаток бюджета- </a:t>
            </a:r>
            <a:r>
              <a:rPr lang="ru-RU" sz="2000" b="1" i="1" dirty="0" smtClean="0">
                <a:solidFill>
                  <a:schemeClr val="tx1"/>
                </a:solidFill>
              </a:rPr>
              <a:t>профицит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5643578"/>
            <a:ext cx="9144000" cy="121442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Сбалансированность бюджета </a:t>
            </a:r>
            <a:r>
              <a:rPr lang="ru-RU" dirty="0" smtClean="0">
                <a:solidFill>
                  <a:schemeClr val="tx1"/>
                </a:solidFill>
              </a:rPr>
              <a:t>означает состояние, в котором все расходы бюджета покрыты его доходами.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Бюджетная система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Российской Федерации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285860"/>
            <a:ext cx="2500330" cy="157163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Бюджетная система Российской Федерации или «бюджет расширенного правительства (аналитическая категория)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5" name="Равно 4"/>
          <p:cNvSpPr/>
          <p:nvPr/>
        </p:nvSpPr>
        <p:spPr>
          <a:xfrm>
            <a:off x="2500298" y="1571612"/>
            <a:ext cx="914400" cy="914400"/>
          </a:xfrm>
          <a:prstGeom prst="mathEqual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28992" y="1571612"/>
            <a:ext cx="2357454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Консолидированный бюджет Российской Федерации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Плюс 6"/>
          <p:cNvSpPr/>
          <p:nvPr/>
        </p:nvSpPr>
        <p:spPr>
          <a:xfrm>
            <a:off x="5715008" y="1571612"/>
            <a:ext cx="914400" cy="914400"/>
          </a:xfrm>
          <a:prstGeom prst="mathPlus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72264" y="1571612"/>
            <a:ext cx="2571736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Бюджеты государственных внебюджетных фондов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71736" y="3429000"/>
            <a:ext cx="2500330" cy="127159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Консолидированные бюджеты субъектов Российской Федерации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00364" y="5429264"/>
            <a:ext cx="2143140" cy="114300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Консолидированные бюджеты муниципальных районов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2928934"/>
            <a:ext cx="2500330" cy="10715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Федеральный бюджет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4429132"/>
            <a:ext cx="2500330" cy="107157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Бюджеты субъектов Российской Федерации (региональные бюджеты)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0" y="5572140"/>
            <a:ext cx="2500330" cy="10715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Бюджеты районов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143504" y="3071810"/>
            <a:ext cx="2000264" cy="107157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Государственные внебюджетные фонды Российской Федерации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215206" y="3071810"/>
            <a:ext cx="1928794" cy="107157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Территориальные фонды обязательного медицинского страхования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143636" y="4572008"/>
            <a:ext cx="3000364" cy="914400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Бюджеты городских округов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43636" y="5715016"/>
            <a:ext cx="3000364" cy="91440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Бюджеты поселений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9" name="Стрелка вверх 18"/>
          <p:cNvSpPr/>
          <p:nvPr/>
        </p:nvSpPr>
        <p:spPr>
          <a:xfrm>
            <a:off x="3857620" y="2500306"/>
            <a:ext cx="428628" cy="857256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>
            <a:off x="3857620" y="4714884"/>
            <a:ext cx="428628" cy="642942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верх 22"/>
          <p:cNvSpPr/>
          <p:nvPr/>
        </p:nvSpPr>
        <p:spPr>
          <a:xfrm>
            <a:off x="7715272" y="2500306"/>
            <a:ext cx="714380" cy="500066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6500826" y="2500306"/>
            <a:ext cx="714380" cy="500066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 rot="18313162">
            <a:off x="5329572" y="4199397"/>
            <a:ext cx="463938" cy="1263371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верх 30"/>
          <p:cNvSpPr/>
          <p:nvPr/>
        </p:nvSpPr>
        <p:spPr>
          <a:xfrm rot="17189777">
            <a:off x="5394054" y="5652856"/>
            <a:ext cx="463938" cy="1016327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верх 31"/>
          <p:cNvSpPr/>
          <p:nvPr/>
        </p:nvSpPr>
        <p:spPr>
          <a:xfrm rot="5400000">
            <a:off x="2536017" y="5822173"/>
            <a:ext cx="428628" cy="500066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верх 32"/>
          <p:cNvSpPr/>
          <p:nvPr/>
        </p:nvSpPr>
        <p:spPr>
          <a:xfrm rot="3176171">
            <a:off x="2603706" y="4593660"/>
            <a:ext cx="428628" cy="651640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верх 33"/>
          <p:cNvSpPr/>
          <p:nvPr/>
        </p:nvSpPr>
        <p:spPr>
          <a:xfrm rot="3602399">
            <a:off x="2946044" y="2208567"/>
            <a:ext cx="428628" cy="1441571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79690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Бюджетный процесс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214422"/>
            <a:ext cx="9144000" cy="564357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Проект бюджета МО «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муниципальный район»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составляется и утверждается сроком на один год в порядке, установленном администрацией муниципального образования «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муниципальный район».</a:t>
            </a:r>
          </a:p>
          <a:p>
            <a:pPr algn="just"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Составление проекта бюджета МО «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муниципальный район»-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исключительная прерогатива администрации муниципального образования «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муниципальный район».</a:t>
            </a:r>
          </a:p>
          <a:p>
            <a:pPr algn="just"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		Непосредственное составление проекта бюджета МО «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муниципальный район» осуществляет финансовое управление администрации МО «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муниципальный район».</a:t>
            </a:r>
          </a:p>
          <a:p>
            <a:pPr algn="just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786058"/>
            <a:ext cx="4286280" cy="7143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Составление проекта бюджета основывается на: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2786058"/>
            <a:ext cx="4500594" cy="4286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Стадии бюджетного процесса: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00562" y="3286124"/>
            <a:ext cx="4500594" cy="4286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Составление проекта бюджета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3786190"/>
            <a:ext cx="4500594" cy="4286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Рассмотрение проекта бюджета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4286256"/>
            <a:ext cx="4500594" cy="4286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Утверждение проекта бюджета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00562" y="4786322"/>
            <a:ext cx="4500594" cy="4286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Исполнение бюджета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5357826"/>
            <a:ext cx="4500594" cy="428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Контроль за исполнением бюджета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00562" y="5929330"/>
            <a:ext cx="4500594" cy="64294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Составление и утверждение отчета об исполнении бюджета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3714752"/>
            <a:ext cx="4143436" cy="10001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Прогнозе социально-экономического развития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4929198"/>
            <a:ext cx="4143436" cy="92869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Основных направлениях бюджетной и налоговой политики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6072206"/>
            <a:ext cx="4143436" cy="4286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Муниципальных программах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4850</TotalTime>
  <Words>1834</Words>
  <Application>Microsoft Office PowerPoint</Application>
  <PresentationFormat>Экран (4:3)</PresentationFormat>
  <Paragraphs>479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Справедливость</vt:lpstr>
      <vt:lpstr>          БЮДЖЕТ ДЛЯ ГРАЖДАН К РЕШЕНИЮ О БЮДЖЕТЕ МУНИЦИПАЛЬНОГО ОБРАЗОВАНИЯ  «КОНОШСКИЙ МУНИЦИПАЛЬНЫЙ РАЙОН»                       НА 2020 ГОД </vt:lpstr>
      <vt:lpstr>ЧТО ТАКОЕ «БЮДЖЕТ ДЛЯ ГРАЖДАН»?</vt:lpstr>
      <vt:lpstr>Среднемесячная заработная плата                      (руб.)</vt:lpstr>
      <vt:lpstr>Индекс потребительских цен(%)</vt:lpstr>
      <vt:lpstr>Уровень безработицы (%)</vt:lpstr>
      <vt:lpstr>Экономические показатели</vt:lpstr>
      <vt:lpstr>Основные понятия</vt:lpstr>
      <vt:lpstr>Бюджетная система  Российской Федерации</vt:lpstr>
      <vt:lpstr>Бюджетный процесс</vt:lpstr>
      <vt:lpstr>Основные приоритеты  бюджетной политики</vt:lpstr>
      <vt:lpstr>Муниципальный долг района</vt:lpstr>
      <vt:lpstr>Доходы бюджета</vt:lpstr>
      <vt:lpstr>Налоговые и неналоговые доходы бюджета</vt:lpstr>
      <vt:lpstr>СОБСТВЕННЫЕ ДОХОДЫ БЮДЖЕТА МО «КОНОШСКИЙ МУНИЦИПАЛЬНЫЙ РАЙОН»</vt:lpstr>
      <vt:lpstr>СТРУКТУРА ДОХОДОВ БЮДЖЕТА МО «КОНОШСКИЙ МУНИЦИПАЛЬНЫЙ РАЙОН»  НА 2020 ГОД</vt:lpstr>
      <vt:lpstr>СТРУКТУРА НАЛОГОВЫХ ДОХОДОВ  БЮДЖЕТА МО «КОНОШСКИЙ МУНИЦИПАЛЬНЫЙ РАЙОН» НА 2020 ГОД</vt:lpstr>
      <vt:lpstr>СТРУКТУРА НЕНАЛОГОВЫХ ДОХОДОВ БЮДЖЕТА МО «КОНОШСКИЙ МУНИЦИПАЛЬНЫЙ РАЙОН» НА 2020 ГОД</vt:lpstr>
      <vt:lpstr>Межбюджетные трансферты </vt:lpstr>
      <vt:lpstr>Расходы бюджета</vt:lpstr>
      <vt:lpstr>Структура расходов бюджета МО «Коношский муниципальный район»</vt:lpstr>
      <vt:lpstr>Программно-целевой метод формирования расходов бюджета</vt:lpstr>
      <vt:lpstr>Перечень муниципальных программ, предусмотренных  к финансированию в 2020 году</vt:lpstr>
      <vt:lpstr>           Расходы в социально-культурной сфере </vt:lpstr>
      <vt:lpstr>Расходы на национальную экономику </vt:lpstr>
      <vt:lpstr>Дорожный фонд</vt:lpstr>
      <vt:lpstr>Расходы  на жилищно-коммунальное хозяйство</vt:lpstr>
      <vt:lpstr>Контактная информация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FINUPR</dc:creator>
  <cp:lastModifiedBy>Bova</cp:lastModifiedBy>
  <cp:revision>953</cp:revision>
  <dcterms:created xsi:type="dcterms:W3CDTF">2018-10-09T08:32:12Z</dcterms:created>
  <dcterms:modified xsi:type="dcterms:W3CDTF">2019-11-15T08:45:52Z</dcterms:modified>
</cp:coreProperties>
</file>