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8"/>
  </p:notesMasterIdLst>
  <p:sldIdLst>
    <p:sldId id="257" r:id="rId2"/>
    <p:sldId id="277" r:id="rId3"/>
    <p:sldId id="278" r:id="rId4"/>
    <p:sldId id="279" r:id="rId5"/>
    <p:sldId id="287" r:id="rId6"/>
    <p:sldId id="289" r:id="rId7"/>
    <p:sldId id="290" r:id="rId8"/>
    <p:sldId id="310" r:id="rId9"/>
    <p:sldId id="291" r:id="rId10"/>
    <p:sldId id="292" r:id="rId11"/>
    <p:sldId id="293" r:id="rId12"/>
    <p:sldId id="294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67C8"/>
    <a:srgbClr val="FA4C06"/>
    <a:srgbClr val="B2124B"/>
    <a:srgbClr val="6600CC"/>
    <a:srgbClr val="E33DB4"/>
    <a:srgbClr val="FF0000"/>
    <a:srgbClr val="09C70E"/>
    <a:srgbClr val="BBA4FC"/>
    <a:srgbClr val="47B6B9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2" autoAdjust="0"/>
    <p:restoredTop sz="94660"/>
  </p:normalViewPr>
  <p:slideViewPr>
    <p:cSldViewPr>
      <p:cViewPr>
        <p:scale>
          <a:sx n="76" d="100"/>
          <a:sy n="76" d="100"/>
        </p:scale>
        <p:origin x="-100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9628171478570142E-5"/>
          <c:y val="9.0115363486541391E-3"/>
          <c:w val="0.66389523184602195"/>
          <c:h val="0.986628090093391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3333CC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BBA4FC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5"/>
            <c:spPr>
              <a:solidFill>
                <a:srgbClr val="C51FE1"/>
              </a:solidFill>
            </c:spPr>
          </c:dPt>
          <c:dPt>
            <c:idx val="6"/>
            <c:spPr>
              <a:solidFill>
                <a:srgbClr val="FF00FF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rgbClr val="99FF99"/>
              </a:solidFill>
            </c:spPr>
          </c:dPt>
          <c:dPt>
            <c:idx val="9"/>
            <c:spPr>
              <a:solidFill>
                <a:srgbClr val="800000"/>
              </a:solidFill>
            </c:spPr>
          </c:dPt>
          <c:dPt>
            <c:idx val="10"/>
            <c:spPr>
              <a:solidFill>
                <a:srgbClr val="6600CC"/>
              </a:solidFill>
            </c:spPr>
          </c:dPt>
          <c:dLbls>
            <c:showVal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Налог на доходы физических лиц</c:v>
                </c:pt>
                <c:pt idx="1">
                  <c:v>Доходы от уплаты акцизов на нефтепродукты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Арендные платежи за земельные участки</c:v>
                </c:pt>
                <c:pt idx="5">
                  <c:v>Аренднвые платежи за муниципальное имущество</c:v>
                </c:pt>
                <c:pt idx="6">
                  <c:v>Плата за негативное воздействие на окружающую среду</c:v>
                </c:pt>
                <c:pt idx="7">
                  <c:v>Прочие доходы от оказания платных услуг и компенсации затрат государства</c:v>
                </c:pt>
                <c:pt idx="8">
                  <c:v>Прочие доходы от использования имущества и прав находящихся в государственной и муниципальной собственности</c:v>
                </c:pt>
                <c:pt idx="9">
                  <c:v>Доходы от продажи материальных и нематериальных активов</c:v>
                </c:pt>
                <c:pt idx="10">
                  <c:v>Штрафные санкции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0.66600000000000004</c:v>
                </c:pt>
                <c:pt idx="1">
                  <c:v>0.11799999999999999</c:v>
                </c:pt>
                <c:pt idx="2">
                  <c:v>0.109</c:v>
                </c:pt>
                <c:pt idx="3">
                  <c:v>2.5000000000000001E-2</c:v>
                </c:pt>
                <c:pt idx="4">
                  <c:v>3.5999999999999997E-2</c:v>
                </c:pt>
                <c:pt idx="5">
                  <c:v>4.0000000000000001E-3</c:v>
                </c:pt>
                <c:pt idx="6">
                  <c:v>2E-3</c:v>
                </c:pt>
                <c:pt idx="7">
                  <c:v>8.0000000000000002E-3</c:v>
                </c:pt>
                <c:pt idx="8">
                  <c:v>6.0000000000000001E-3</c:v>
                </c:pt>
                <c:pt idx="9">
                  <c:v>0.01</c:v>
                </c:pt>
                <c:pt idx="10">
                  <c:v>1.6E-2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7047353455818492"/>
          <c:y val="6.1541842153451749E-3"/>
          <c:w val="0.32813757655293091"/>
          <c:h val="0.99384581578465481"/>
        </c:manualLayout>
      </c:layout>
      <c:txPr>
        <a:bodyPr/>
        <a:lstStyle/>
        <a:p>
          <a:pPr>
            <a:defRPr sz="1100" kern="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5067C8"/>
            </a:solidFill>
          </c:spPr>
          <c:dLbls>
            <c:dLbl>
              <c:idx val="0"/>
              <c:layout>
                <c:manualLayout>
                  <c:x val="1.8002686936463626E-2"/>
                  <c:y val="-0.21548660122318394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#,##0.00">
                  <c:v>51723.199999999997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09C70E"/>
            </a:solidFill>
          </c:spPr>
          <c:dLbls>
            <c:dLbl>
              <c:idx val="1"/>
              <c:layout>
                <c:manualLayout>
                  <c:x val="0"/>
                  <c:y val="5.3871570770840066E-2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1">
                  <c:v>59293.3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rgbClr val="FA4C06"/>
            </a:solidFill>
          </c:spPr>
          <c:dLbls>
            <c:dLbl>
              <c:idx val="2"/>
              <c:layout>
                <c:manualLayout>
                  <c:x val="4.500671734115824E-3"/>
                  <c:y val="0.18585728502019552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#,##0.00">
                  <c:v>62907.8</c:v>
                </c:pt>
              </c:numCache>
            </c:numRef>
          </c:val>
        </c:ser>
        <c:overlap val="100"/>
        <c:axId val="126920576"/>
        <c:axId val="126922112"/>
      </c:barChart>
      <c:catAx>
        <c:axId val="126920576"/>
        <c:scaling>
          <c:orientation val="minMax"/>
        </c:scaling>
        <c:axPos val="b"/>
        <c:tickLblPos val="nextTo"/>
        <c:crossAx val="126922112"/>
        <c:crosses val="autoZero"/>
        <c:auto val="1"/>
        <c:lblAlgn val="ctr"/>
        <c:lblOffset val="100"/>
      </c:catAx>
      <c:valAx>
        <c:axId val="126922112"/>
        <c:scaling>
          <c:orientation val="minMax"/>
        </c:scaling>
        <c:axPos val="l"/>
        <c:majorGridlines/>
        <c:numFmt formatCode="#,##0.00" sourceLinked="1"/>
        <c:tickLblPos val="nextTo"/>
        <c:crossAx val="1269205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8.3267224409448823E-2"/>
          <c:y val="1.1319976351356918E-2"/>
          <c:w val="0.46687958247918182"/>
          <c:h val="0.9886800236486430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B2124B"/>
              </a:solidFill>
            </c:spPr>
          </c:dPt>
          <c:dPt>
            <c:idx val="2"/>
            <c:spPr>
              <a:solidFill>
                <a:srgbClr val="09C70E"/>
              </a:solidFill>
            </c:spPr>
          </c:dPt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 formatCode="0.0">
                  <c:v>270</c:v>
                </c:pt>
                <c:pt idx="1">
                  <c:v>1117.9000000000001</c:v>
                </c:pt>
                <c:pt idx="2" formatCode="General">
                  <c:v>703.1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510170013490711"/>
          <c:y val="9.626439371422546E-2"/>
          <c:w val="0.19156506999125109"/>
          <c:h val="0.6444587196425660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92301520122484693"/>
          <c:h val="0.96321864824188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explosion val="2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5067C8"/>
              </a:solidFill>
            </c:spPr>
          </c:dPt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113033</c:v>
                </c:pt>
                <c:pt idx="1">
                  <c:v>8667.9</c:v>
                </c:pt>
                <c:pt idx="2">
                  <c:v>20213.8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42921872265966887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4245406824147011E-4"/>
          <c:y val="6.5429059366238926E-2"/>
          <c:w val="0.74637270341207362"/>
          <c:h val="0.934570940633761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3366FF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НЕПРОГРАММНЫЕ РАСХОДЫ</c:v>
                </c:pt>
                <c:pt idx="1">
                  <c:v>ПРОГРАММНЫЕ РАСХОДЫ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0.10199999999999999</c:v>
                </c:pt>
                <c:pt idx="1">
                  <c:v>0.89800000000000002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919914698162764"/>
          <c:y val="0.26513162394495132"/>
          <c:w val="0.31233530183727154"/>
          <c:h val="0.2148576665370799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77690288714091E-4"/>
          <c:y val="3.9916441439016251E-2"/>
          <c:w val="0.69619411636045492"/>
          <c:h val="0.9220519164241174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990099"/>
              </a:solidFill>
            </c:spPr>
          </c:dPt>
          <c:dPt>
            <c:idx val="3"/>
            <c:spPr>
              <a:solidFill>
                <a:srgbClr val="99FF99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Pt>
            <c:idx val="5"/>
            <c:spPr>
              <a:solidFill>
                <a:srgbClr val="6600CC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НДФЛ -72,6%</c:v>
                </c:pt>
                <c:pt idx="1">
                  <c:v>Доходы от уплаты акцизов на нефтепродукты -12,8%</c:v>
                </c:pt>
                <c:pt idx="2">
                  <c:v>Единый налог на вмененный доход для отдельных видов деятельности-11,5%</c:v>
                </c:pt>
                <c:pt idx="3">
                  <c:v>Единый сельскохозяйственный налог-0,3%</c:v>
                </c:pt>
                <c:pt idx="4">
                  <c:v>Госпошлина-2,7%</c:v>
                </c:pt>
                <c:pt idx="5">
                  <c:v>Налог, взимаемый в связи с применением патентной системы налогообложения-0,1%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0.72599999999999998</c:v>
                </c:pt>
                <c:pt idx="1">
                  <c:v>0.128</c:v>
                </c:pt>
                <c:pt idx="2">
                  <c:v>0.115</c:v>
                </c:pt>
                <c:pt idx="3">
                  <c:v>3.0000000000000001E-3</c:v>
                </c:pt>
                <c:pt idx="4">
                  <c:v>2.7E-2</c:v>
                </c:pt>
                <c:pt idx="5">
                  <c:v>1E-3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584798775153164"/>
          <c:y val="0"/>
          <c:w val="0.34415201224846892"/>
          <c:h val="0.96235103571202674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9149168853893443E-4"/>
          <c:y val="5.6789725978393074E-2"/>
          <c:w val="0.61647583114610927"/>
          <c:h val="0.94074115550081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990099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0066"/>
              </a:solidFill>
            </c:spPr>
          </c:dPt>
          <c:dPt>
            <c:idx val="4"/>
            <c:spPr>
              <a:solidFill>
                <a:srgbClr val="6600CC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rgbClr val="BBA4FC"/>
              </a:solidFill>
            </c:spPr>
          </c:dPt>
          <c:dPt>
            <c:idx val="7"/>
            <c:spPr>
              <a:solidFill>
                <a:srgbClr val="0070C0"/>
              </a:solidFill>
            </c:spPr>
          </c:dPt>
          <c:dLbls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Доходы, получаемые в виде арендной платы за земельные участки-44,1%</c:v>
                </c:pt>
                <c:pt idx="1">
                  <c:v>Доходы от сдачи в аренду имущества-5,1%</c:v>
                </c:pt>
                <c:pt idx="2">
                  <c:v>Доходы от реализации земельных участков-11,4%</c:v>
                </c:pt>
                <c:pt idx="3">
                  <c:v>Доходы от реализации имущества-1,0%</c:v>
                </c:pt>
                <c:pt idx="4">
                  <c:v>Плата за негативное воздействие на окружающую среду-1,9%</c:v>
                </c:pt>
                <c:pt idx="5">
                  <c:v>Штрафы-19,9%</c:v>
                </c:pt>
                <c:pt idx="6">
                  <c:v>Прочие доходы от использования имущества и прав находящихся в государственной и муниципальной собственности-7,0%</c:v>
                </c:pt>
                <c:pt idx="7">
                  <c:v>Прочие неналоговые доходы-9,6%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>
                  <c:v>0.441</c:v>
                </c:pt>
                <c:pt idx="1">
                  <c:v>5.0999999999999997E-2</c:v>
                </c:pt>
                <c:pt idx="2">
                  <c:v>0.114</c:v>
                </c:pt>
                <c:pt idx="3">
                  <c:v>0.01</c:v>
                </c:pt>
                <c:pt idx="4">
                  <c:v>1.9E-2</c:v>
                </c:pt>
                <c:pt idx="5">
                  <c:v>0.19900000000000001</c:v>
                </c:pt>
                <c:pt idx="6">
                  <c:v>7.0000000000000007E-2</c:v>
                </c:pt>
                <c:pt idx="7">
                  <c:v>9.6000000000000002E-2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2433016185476586"/>
          <c:y val="4.7393600285830083E-2"/>
          <c:w val="0.36647451881015036"/>
          <c:h val="0.89286704635140035"/>
        </c:manualLayout>
      </c:layout>
      <c:txPr>
        <a:bodyPr/>
        <a:lstStyle/>
        <a:p>
          <a:pPr>
            <a:defRPr sz="12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B2124B"/>
                </a:solidFill>
              </a:defRPr>
            </a:pPr>
            <a:r>
              <a:rPr lang="ru-RU" dirty="0" smtClean="0">
                <a:solidFill>
                  <a:srgbClr val="B2124B"/>
                </a:solidFill>
              </a:rPr>
              <a:t>2019 </a:t>
            </a:r>
            <a:r>
              <a:rPr lang="ru-RU" dirty="0">
                <a:solidFill>
                  <a:srgbClr val="B2124B"/>
                </a:solidFill>
              </a:rPr>
              <a:t>год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2.3585739282589675E-2"/>
          <c:y val="9.4182181285403649E-2"/>
          <c:w val="0.59325634295712726"/>
          <c:h val="0.9058178187145984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Pt>
            <c:idx val="0"/>
            <c:spPr>
              <a:solidFill>
                <a:srgbClr val="6600CC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C0000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0.12083333333333333"/>
                  <c:y val="-4.7407075599354221E-3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-9.7222222222222224E-2"/>
                  <c:y val="-0.16355441081777208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-7.5000000000000011E-2"/>
                  <c:y val="-0.17066547215767516"/>
                </c:manualLayout>
              </c:layout>
              <c:dLblPos val="ctr"/>
              <c:showVal val="1"/>
            </c:dLbl>
            <c:dLbl>
              <c:idx val="3"/>
              <c:layout>
                <c:manualLayout>
                  <c:x val="-1.8055555555555557E-2"/>
                  <c:y val="-0.20622077885719087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>
                    <a:solidFill>
                      <a:srgbClr val="3366FF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0.13800000000000001</c:v>
                </c:pt>
                <c:pt idx="1">
                  <c:v>0.55000000000000004</c:v>
                </c:pt>
                <c:pt idx="2">
                  <c:v>0.3050000000000001</c:v>
                </c:pt>
                <c:pt idx="3">
                  <c:v>7.000000000000001E-3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2487335958005261"/>
          <c:y val="0.11182529527559062"/>
          <c:w val="0.26262674978127731"/>
          <c:h val="0.64712039344140171"/>
        </c:manualLayout>
      </c:layout>
      <c:txPr>
        <a:bodyPr/>
        <a:lstStyle/>
        <a:p>
          <a:pPr>
            <a:defRPr>
              <a:solidFill>
                <a:srgbClr val="3366FF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</a:defRPr>
            </a:pPr>
            <a:r>
              <a:rPr lang="ru-RU" dirty="0" smtClean="0"/>
              <a:t>2019 </a:t>
            </a:r>
            <a:r>
              <a:rPr lang="ru-RU" dirty="0"/>
              <a:t>ГОД</a:t>
            </a:r>
          </a:p>
        </c:rich>
      </c:tx>
      <c:layout>
        <c:manualLayout>
          <c:xMode val="edge"/>
          <c:yMode val="edge"/>
          <c:x val="0.18828510498687667"/>
          <c:y val="6.3009404277622694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7536495309201464"/>
          <c:w val="0.56695450568678929"/>
          <c:h val="0.785111707026824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explosion val="25"/>
          <c:dPt>
            <c:idx val="0"/>
            <c:spPr>
              <a:solidFill>
                <a:srgbClr val="BBA4FC"/>
              </a:solidFill>
            </c:spPr>
          </c:dPt>
          <c:dPt>
            <c:idx val="1"/>
            <c:spPr>
              <a:solidFill>
                <a:srgbClr val="99FF99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B2124B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09C70E"/>
              </a:solidFill>
            </c:spPr>
          </c:dPt>
          <c:dPt>
            <c:idx val="6"/>
            <c:spPr>
              <a:solidFill>
                <a:srgbClr val="FF0066"/>
              </a:solidFill>
            </c:spPr>
          </c:dPt>
          <c:dPt>
            <c:idx val="7"/>
            <c:spPr>
              <a:solidFill>
                <a:srgbClr val="6600CC"/>
              </a:solidFill>
            </c:spPr>
          </c:dPt>
          <c:dPt>
            <c:idx val="9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общего характера бюджетам бюджетной системы РФ</c:v>
                </c:pt>
              </c:strCache>
            </c:strRef>
          </c:cat>
          <c:val>
            <c:numRef>
              <c:f>Лист1!$B$2:$B$11</c:f>
              <c:numCache>
                <c:formatCode>0.0%</c:formatCode>
                <c:ptCount val="10"/>
                <c:pt idx="0">
                  <c:v>7.8000000000000014E-2</c:v>
                </c:pt>
                <c:pt idx="1">
                  <c:v>2.0000000000000005E-3</c:v>
                </c:pt>
                <c:pt idx="2">
                  <c:v>1.0000000000000002E-3</c:v>
                </c:pt>
                <c:pt idx="3">
                  <c:v>2.4E-2</c:v>
                </c:pt>
                <c:pt idx="4">
                  <c:v>2.4E-2</c:v>
                </c:pt>
                <c:pt idx="5">
                  <c:v>0.71000000000000008</c:v>
                </c:pt>
                <c:pt idx="6">
                  <c:v>7.5999999999999998E-2</c:v>
                </c:pt>
                <c:pt idx="7">
                  <c:v>3.500000000000001E-2</c:v>
                </c:pt>
                <c:pt idx="8">
                  <c:v>1.0000000000000002E-3</c:v>
                </c:pt>
                <c:pt idx="9">
                  <c:v>4.9000000000000009E-2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000" kern="1000" baseline="0">
                <a:solidFill>
                  <a:srgbClr val="002060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5307457349081367"/>
          <c:y val="3.7714211597486856E-2"/>
          <c:w val="0.46925426509186358"/>
          <c:h val="0.96228578840251311"/>
        </c:manualLayout>
      </c:layout>
      <c:txPr>
        <a:bodyPr/>
        <a:lstStyle/>
        <a:p>
          <a:pPr>
            <a:defRPr sz="1000" baseline="0"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3023857526881716"/>
          <c:y val="4.0130438076291582E-2"/>
          <c:w val="0.8697614247311829"/>
          <c:h val="0.8365065223155249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</c:dPt>
          <c:dPt>
            <c:idx val="1"/>
            <c:spPr>
              <a:solidFill>
                <a:srgbClr val="47B6B9"/>
              </a:solidFill>
            </c:spPr>
          </c:dPt>
          <c:dPt>
            <c:idx val="2"/>
            <c:spPr>
              <a:solidFill>
                <a:srgbClr val="6600CC"/>
              </a:solidFill>
            </c:spPr>
          </c:dPt>
          <c:dPt>
            <c:idx val="3"/>
            <c:spPr>
              <a:solidFill>
                <a:srgbClr val="09C70E"/>
              </a:solidFill>
            </c:spPr>
          </c:dPt>
          <c:dPt>
            <c:idx val="4"/>
            <c:spPr>
              <a:solidFill>
                <a:srgbClr val="B2124B"/>
              </a:solidFill>
            </c:spPr>
          </c:dPt>
          <c:dLbls>
            <c:dLbl>
              <c:idx val="0"/>
              <c:layout>
                <c:manualLayout>
                  <c:x val="4.2674731182795762E-3"/>
                  <c:y val="-0.42783687943262488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1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222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527,7</a:t>
                    </a:r>
                    <a:endParaRPr lang="en-US" b="1" dirty="0">
                      <a:solidFill>
                        <a:srgbClr val="002060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9.9574372759857425E-3"/>
                  <c:y val="-0.37029156816390857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972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834,3</a:t>
                    </a:r>
                    <a:endParaRPr lang="en-US" b="1" dirty="0">
                      <a:solidFill>
                        <a:srgbClr val="002060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1.4224910394265247E-3"/>
                  <c:y val="-0.30273837667454712"/>
                </c:manualLayout>
              </c:layout>
              <c:showVal val="1"/>
            </c:dLbl>
            <c:dLbl>
              <c:idx val="3"/>
              <c:layout>
                <c:manualLayout>
                  <c:x val="1.9914874551971325E-2"/>
                  <c:y val="-0.30524034672970846"/>
                </c:manualLayout>
              </c:layout>
              <c:showVal val="1"/>
            </c:dLbl>
            <c:dLbl>
              <c:idx val="4"/>
              <c:layout>
                <c:manualLayout>
                  <c:x val="1.2802419354838711E-2"/>
                  <c:y val="-0.31524822695035465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1222527.7</c:v>
                </c:pt>
                <c:pt idx="1">
                  <c:v>972834.3</c:v>
                </c:pt>
                <c:pt idx="2" formatCode="#,##0.00">
                  <c:v>783043.5</c:v>
                </c:pt>
                <c:pt idx="3" formatCode="#,##0.00">
                  <c:v>727302.7</c:v>
                </c:pt>
                <c:pt idx="4">
                  <c:v>830938.3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Лист1!$A$2:$A$7</c:f>
              <c:strCache>
                <c:ptCount val="5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Лист1!$A$2:$A$7</c:f>
              <c:strCache>
                <c:ptCount val="5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overlap val="100"/>
        <c:axId val="126645760"/>
        <c:axId val="126647296"/>
      </c:barChart>
      <c:catAx>
        <c:axId val="1266457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6647296"/>
        <c:crosses val="autoZero"/>
        <c:auto val="1"/>
        <c:lblAlgn val="ctr"/>
        <c:lblOffset val="100"/>
      </c:catAx>
      <c:valAx>
        <c:axId val="126647296"/>
        <c:scaling>
          <c:orientation val="minMax"/>
          <c:min val="0"/>
        </c:scaling>
        <c:axPos val="l"/>
        <c:majorGridlines/>
        <c:numFmt formatCode="General" sourceLinked="1"/>
        <c:tickLblPos val="nextTo"/>
        <c:crossAx val="1266457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5.8689140419947446E-2"/>
          <c:y val="3.6625984251968502E-2"/>
          <c:w val="0.51450059411829752"/>
          <c:h val="0.8598503079785272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1"/>
                <c:pt idx="0">
                  <c:v>социальная сфера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0.82199999999999995</c:v>
                </c:pt>
                <c:pt idx="1">
                  <c:v>0.17800000000000002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4744038713910762"/>
          <c:y val="9.0498592647309056E-2"/>
          <c:w val="0.48461121164793131"/>
          <c:h val="0.1084001569327098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64545056867892E-4"/>
          <c:y val="1.3469734659603268E-2"/>
          <c:w val="0.74103226159230107"/>
          <c:h val="0.98569642133161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E33DB4"/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09C70E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0.71000000000000008</c:v>
                </c:pt>
                <c:pt idx="1">
                  <c:v>7.5999999999999998E-2</c:v>
                </c:pt>
                <c:pt idx="2">
                  <c:v>3.500000000000001E-2</c:v>
                </c:pt>
                <c:pt idx="3">
                  <c:v>1.0000000000000002E-3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2504286964129483"/>
          <c:y val="1.3003473284329251E-2"/>
          <c:w val="0.26649157917760286"/>
          <c:h val="0.924401887580891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5736155459058392E-2"/>
          <c:y val="9.9205733669189607E-3"/>
          <c:w val="0.54471161417322844"/>
          <c:h val="0.9422015561476003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3333CC"/>
              </a:solidFill>
            </c:spPr>
          </c:dPt>
          <c:dPt>
            <c:idx val="2"/>
            <c:spPr>
              <a:solidFill>
                <a:srgbClr val="BBA4FC"/>
              </a:solidFill>
            </c:spPr>
          </c:dPt>
          <c:dPt>
            <c:idx val="3"/>
            <c:spPr>
              <a:solidFill>
                <a:srgbClr val="FF00FF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Lbls>
            <c:dLbl>
              <c:idx val="4"/>
              <c:layout>
                <c:manualLayout>
                  <c:x val="4.8585848643919509E-2"/>
                  <c:y val="4.0840740407249713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 детей</c:v>
                </c:pt>
                <c:pt idx="3">
                  <c:v>Молодежная политика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189272.4</c:v>
                </c:pt>
                <c:pt idx="1">
                  <c:v>344043.3</c:v>
                </c:pt>
                <c:pt idx="2">
                  <c:v>46160.800000000003</c:v>
                </c:pt>
                <c:pt idx="3">
                  <c:v>590</c:v>
                </c:pt>
                <c:pt idx="4">
                  <c:v>9987.2999999999993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0848534558180223"/>
          <c:y val="0"/>
          <c:w val="0.37649125109361331"/>
          <c:h val="0.9478652817828044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AAFCC-5C31-416F-9A82-883EC884B2E2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0CF3D-6E87-468F-90FB-BE9D3CF9B7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0CF3D-6E87-468F-90FB-BE9D3CF9B7A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AutoShape 18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6" name="AutoShape 3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5288340"/>
            <a:ext cx="9144000" cy="1446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Arial Black" pitchFamily="34" charset="0"/>
                <a:ea typeface="Cambria Math" pitchFamily="18" charset="0"/>
                <a:cs typeface="Times New Roman" pitchFamily="18" charset="0"/>
              </a:rPr>
              <a:t>БЮДЖЕТ ДЛЯ ГРАЖДАН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Arial Black" pitchFamily="34" charset="0"/>
                <a:ea typeface="Cambria Math" pitchFamily="18" charset="0"/>
                <a:cs typeface="Times New Roman" pitchFamily="18" charset="0"/>
              </a:rPr>
              <a:t>ЗА 2019 ГОД</a:t>
            </a:r>
            <a:endParaRPr lang="ru-RU" sz="4400" b="1" i="1" dirty="0">
              <a:solidFill>
                <a:srgbClr val="FF0000"/>
              </a:solidFill>
              <a:latin typeface="Arial Black" pitchFamily="34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16" name="AutoShape 44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8" name="AutoShape 46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6" name="AutoShape 5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8" name="AutoShape 5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0" name="AutoShape 58" descr="https://img-fotki.yandex.ru/get/120725/125827701.20c/0_15c74a_65647fe9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4" name="AutoShape 62" descr="https://img-fotki.yandex.ru/get/120725/125827701.20b/0_15c73e_18ea03b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8" name="AutoShape 66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40" name="AutoShape 68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8" name="Picture 2" descr="http://fotki29.ru/images/pgt/2/konosha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928926" cy="2857496"/>
          </a:xfrm>
          <a:prstGeom prst="rect">
            <a:avLst/>
          </a:prstGeom>
          <a:noFill/>
        </p:spPr>
      </p:pic>
      <p:sp>
        <p:nvSpPr>
          <p:cNvPr id="29700" name="AutoShape 4" descr="https://dvinskaya-pravda.ru/upload/iblock/add/add10c6cad5f4903e8f14eeb0913ff6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https://dvinskaya-pravda.ru/upload/iblock/add/add10c6cad5f4903e8f14eeb0913ff6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https://dvinskaya-pravda.ru/upload/iblock/add/add10c6cad5f4903e8f14eeb0913ff6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6" name="Picture 10" descr="http://konkur29.ru/wp-content/uploads/2019/02/imagesParsTXT/image_ed0141_461063/27428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0"/>
            <a:ext cx="3714776" cy="2857496"/>
          </a:xfrm>
          <a:prstGeom prst="rect">
            <a:avLst/>
          </a:prstGeom>
          <a:noFill/>
        </p:spPr>
      </p:pic>
      <p:pic>
        <p:nvPicPr>
          <p:cNvPr id="29708" name="Picture 12" descr="https://img-fotki.yandex.ru/get/55633/125827701.20d/0_15c79b_e0bc7ae5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496"/>
            <a:ext cx="3000364" cy="2433620"/>
          </a:xfrm>
          <a:prstGeom prst="rect">
            <a:avLst/>
          </a:prstGeom>
          <a:noFill/>
        </p:spPr>
      </p:pic>
      <p:pic>
        <p:nvPicPr>
          <p:cNvPr id="29712" name="Picture 16" descr="https://sun9-32.userapi.com/c840534/v840534428/392e7/eEqXdpmxj6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2857496"/>
            <a:ext cx="3429024" cy="2428892"/>
          </a:xfrm>
          <a:prstGeom prst="rect">
            <a:avLst/>
          </a:prstGeom>
          <a:noFill/>
        </p:spPr>
      </p:pic>
      <p:pic>
        <p:nvPicPr>
          <p:cNvPr id="29714" name="Picture 18" descr="https://avatars.mds.yandex.net/get-altay/467304/2a0000015e9f0a2a826b51c66d56e35908c4/XX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2857496"/>
            <a:ext cx="3286116" cy="2428892"/>
          </a:xfrm>
          <a:prstGeom prst="rect">
            <a:avLst/>
          </a:prstGeom>
          <a:noFill/>
        </p:spPr>
      </p:pic>
      <p:pic>
        <p:nvPicPr>
          <p:cNvPr id="27650" name="Picture 2" descr="https://avatars.mds.yandex.net/get-altay/2068435/2a0000016ba23e6e5f7122b39f212524fdaf/XX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0"/>
            <a:ext cx="2500298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НЕНАЛОГОВЫХ ДОХОДОВ РАЙОННОГО БЮДЖЕТА ЗА 2019 ГОД</a:t>
            </a:r>
            <a:endParaRPr lang="ru-RU" sz="2400" b="1" i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857232"/>
          <a:ext cx="9144000" cy="6000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428604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</a:p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2000" b="1" i="1" dirty="0" smtClean="0">
                <a:solidFill>
                  <a:srgbClr val="0070C0"/>
                </a:solidFill>
              </a:rPr>
              <a:t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</a:t>
            </a:r>
          </a:p>
          <a:p>
            <a:pPr algn="just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2400" b="1" i="1" dirty="0" smtClean="0">
                <a:solidFill>
                  <a:srgbClr val="00B050"/>
                </a:solidFill>
              </a:rPr>
              <a:t>МО «</a:t>
            </a:r>
            <a:r>
              <a:rPr lang="ru-RU" sz="2400" b="1" i="1" dirty="0" err="1" smtClean="0">
                <a:solidFill>
                  <a:srgbClr val="00B050"/>
                </a:solidFill>
              </a:rPr>
              <a:t>Коношский</a:t>
            </a:r>
            <a:r>
              <a:rPr lang="ru-RU" sz="2400" b="1" i="1" dirty="0" smtClean="0">
                <a:solidFill>
                  <a:srgbClr val="00B050"/>
                </a:solidFill>
              </a:rPr>
              <a:t> муниципальный район»  получает из областного бюджета следующие виды межбюджетных трансфертов: </a:t>
            </a: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дотации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субсидии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субвенции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иные межбюджетные трансферты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МЕЖБЮДЖЕТНЫХ ТРАНСФЕРТОВ 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357298"/>
          <a:ext cx="9144000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БЮДЖЕТОВ ПО ОСНОВНЫМ ФУНКЦИЯМ ГОСУДАРСТВА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642942" cy="3000396"/>
          </a:xfrm>
          <a:prstGeom prst="rect">
            <a:avLst/>
          </a:prstGeom>
          <a:solidFill>
            <a:srgbClr val="09C70E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Общегосударственные вопросы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142984"/>
            <a:ext cx="785818" cy="3000396"/>
          </a:xfrm>
          <a:prstGeom prst="rect">
            <a:avLst/>
          </a:prstGeom>
          <a:solidFill>
            <a:srgbClr val="5067C8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оборона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1142984"/>
            <a:ext cx="1071570" cy="3000396"/>
          </a:xfrm>
          <a:prstGeom prst="rect">
            <a:avLst/>
          </a:prstGeom>
          <a:solidFill>
            <a:srgbClr val="E33DB4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безопасность и правоохранительная деятельность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142984"/>
            <a:ext cx="571504" cy="3000396"/>
          </a:xfrm>
          <a:prstGeom prst="rect">
            <a:avLst/>
          </a:prstGeom>
          <a:solidFill>
            <a:srgbClr val="FA4C06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экономика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1142984"/>
            <a:ext cx="785818" cy="3000396"/>
          </a:xfrm>
          <a:prstGeom prst="rect">
            <a:avLst/>
          </a:prstGeom>
          <a:solidFill>
            <a:srgbClr val="3366FF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Жилищно-коммунальное хозяйство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1142984"/>
            <a:ext cx="500066" cy="3000396"/>
          </a:xfrm>
          <a:prstGeom prst="rect">
            <a:avLst/>
          </a:prstGeom>
          <a:solidFill>
            <a:srgbClr val="47B6B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1142984"/>
            <a:ext cx="500066" cy="300039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Культура,кинематография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1142984"/>
            <a:ext cx="642942" cy="30003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Социальная политика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1142984"/>
            <a:ext cx="928694" cy="300039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Физическая культура и спорт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286644" y="1142984"/>
            <a:ext cx="1700218" cy="3000396"/>
          </a:xfrm>
          <a:prstGeom prst="rect">
            <a:avLst/>
          </a:prstGeom>
          <a:solidFill>
            <a:srgbClr val="BBA4FC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Межбюджетные трансферты общего характера бюджетам бюджетной системы Российской Федерации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4214818"/>
            <a:ext cx="9144000" cy="2779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i="1" dirty="0" smtClean="0"/>
              <a:t>Каждый из разделов классификации имеет перечень подразделов, которые отражают основные направления реализации соответствующей функции. Полный перечень разделов и подразделов классификации расходов бюджетов приведён в статье 21 Бюджетного кодекса Российской Федерации. Например, в составе раздела «Образование», в том числе, выделяются: </a:t>
            </a:r>
          </a:p>
          <a:p>
            <a:r>
              <a:rPr lang="ru-RU" sz="1700" i="1" dirty="0" smtClean="0"/>
              <a:t>• Дошкольное образование; </a:t>
            </a:r>
          </a:p>
          <a:p>
            <a:r>
              <a:rPr lang="ru-RU" sz="1700" i="1" dirty="0" smtClean="0"/>
              <a:t>• Общее образование; </a:t>
            </a:r>
          </a:p>
          <a:p>
            <a:r>
              <a:rPr lang="ru-RU" sz="1700" i="1" dirty="0" smtClean="0"/>
              <a:t>• Дополнительное образование детей; </a:t>
            </a:r>
          </a:p>
          <a:p>
            <a:r>
              <a:rPr lang="ru-RU" sz="1700" i="1" dirty="0" smtClean="0"/>
              <a:t>• Молодежная политика;</a:t>
            </a:r>
          </a:p>
          <a:p>
            <a:pPr>
              <a:buFont typeface="Arial" pitchFamily="34" charset="0"/>
              <a:buChar char="•"/>
            </a:pPr>
            <a:r>
              <a:rPr lang="ru-RU" sz="1700" i="1" dirty="0" smtClean="0"/>
              <a:t>Другие вопросы в области образования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 «КОНОШСКИЙ МУНИЦИПАЛЬНЫЙ РАЙОН»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928670"/>
          <a:ext cx="91440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 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РАЗДЕЛАМ ,   ТЫС. РУБ.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28736"/>
          <a:ext cx="9143999" cy="553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1"/>
                <a:gridCol w="1548586"/>
                <a:gridCol w="1548586"/>
                <a:gridCol w="15485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разделов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 2018 год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2019 год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727 302,7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830 938,3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114,2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53 525,7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64 779,6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121,0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1 161,3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1 672,8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350,1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552,1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157,7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22 292,1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20 185,4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90,5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8 667,9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20 213,8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233,2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530 938,9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590 053,8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111,1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59 293,3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62 907,8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106,1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24 674,8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28 863,4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1 117,9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703,1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трансферты общего характера бюджетам бюджетной системы РФ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25 280,7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41 006,5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162,2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697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ДИНАМИКА РАСХОДОВ БЮДЖЕТА 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14422"/>
          <a:ext cx="9144000" cy="5647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Доля расходов на социальную сферу в 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общем объеме расходов в 2019 году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071546"/>
          <a:ext cx="914400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1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071546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121442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Структура расходов на социальную сферу  в 2019 году</a:t>
            </a:r>
            <a:endParaRPr kumimoji="0" lang="ru-RU" sz="2800" b="1" i="1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62966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57232"/>
            <a:ext cx="914400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7030A0"/>
                </a:solidFill>
              </a:rPr>
              <a:t>В 2019 году расходы на образование составили 590 053,8 тыс. руб.</a:t>
            </a:r>
            <a:endParaRPr lang="ru-RU" sz="3200" i="1" dirty="0">
              <a:solidFill>
                <a:srgbClr val="7030A0"/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571612"/>
          <a:ext cx="91440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БЮДЖЕТНОЙ СИСТЕМЫ</a:t>
            </a:r>
            <a:br>
              <a:rPr lang="ru-RU" sz="28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РОССИЙСКОЙ ФЕДЕРАЦИИ</a:t>
            </a:r>
            <a:endParaRPr lang="ru-RU" sz="28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/>
              <a:t>БЮДЖЕТ </a:t>
            </a:r>
          </a:p>
          <a:p>
            <a:pPr algn="just">
              <a:buNone/>
            </a:pPr>
            <a:r>
              <a:rPr lang="ru-RU" sz="2800" b="1" i="1" dirty="0" smtClean="0"/>
              <a:t>имеет </a:t>
            </a:r>
            <a:r>
              <a:rPr lang="ru-RU" sz="2800" b="1" i="1" dirty="0" smtClean="0"/>
              <a:t>каждое публично-правовое </a:t>
            </a:r>
            <a:r>
              <a:rPr lang="ru-RU" sz="2800" b="1" i="1" smtClean="0"/>
              <a:t>образование:</a:t>
            </a:r>
          </a:p>
          <a:p>
            <a:pPr algn="just">
              <a:buNone/>
            </a:pPr>
            <a:r>
              <a:rPr lang="ru-RU" sz="2800" b="1" i="1" smtClean="0"/>
              <a:t> </a:t>
            </a:r>
            <a:endParaRPr lang="ru-RU" sz="2800" b="1" i="1" dirty="0" smtClean="0"/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1) Российская Федерация -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федеральный бюджет </a:t>
            </a:r>
          </a:p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субъекты Российской Федерации –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региональный, краевой, республиканский бюджеты </a:t>
            </a:r>
          </a:p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муниципальные районы, городские округа, городские и сельские поселения –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местные бюджеты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826675"/>
            <a:ext cx="85011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b="1" i="1" dirty="0" smtClean="0">
                <a:solidFill>
                  <a:srgbClr val="5067C8"/>
                </a:solidFill>
              </a:rPr>
              <a:t>В МО «</a:t>
            </a:r>
            <a:r>
              <a:rPr lang="ru-RU" b="1" i="1" dirty="0" err="1" smtClean="0">
                <a:solidFill>
                  <a:srgbClr val="5067C8"/>
                </a:solidFill>
              </a:rPr>
              <a:t>Коношский</a:t>
            </a:r>
            <a:r>
              <a:rPr lang="ru-RU" b="1" i="1" dirty="0" smtClean="0">
                <a:solidFill>
                  <a:srgbClr val="5067C8"/>
                </a:solidFill>
              </a:rPr>
              <a:t> муниципальный район» функционируют четыре учреждения культуры: </a:t>
            </a:r>
          </a:p>
          <a:p>
            <a:pPr algn="just"/>
            <a:r>
              <a:rPr lang="ru-RU" b="1" i="1" dirty="0" smtClean="0">
                <a:solidFill>
                  <a:srgbClr val="5067C8"/>
                </a:solidFill>
              </a:rPr>
              <a:t>1)МБУК «Центр </a:t>
            </a:r>
            <a:r>
              <a:rPr lang="ru-RU" b="1" i="1" dirty="0" err="1" smtClean="0">
                <a:solidFill>
                  <a:srgbClr val="5067C8"/>
                </a:solidFill>
              </a:rPr>
              <a:t>Радушенька</a:t>
            </a:r>
            <a:r>
              <a:rPr lang="ru-RU" b="1" i="1" dirty="0" smtClean="0">
                <a:solidFill>
                  <a:srgbClr val="5067C8"/>
                </a:solidFill>
              </a:rPr>
              <a:t>»;</a:t>
            </a:r>
          </a:p>
          <a:p>
            <a:pPr algn="just"/>
            <a:r>
              <a:rPr lang="ru-RU" b="1" i="1" dirty="0" smtClean="0">
                <a:solidFill>
                  <a:srgbClr val="5067C8"/>
                </a:solidFill>
              </a:rPr>
              <a:t>2)МБУК «</a:t>
            </a:r>
            <a:r>
              <a:rPr lang="ru-RU" b="1" i="1" dirty="0" err="1" smtClean="0">
                <a:solidFill>
                  <a:srgbClr val="5067C8"/>
                </a:solidFill>
              </a:rPr>
              <a:t>Коношский</a:t>
            </a:r>
            <a:r>
              <a:rPr lang="ru-RU" b="1" i="1" dirty="0" smtClean="0">
                <a:solidFill>
                  <a:srgbClr val="5067C8"/>
                </a:solidFill>
              </a:rPr>
              <a:t> районный краеведческий музей»; </a:t>
            </a:r>
          </a:p>
          <a:p>
            <a:pPr algn="just"/>
            <a:r>
              <a:rPr lang="ru-RU" b="1" i="1" dirty="0" smtClean="0">
                <a:solidFill>
                  <a:srgbClr val="5067C8"/>
                </a:solidFill>
              </a:rPr>
              <a:t>3)МБУК «Библиотечная система Коношского района»;</a:t>
            </a:r>
          </a:p>
          <a:p>
            <a:pPr algn="just"/>
            <a:r>
              <a:rPr lang="ru-RU" b="1" i="1" dirty="0" smtClean="0">
                <a:solidFill>
                  <a:srgbClr val="5067C8"/>
                </a:solidFill>
              </a:rPr>
              <a:t>4)«Детская школа искусств №8».</a:t>
            </a:r>
            <a:r>
              <a:rPr lang="ru-RU" b="1" dirty="0" smtClean="0"/>
              <a:t>	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785926"/>
          <a:ext cx="9144000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1071546"/>
            <a:ext cx="900115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году расходы на культуру составили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62 907,8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1643050"/>
          <a:ext cx="9144000" cy="521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1214422"/>
            <a:ext cx="914400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В </a:t>
            </a:r>
            <a:r>
              <a:rPr lang="ru-RU" sz="2800" dirty="0" smtClean="0">
                <a:solidFill>
                  <a:srgbClr val="7030A0"/>
                </a:solidFill>
              </a:rPr>
              <a:t>2019 </a:t>
            </a:r>
            <a:r>
              <a:rPr lang="ru-RU" sz="2800" dirty="0" smtClean="0">
                <a:solidFill>
                  <a:srgbClr val="7030A0"/>
                </a:solidFill>
              </a:rPr>
              <a:t>году расходы на физическую культуру и спорт составили </a:t>
            </a:r>
            <a:r>
              <a:rPr lang="ru-RU" sz="2800" dirty="0" smtClean="0">
                <a:solidFill>
                  <a:srgbClr val="7030A0"/>
                </a:solidFill>
              </a:rPr>
              <a:t>703,1 </a:t>
            </a:r>
            <a:r>
              <a:rPr lang="ru-RU" sz="2800" dirty="0" smtClean="0">
                <a:solidFill>
                  <a:srgbClr val="7030A0"/>
                </a:solidFill>
              </a:rPr>
              <a:t>тыс. руб.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14422"/>
            <a:ext cx="928690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году расходы на жилищно-коммунальное хозяйство составили </a:t>
            </a:r>
            <a:r>
              <a:rPr lang="ru-RU" sz="28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20 213,8тыс</a:t>
            </a:r>
            <a:r>
              <a:rPr lang="ru-RU" sz="28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sz="2800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AutoShape 4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gkh.dvinaland.ru/upload/iblock/9fd/guzcoybbggsiv-zojfk_xvygq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0" y="4500571"/>
          <a:ext cx="9144000" cy="2357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80"/>
                <a:gridCol w="2078222"/>
                <a:gridCol w="2285999"/>
                <a:gridCol w="2285999"/>
              </a:tblGrid>
              <a:tr h="60250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расходов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358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хозяйство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105 871,3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1 504,4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3 876,7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250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1 595,5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743,0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7 173,8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8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5 566,2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6 420,5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9 163,3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0" y="1928802"/>
          <a:ext cx="914400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57166"/>
            <a:ext cx="91440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Что такое муниципальная программа?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rgbClr val="0070C0"/>
                </a:solidFill>
              </a:rPr>
              <a:t>Муниципальная программа – объединяет все финансовые и иные ресурсы, планируемые для достижения определенной стратегической цели социально-экономического развития МО «</a:t>
            </a:r>
            <a:r>
              <a:rPr lang="ru-RU" sz="2400" i="1" dirty="0" err="1" smtClean="0">
                <a:solidFill>
                  <a:srgbClr val="0070C0"/>
                </a:solidFill>
              </a:rPr>
              <a:t>Коношский</a:t>
            </a:r>
            <a:r>
              <a:rPr lang="ru-RU" sz="2400" i="1" dirty="0" smtClean="0">
                <a:solidFill>
                  <a:srgbClr val="0070C0"/>
                </a:solidFill>
              </a:rPr>
              <a:t> муниципальный район».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rgbClr val="5067C8"/>
                </a:solidFill>
              </a:rPr>
              <a:t>Муниципальные программы разрабатываются сроком до 3 лет и утверждаются постановлением администрации МО «</a:t>
            </a:r>
            <a:r>
              <a:rPr lang="ru-RU" sz="2400" i="1" dirty="0" err="1" smtClean="0">
                <a:solidFill>
                  <a:srgbClr val="5067C8"/>
                </a:solidFill>
              </a:rPr>
              <a:t>Коношский</a:t>
            </a:r>
            <a:r>
              <a:rPr lang="ru-RU" sz="2400" i="1" dirty="0" smtClean="0">
                <a:solidFill>
                  <a:srgbClr val="5067C8"/>
                </a:solidFill>
              </a:rPr>
              <a:t> муниципальный район».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rgbClr val="5067C8"/>
                </a:solidFill>
              </a:rPr>
              <a:t>В </a:t>
            </a:r>
            <a:r>
              <a:rPr lang="ru-RU" sz="2400" i="1" dirty="0" smtClean="0">
                <a:solidFill>
                  <a:srgbClr val="5067C8"/>
                </a:solidFill>
              </a:rPr>
              <a:t>2019 </a:t>
            </a:r>
            <a:r>
              <a:rPr lang="ru-RU" sz="2400" i="1" dirty="0" smtClean="0">
                <a:solidFill>
                  <a:srgbClr val="5067C8"/>
                </a:solidFill>
              </a:rPr>
              <a:t>году в МО «</a:t>
            </a:r>
            <a:r>
              <a:rPr lang="ru-RU" sz="2400" i="1" dirty="0" err="1" smtClean="0">
                <a:solidFill>
                  <a:srgbClr val="5067C8"/>
                </a:solidFill>
              </a:rPr>
              <a:t>Коношский</a:t>
            </a:r>
            <a:r>
              <a:rPr lang="ru-RU" sz="2400" i="1" dirty="0" smtClean="0">
                <a:solidFill>
                  <a:srgbClr val="5067C8"/>
                </a:solidFill>
              </a:rPr>
              <a:t> муниципальный район» осуществлялась реализация мероприятий следующих муниципальных программ:</a:t>
            </a:r>
            <a:endParaRPr lang="ru-RU" sz="2400" i="1" dirty="0">
              <a:solidFill>
                <a:srgbClr val="5067C8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ИСПОЛНЕНИЕ ПРОГРАММНЫХ РАСХОДОВ БЮДЖЕТА </a:t>
            </a:r>
            <a:b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000111"/>
          <a:ext cx="9144000" cy="13723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6644"/>
                <a:gridCol w="1857356"/>
              </a:tblGrid>
              <a:tr h="65982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Кассовые расходы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7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 муниципальных программ,</a:t>
                      </a:r>
                      <a:r>
                        <a:rPr lang="ru-RU" sz="20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2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746 418 329,47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образования в муниципальном образовании «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558 782 626,76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2. 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«Организация отдыха и оздоровления детей в муниципальном образовании «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2 231 380,55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«Организация деятельности муниципальных бюджетных учреждений культуры и учреждений дополнительного образования в сфере культуры Коношского района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76 451 411,02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4. 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«Капитальный ремонт в муниципальных учреждениях сферы культуры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«Повышение эффективности сферы культуры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79 389,00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 внутреннего и въездного туризма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«Софинансирование мероприятий, предусмотренных государственной программой Архангельской области «Культура Русского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Севера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(2013-2020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годы)»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7 107 513,65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7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сельского хозяйства Коношского района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552 627,72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53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509 100,00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10. Муниципальная программа «Поддержка и развитие малого предпринимательства в муниципальном образовании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2019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«Обеспечение регулярных пассажирских перевозок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353 273,56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территориального общественного самоуправления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1 458 250,00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78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13. Муниципальная программа «Адресная социальная помощь гражданам, находящимся в трудной жизненной ситуации, в 2019 году»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78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«Устойчивое развитие сельских территорий Коношского района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4 945 169,17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«Энергосбережение и повышение энергетической эффективности МО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2014-2020 годы»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16. 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«Предоставление земельных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участков многодетным гражданам на территории </a:t>
                      </a:r>
                      <a:r>
                        <a:rPr lang="ru-RU" sz="1200" b="1" i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в 2019 году»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жилищно-коммунального хозяйства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12 241 889,14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18.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«Строительство средней общеобразовательной школы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 500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мест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п.Коноша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637 015,88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«Строительство физкультурно-оздоровительного комплекса в п. Коноша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175 949,99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 Приобретение здания по размещение лыжной базы в п.Коноша в 2019 году»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1 000 000,00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21. Муниципальная программа «Развитие дорожной сети, повышение безопасности дорожного движения в муниципальном образовании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2019 год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17 466 663,21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«Дом для молодой семьи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798 000,00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7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«Трудовая молодежь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241 299,49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 «Профилактика безнадзорности и правонарушений несовершеннолетних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массовой физической культуры и спорта в 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Коношском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районе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527 181,50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78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«Территория молодежи - территория развития Коношского района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«Развитие архивного дела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49 860,00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МО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«Управление муниципальными финансами и муниципальным долгом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43 191 832,00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29.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«Социализация детей-сирот и детей, оставшихся без попечения родителей,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8 800 000,00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30. Муниципальная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программа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«Доступная среда»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31. 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программа«Улучшение условий и охраны труда в муниципальном образовании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32. 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«Формирование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комфортной (современной) городской среды МО «</a:t>
                      </a:r>
                      <a:r>
                        <a:rPr lang="ru-RU" sz="1200" b="1" i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2018-2022 годы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7 971 896,83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ИСПОЛНЕНИЕ ПРОГРАММНЫХ РАСХОДОВ БЮДЖЕТА 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УДЕЛЬНЫЙ ВЕС ПРОГРАММНЫХ РАСХОДОВ БЮДЖЕТА МО «КОНОШСКИЙ МУНИЦИПАЛЬНЫЙ РАЙОН» 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ИНФОРМАЦИОННЫЕ РЕСУРСЫ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Материал подготовлен 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Финансовым управлением администрации 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МО «</a:t>
            </a:r>
            <a:r>
              <a:rPr lang="ru-RU" sz="3200" b="1" i="1" dirty="0" err="1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Коношский</a:t>
            </a:r>
            <a:r>
              <a:rPr lang="ru-RU" sz="3200" b="1" i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 муниципальный район»,</a:t>
            </a:r>
          </a:p>
          <a:p>
            <a:pPr algn="ctr"/>
            <a:endParaRPr lang="ru-RU" sz="2800" b="1" i="1" dirty="0" smtClean="0">
              <a:solidFill>
                <a:srgbClr val="FFFF00"/>
              </a:solidFill>
              <a:latin typeface="+mj-lt"/>
            </a:endParaRPr>
          </a:p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Ул.Советская,76, п.Коноша, 164010</a:t>
            </a:r>
          </a:p>
          <a:p>
            <a:pPr algn="ctr"/>
            <a:endParaRPr lang="ru-RU" sz="2800" b="1" i="1" dirty="0" smtClean="0">
              <a:solidFill>
                <a:srgbClr val="FFFF00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Тел.(8 818-58) 2-23-50, факс (8 818-58) 2-22-97</a:t>
            </a:r>
          </a:p>
          <a:p>
            <a:pPr algn="ctr"/>
            <a:endParaRPr lang="ru-RU" sz="2800" b="1" i="1" dirty="0" smtClean="0">
              <a:solidFill>
                <a:srgbClr val="FFFF00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2800" b="1" i="1" dirty="0" err="1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Эл.адрес</a:t>
            </a:r>
            <a:r>
              <a:rPr lang="ru-RU" sz="2800" b="1" i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sz="2800" b="1" i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fokonosh@yandex.ru</a:t>
            </a:r>
            <a:endParaRPr lang="ru-RU" sz="2800" b="1" i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4124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БЮДЖЕТА: ДОХОДЫ, РАСХОДЫ, ДЕФИЦИТ (ПРОФИЦИТ)</a:t>
            </a:r>
            <a:endParaRPr lang="ru-RU" sz="28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85861"/>
            <a:ext cx="850112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ДОХОДЫ бюджета бывают: </a:t>
            </a:r>
          </a:p>
          <a:p>
            <a:r>
              <a:rPr lang="ru-RU" dirty="0" smtClean="0"/>
              <a:t>собственные - </a:t>
            </a:r>
            <a:r>
              <a:rPr lang="ru-RU" dirty="0" smtClean="0">
                <a:solidFill>
                  <a:srgbClr val="6600CC"/>
                </a:solidFill>
              </a:rPr>
              <a:t>НАЛОГОВЫЕ и НЕНАЛОГОВЫЕ доходы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безвозмездные поступления от других бюджетов бюджетной системы РФ в виде </a:t>
            </a:r>
            <a:r>
              <a:rPr lang="ru-RU" dirty="0" smtClean="0">
                <a:solidFill>
                  <a:srgbClr val="6600CC"/>
                </a:solidFill>
              </a:rPr>
              <a:t>ДОТАЦИЙ, СУБСИДИЙ, СУБВЕНЦИЙ, ИНЫХ МЕЖБЮДЖЕТНЫХ ТРАНСФЕРТОВ.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286124"/>
            <a:ext cx="885828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/>
          </a:p>
          <a:p>
            <a:pPr algn="just"/>
            <a:r>
              <a:rPr lang="ru-RU" sz="2000" b="1" i="1" dirty="0" smtClean="0"/>
              <a:t>РАСХОДЫ бюджета </a:t>
            </a:r>
            <a:r>
              <a:rPr lang="ru-RU" sz="2000" b="1" dirty="0" smtClean="0"/>
              <a:t>– совокупность средств, направляемых на оказание государственных (муниципальных) услуг, социальное обеспечение населения, бюджетные инвестиции, предоставление межбюджетных трансфертов, обслуживание государственного (муниципального) долга. 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357155" y="5282647"/>
            <a:ext cx="857255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i="1" dirty="0" smtClean="0">
                <a:solidFill>
                  <a:srgbClr val="6600CC"/>
                </a:solidFill>
              </a:rPr>
              <a:t>Результат исполнения бюджета </a:t>
            </a:r>
            <a:r>
              <a:rPr lang="ru-RU" sz="2000" b="1" i="1" dirty="0" smtClean="0"/>
              <a:t>= ДОХОДЫ «минус» РАСХОДЫ </a:t>
            </a:r>
          </a:p>
          <a:p>
            <a:r>
              <a:rPr lang="ru-RU" sz="2000" b="1" i="1" dirty="0" smtClean="0">
                <a:solidFill>
                  <a:srgbClr val="6600CC"/>
                </a:solidFill>
              </a:rPr>
              <a:t>ДЕФИЦИТ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smtClean="0"/>
              <a:t>– превышение расходов над доходами </a:t>
            </a:r>
          </a:p>
          <a:p>
            <a:r>
              <a:rPr lang="ru-RU" sz="2000" b="1" i="1" dirty="0" smtClean="0">
                <a:solidFill>
                  <a:srgbClr val="6600CC"/>
                </a:solidFill>
              </a:rPr>
              <a:t>ПРОФИЦИТ</a:t>
            </a:r>
            <a:r>
              <a:rPr lang="ru-RU" sz="2000" b="1" i="1" dirty="0" smtClean="0"/>
              <a:t> – превышение доходов над расходами </a:t>
            </a:r>
            <a:endParaRPr lang="ru-RU" sz="20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553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БЮДЖЕТНОЙ СИСТЕМЫ РОССИЙСКОЙ ФЕДЕРАЦИИ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8143932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0070C0"/>
                </a:solidFill>
              </a:rPr>
              <a:t>1 уровень</a:t>
            </a:r>
            <a:endParaRPr lang="ru-RU" sz="3200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785926"/>
            <a:ext cx="4071966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Федеральный бюджет</a:t>
            </a:r>
            <a:endParaRPr lang="ru-RU" sz="24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785926"/>
            <a:ext cx="4071966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Бюджеты государственных внебюджетных фондов Российской Федерации</a:t>
            </a:r>
            <a:endParaRPr lang="ru-RU" i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071934" y="2571744"/>
            <a:ext cx="1127574" cy="642942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214686"/>
            <a:ext cx="8143932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0070C0"/>
                </a:solidFill>
              </a:rPr>
              <a:t>2 уровень</a:t>
            </a:r>
            <a:endParaRPr lang="ru-RU" sz="3200" i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643314"/>
            <a:ext cx="4071966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Бюджеты субъектов РФ </a:t>
            </a:r>
          </a:p>
          <a:p>
            <a:pPr algn="ctr"/>
            <a:r>
              <a:rPr lang="ru-RU" i="1" dirty="0" smtClean="0"/>
              <a:t>областной бюджет Архангельской области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3643314"/>
            <a:ext cx="4071966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Бюджеты территориальных государственных внебюджетных фондов</a:t>
            </a:r>
            <a:endParaRPr lang="ru-RU" i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071934" y="4572008"/>
            <a:ext cx="1214446" cy="642942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5214950"/>
            <a:ext cx="8143932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0070C0"/>
                </a:solidFill>
              </a:rPr>
              <a:t>3 уровень</a:t>
            </a:r>
            <a:endParaRPr lang="ru-RU" sz="3200" i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5643578"/>
            <a:ext cx="8143932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Местные бюджеты</a:t>
            </a:r>
          </a:p>
          <a:p>
            <a:pPr algn="ctr"/>
            <a:r>
              <a:rPr lang="ru-RU" b="1" i="1" dirty="0" smtClean="0"/>
              <a:t>Бюджет МО «</a:t>
            </a:r>
            <a:r>
              <a:rPr lang="ru-RU" b="1" i="1" dirty="0" err="1" smtClean="0"/>
              <a:t>Коношский</a:t>
            </a:r>
            <a:r>
              <a:rPr lang="ru-RU" b="1" i="1" dirty="0" smtClean="0"/>
              <a:t> муниципальный район»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ПОЛОЖЕНИЯ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" y="1214424"/>
          <a:ext cx="9143997" cy="5726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1805"/>
                <a:gridCol w="974573"/>
                <a:gridCol w="857256"/>
                <a:gridCol w="928694"/>
                <a:gridCol w="2071669"/>
              </a:tblGrid>
              <a:tr h="8027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к соответствующему периоду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6862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(на конец года), тыс.человек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98,2%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870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предприятий и организаций, единиц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87,2%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870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Прибыль прибыльных предприятий, тыс.рублей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862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Оборот розничной торговли через все каналы реализации, млн.рублей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3 076,1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3 432,2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3 775,4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110,0%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862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Оборот общественного питания (по крупным и средним)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101,4%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448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платных услуг населению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106,8%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405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Ввод в действие жилых домов за счет всех источников финансирования, кв.м. общей площади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10 015,0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1 831,8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6,4%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277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численность работников крупных организаций и субъектов среднего предпринимательства, человек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4 650,0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4 934,0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4 840,0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98,1%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54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Инфляция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(по Архангельской области),%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7627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 « КОНОШСКИЙ МУНИЦИПАЛЬНЫЙ РАЙОН»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071546"/>
          <a:ext cx="9144000" cy="5504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444"/>
                <a:gridCol w="1868556"/>
                <a:gridCol w="2286000"/>
                <a:gridCol w="2286000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 2018год (отчет),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 2019 год (отчет),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 2019 года к 2018 году,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635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ДОХОДЫ, всего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720 672,4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850 941,4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118,1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72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120 731,7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124 447,3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436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599 940,7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726 494,1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121,1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633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РАСХОДЫ, всего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727 302,7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830 938,3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114,2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72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ДЕФИЦИТ(-), ПРОФИЦИТ(+)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-6 630,3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-20 003,1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МО «КОНОШСКИЙ МУНИЦИПАЛЬНЫЙ РАЙОН»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357305"/>
          <a:ext cx="9144000" cy="5650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9102"/>
                <a:gridCol w="1536197"/>
                <a:gridCol w="1682502"/>
                <a:gridCol w="1536199"/>
              </a:tblGrid>
              <a:tr h="55818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роста,%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 и неналоговые доходы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120 731,7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124 447,3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78 962,6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82 870,3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уплаты акцизов на нефтепродукты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12 644,3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14 652,8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16 377,2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13 523,5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пошлина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2 600,7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3 114,7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Арендные платежи за земельные участки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4 077,7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4 435,5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Арендные платежи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муниципальное имущество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доходы от использования имущества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910,9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733,4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1 081,2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2 795,9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279,3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Штрафные санкции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1 418,3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2 044,4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58116" y="1071546"/>
            <a:ext cx="1285884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Тыс. руб.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МО «КОНОШСКИЙ МУНИЦИПАЛЬНЫЙ РАЙОН» В 2019 ГОДУ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НАЛОГОВЫХ ДОХОДОВ РАЙОННОГО БЮДЖЕТА   ЗА 2019 ГОД</a:t>
            </a:r>
            <a:endParaRPr lang="ru-RU" sz="2400" b="1" i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071546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2791</TotalTime>
  <Words>1832</Words>
  <Application>Microsoft Office PowerPoint</Application>
  <PresentationFormat>Экран (4:3)</PresentationFormat>
  <Paragraphs>388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Слайд 1</vt:lpstr>
      <vt:lpstr>СТРУКТУРА БЮДЖЕТНОЙ СИСТЕМЫ  РОССИЙСКОЙ ФЕДЕРАЦИИ</vt:lpstr>
      <vt:lpstr>ОСНОВНЫЕ ПАРАМЕТРЫ БЮДЖЕТА: ДОХОДЫ, РАСХОДЫ, ДЕФИЦИТ (ПРОФИЦИТ)</vt:lpstr>
      <vt:lpstr>СТРУКТУРА БЮДЖЕТНОЙ СИСТЕМЫ РОССИЙСКОЙ ФЕДЕРАЦИИ</vt:lpstr>
      <vt:lpstr>ОСНОВНЫЕ ПОКАЗАТЕЛИ СОЦИАЛЬНО-ЭКОНОМИЧЕСКОГО ПОЛОЖЕНИЯ МО «КОНОШСКИЙ МУНИЦИПАЛЬНЫЙ РАЙОН»</vt:lpstr>
      <vt:lpstr>ОСНОВНЫЕ ПАРАМЕТРЫ БЮДЖЕТА  МО « КОНОШСКИЙ МУНИЦИПАЛЬНЫЙ РАЙОН»</vt:lpstr>
      <vt:lpstr>НАЛОГОВЫЕ И НЕНАЛОГОВЫЕ ДОХОДЫ БЮДЖЕТА МО «КОНОШСКИЙ МУНИЦИПАЛЬНЫЙ РАЙОН»</vt:lpstr>
      <vt:lpstr>СТРУКТУРА НАЛОГОВЫХ И НЕНАЛОГОВЫХ ДОХОДОВ БЮДЖЕТА МО «КОНОШСКИЙ МУНИЦИПАЛЬНЫЙ РАЙОН» В 2019 ГОДУ</vt:lpstr>
      <vt:lpstr> </vt:lpstr>
      <vt:lpstr>СТРУКТУРА НЕНАЛОГОВЫХ ДОХОДОВ РАЙОННОГО БЮДЖЕТА ЗА 2019 ГОД</vt:lpstr>
      <vt:lpstr>Слайд 11</vt:lpstr>
      <vt:lpstr>СТРУКТУРА МЕЖБЮДЖЕТНЫХ ТРАНСФЕРТОВ  МО «КОНОШСКИЙ МУНИЦИПАЛЬНЫЙ РАЙОН» </vt:lpstr>
      <vt:lpstr>РАСХОДЫ БЮДЖЕТОВ ПО ОСНОВНЫМ ФУНКЦИЯМ ГОСУДАРСТВА</vt:lpstr>
      <vt:lpstr>СТРУКТУРА РАСХОДОВ БЮДЖЕТА  МО «КОНОШСКИЙ МУНИЦИПАЛЬНЫЙ РАЙОН»</vt:lpstr>
      <vt:lpstr>РАСХОДЫ БЮДЖЕТА  МО «КОНОШСКИЙ МУНИЦИПАЛЬНЫЙ РАЙОН»  ПО РАЗДЕЛАМ ,   ТЫС. РУБ.</vt:lpstr>
      <vt:lpstr>ДИНАМИКА РАСХОДОВ БЮДЖЕТА  МО «КОНОШСКИЙ МУНИЦИПАЛЬНЫЙ РАЙОН»</vt:lpstr>
      <vt:lpstr>Доля расходов на социальную сферу в  общем объеме расходов в 2019 году</vt:lpstr>
      <vt:lpstr>     </vt:lpstr>
      <vt:lpstr>ОБРАЗОВАНИЕ</vt:lpstr>
      <vt:lpstr>КУЛЬТУРА</vt:lpstr>
      <vt:lpstr>ФИЗИЧЕСКАЯ КУЛЬТУРА И СПОРТ</vt:lpstr>
      <vt:lpstr>ЖИЛИЩНО-КОММУНАЛЬНОЕ ХОЗЯЙСТВО</vt:lpstr>
      <vt:lpstr>Слайд 23</vt:lpstr>
      <vt:lpstr>                     ИСПОЛНЕНИЕ ПРОГРАММНЫХ РАСХОДОВ БЮДЖЕТА  МО «КОНОШСКИЙ МУНИЦИПАЛЬНЫЙ РАЙОН» </vt:lpstr>
      <vt:lpstr>УДЕЛЬНЫЙ ВЕС ПРОГРАММНЫХ РАСХОДОВ БЮДЖЕТА МО «КОНОШСКИЙ МУНИЦИПАЛЬНЫЙ РАЙОН» </vt:lpstr>
      <vt:lpstr>ИНФОРМАЦИОННЫЕ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Bova</dc:creator>
  <cp:lastModifiedBy>Bova</cp:lastModifiedBy>
  <cp:revision>738</cp:revision>
  <dcterms:modified xsi:type="dcterms:W3CDTF">2020-03-11T11:11:43Z</dcterms:modified>
</cp:coreProperties>
</file>