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8"/>
  </p:notesMasterIdLst>
  <p:sldIdLst>
    <p:sldId id="257" r:id="rId2"/>
    <p:sldId id="277" r:id="rId3"/>
    <p:sldId id="278" r:id="rId4"/>
    <p:sldId id="279" r:id="rId5"/>
    <p:sldId id="287" r:id="rId6"/>
    <p:sldId id="289" r:id="rId7"/>
    <p:sldId id="290" r:id="rId8"/>
    <p:sldId id="310" r:id="rId9"/>
    <p:sldId id="291" r:id="rId10"/>
    <p:sldId id="292" r:id="rId11"/>
    <p:sldId id="293" r:id="rId12"/>
    <p:sldId id="294" r:id="rId13"/>
    <p:sldId id="296" r:id="rId14"/>
    <p:sldId id="297" r:id="rId15"/>
    <p:sldId id="298" r:id="rId16"/>
    <p:sldId id="299" r:id="rId17"/>
    <p:sldId id="301" r:id="rId18"/>
    <p:sldId id="302" r:id="rId19"/>
    <p:sldId id="303" r:id="rId20"/>
    <p:sldId id="311" r:id="rId21"/>
    <p:sldId id="304" r:id="rId22"/>
    <p:sldId id="305" r:id="rId23"/>
    <p:sldId id="306" r:id="rId24"/>
    <p:sldId id="307" r:id="rId25"/>
    <p:sldId id="308" r:id="rId26"/>
    <p:sldId id="30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C70E"/>
    <a:srgbClr val="3207BD"/>
    <a:srgbClr val="E33DB4"/>
    <a:srgbClr val="B2124B"/>
    <a:srgbClr val="5067C8"/>
    <a:srgbClr val="47B6B9"/>
    <a:srgbClr val="6600CC"/>
    <a:srgbClr val="FF0000"/>
    <a:srgbClr val="FA4C06"/>
    <a:srgbClr val="BBA4F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>
        <p:scale>
          <a:sx n="76" d="100"/>
          <a:sy n="76" d="100"/>
        </p:scale>
        <p:origin x="-1498" y="-2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9628171478570549E-5"/>
          <c:y val="0"/>
          <c:w val="0.7416730096237979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BBA4FC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C51FE1"/>
              </a:solidFill>
            </c:spPr>
          </c:dPt>
          <c:dPt>
            <c:idx val="6"/>
            <c:spPr>
              <a:solidFill>
                <a:srgbClr val="FF00FF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99FF99"/>
              </a:solidFill>
            </c:spPr>
          </c:dPt>
          <c:dLbls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Доходы от уплаты акцизов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Арендные платежи за земельные участки</c:v>
                </c:pt>
                <c:pt idx="5">
                  <c:v>Аренднвые платежи за муниципальное имущество</c:v>
                </c:pt>
                <c:pt idx="6">
                  <c:v>Плата за негативное воздействие на окружающую среду</c:v>
                </c:pt>
                <c:pt idx="7">
                  <c:v>Доходы от продажи материальных и нематериальных активов</c:v>
                </c:pt>
                <c:pt idx="8">
                  <c:v>Штрафные санкции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0.69100000000000095</c:v>
                </c:pt>
                <c:pt idx="1">
                  <c:v>0.10700000000000008</c:v>
                </c:pt>
                <c:pt idx="2">
                  <c:v>0.10500000000000002</c:v>
                </c:pt>
                <c:pt idx="3">
                  <c:v>2.5000000000000026E-2</c:v>
                </c:pt>
                <c:pt idx="4">
                  <c:v>3.7000000000000047E-2</c:v>
                </c:pt>
                <c:pt idx="5">
                  <c:v>2.0000000000000026E-3</c:v>
                </c:pt>
                <c:pt idx="6">
                  <c:v>1.0000000000000013E-3</c:v>
                </c:pt>
                <c:pt idx="7">
                  <c:v>2.300000000000001E-2</c:v>
                </c:pt>
                <c:pt idx="8">
                  <c:v>9.0000000000000184E-3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4130686789151368"/>
          <c:y val="6.1541842153451749E-3"/>
          <c:w val="0.25730424321959777"/>
          <c:h val="0.99384581578465481"/>
        </c:manualLayout>
      </c:layout>
      <c:txPr>
        <a:bodyPr/>
        <a:lstStyle/>
        <a:p>
          <a:pPr>
            <a:defRPr sz="1100" kern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8455708661417284E-2"/>
          <c:y val="0.12942775656820601"/>
          <c:w val="0.54338156167979001"/>
          <c:h val="0.785065921676570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Pt>
            <c:idx val="0"/>
            <c:spPr>
              <a:solidFill>
                <a:srgbClr val="09C70E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3207BD"/>
              </a:solidFill>
            </c:spPr>
          </c:dPt>
          <c:dPt>
            <c:idx val="3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9.1666666666666799E-2"/>
                  <c:y val="-4.8104428604694875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9.0277777777777693E-2"/>
                  <c:y val="-1.4640478270994101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-2.9166666666666667E-2"/>
                  <c:y val="2.0914968958562999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-0.17222222222222236"/>
                  <c:y val="1.0457484479281499E-2"/>
                </c:manualLayout>
              </c:layout>
              <c:dLblPos val="outEnd"/>
              <c:showVal val="1"/>
            </c:dLbl>
            <c:dLblPos val="outEnd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Сельское хозяйство и рыболовство</c:v>
                </c:pt>
                <c:pt idx="1">
                  <c:v>Транспорт</c:v>
                </c:pt>
                <c:pt idx="2">
                  <c:v>Дорожное хозяйство (дорожные фонды)</c:v>
                </c:pt>
                <c:pt idx="3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432.6</c:v>
                </c:pt>
                <c:pt idx="1">
                  <c:v>404.4</c:v>
                </c:pt>
                <c:pt idx="2">
                  <c:v>20076.8</c:v>
                </c:pt>
                <c:pt idx="3">
                  <c:v>304.7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9644247594050816E-2"/>
          <c:y val="0"/>
          <c:w val="0.6786472003499574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5067C8"/>
              </a:solidFill>
            </c:spPr>
          </c:dPt>
          <c:dPt>
            <c:idx val="2"/>
            <c:spPr>
              <a:solidFill>
                <a:srgbClr val="09C70E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 formatCode="0.0">
                  <c:v>270</c:v>
                </c:pt>
                <c:pt idx="1">
                  <c:v>1117.9000000000001</c:v>
                </c:pt>
                <c:pt idx="2" formatCode="General">
                  <c:v>703.1</c:v>
                </c:pt>
                <c:pt idx="3" formatCode="#,##0.00">
                  <c:v>450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639905949256347"/>
          <c:y val="9.6264393714225641E-2"/>
          <c:w val="0.19573173665791779"/>
          <c:h val="0.6444587196425666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99940409011373577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spPr>
              <a:solidFill>
                <a:srgbClr val="09C70E"/>
              </a:solidFill>
            </c:spPr>
          </c:dPt>
          <c:dPt>
            <c:idx val="2"/>
            <c:spPr>
              <a:solidFill>
                <a:srgbClr val="E33DB4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113033</c:v>
                </c:pt>
                <c:pt idx="1">
                  <c:v>8667.9</c:v>
                </c:pt>
                <c:pt idx="2">
                  <c:v>20213.8</c:v>
                </c:pt>
                <c:pt idx="3">
                  <c:v>36734.300000000003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4245406824146998E-4"/>
          <c:y val="0"/>
          <c:w val="0.9685949256342957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56"/>
          <c:dPt>
            <c:idx val="0"/>
            <c:spPr>
              <a:solidFill>
                <a:srgbClr val="E33DB4"/>
              </a:solidFill>
            </c:spPr>
          </c:dPt>
          <c:dPt>
            <c:idx val="1"/>
            <c:explosion val="61"/>
            <c:spPr>
              <a:solidFill>
                <a:srgbClr val="5067C8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НЕПРОГРАММНЫЕ РАСХОДЫ</c:v>
                </c:pt>
                <c:pt idx="1">
                  <c:v>ПРОГРАММНЫЕ РАСХОДЫ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9.300000000000011E-2</c:v>
                </c:pt>
                <c:pt idx="1">
                  <c:v>0.90700000000000003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19914698162764"/>
          <c:y val="0.26513162394495132"/>
          <c:w val="0.31233530183727237"/>
          <c:h val="0.2148576665370799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4113E-4"/>
          <c:y val="0"/>
          <c:w val="0.74341633858267708"/>
          <c:h val="0.984796793784663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spPr>
              <a:solidFill>
                <a:srgbClr val="99FF99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НДФЛ -74,5%</c:v>
                </c:pt>
                <c:pt idx="1">
                  <c:v>Доходы от уплаты акцизов на нефтепродукты -11,5%</c:v>
                </c:pt>
                <c:pt idx="2">
                  <c:v>Единый налог на вмененный доход для отдельных видов деятельности-11,1%</c:v>
                </c:pt>
                <c:pt idx="3">
                  <c:v>Единый сельскохозяйственный налог-0,2%</c:v>
                </c:pt>
                <c:pt idx="4">
                  <c:v>Госпошлина-2,7%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0.74500000000000066</c:v>
                </c:pt>
                <c:pt idx="1">
                  <c:v>0.115</c:v>
                </c:pt>
                <c:pt idx="2">
                  <c:v>0.111</c:v>
                </c:pt>
                <c:pt idx="3">
                  <c:v>2.0000000000000026E-3</c:v>
                </c:pt>
                <c:pt idx="4">
                  <c:v>2.7000000000000031E-2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362576552930925"/>
          <c:y val="0"/>
          <c:w val="0.26637423447069131"/>
          <c:h val="0.94143611069848465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9149168853893468E-4"/>
          <c:y val="0"/>
          <c:w val="0.7109202755905518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E33DB4"/>
              </a:solidFill>
            </c:spPr>
          </c:dPt>
          <c:dPt>
            <c:idx val="4"/>
            <c:spPr>
              <a:solidFill>
                <a:srgbClr val="6600CC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47B6B9"/>
              </a:solidFill>
            </c:spPr>
          </c:dPt>
          <c:dLbls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Доходы, получаемые в виде арендной платы за земельные участки-50,9%</c:v>
                </c:pt>
                <c:pt idx="1">
                  <c:v>Доходы от сдачи в аренду имущества-2,3%</c:v>
                </c:pt>
                <c:pt idx="2">
                  <c:v>Доходы от реализации земельных участков-22,3%</c:v>
                </c:pt>
                <c:pt idx="3">
                  <c:v>Доходы от реализации имущества-9,0%</c:v>
                </c:pt>
                <c:pt idx="4">
                  <c:v>Плата за негативное воздействие на окружающую среду-1,9%</c:v>
                </c:pt>
                <c:pt idx="5">
                  <c:v>Штрафы-12,7%</c:v>
                </c:pt>
                <c:pt idx="6">
                  <c:v>Прочие доходы от компенсации затрат бюджетов муниципальных районов-0,6%</c:v>
                </c:pt>
                <c:pt idx="7">
                  <c:v>Прочие доходы от использования имущества-0,3%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0.50900000000000001</c:v>
                </c:pt>
                <c:pt idx="1">
                  <c:v>2.3E-2</c:v>
                </c:pt>
                <c:pt idx="2">
                  <c:v>0.223</c:v>
                </c:pt>
                <c:pt idx="3">
                  <c:v>0.09</c:v>
                </c:pt>
                <c:pt idx="4">
                  <c:v>1.9E-2</c:v>
                </c:pt>
                <c:pt idx="5">
                  <c:v>0.127</c:v>
                </c:pt>
                <c:pt idx="6">
                  <c:v>6.0000000000000001E-3</c:v>
                </c:pt>
                <c:pt idx="7">
                  <c:v>3.0000000000000001E-3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1044127296588011"/>
          <c:y val="1.1414872229687957E-2"/>
          <c:w val="0.28036340769903789"/>
          <c:h val="0.98810485591177666"/>
        </c:manualLayout>
      </c:layout>
      <c:txPr>
        <a:bodyPr/>
        <a:lstStyle/>
        <a:p>
          <a:pPr>
            <a:defRPr sz="1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3585739282589675E-2"/>
          <c:y val="9.4182181285403649E-2"/>
          <c:w val="0.59325634295712593"/>
          <c:h val="0.905817818714598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25"/>
          <c:dPt>
            <c:idx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1"/>
            <c:spPr>
              <a:solidFill>
                <a:srgbClr val="09C70E"/>
              </a:solidFill>
            </c:spPr>
          </c:dPt>
          <c:dPt>
            <c:idx val="2"/>
            <c:spPr>
              <a:solidFill>
                <a:srgbClr val="B2124B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12083333333333333"/>
                  <c:y val="-4.7407075599354221E-3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-9.7222222222222224E-2"/>
                  <c:y val="-0.16355441081777233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-7.5000000000000011E-2"/>
                  <c:y val="-0.17066547215767539"/>
                </c:manualLayout>
              </c:layout>
              <c:dLblPos val="ctr"/>
              <c:showVal val="1"/>
            </c:dLbl>
            <c:dLbl>
              <c:idx val="3"/>
              <c:layout>
                <c:manualLayout>
                  <c:x val="-1.8055555555555561E-2"/>
                  <c:y val="-0.2062207788571911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8.9000000000000065E-2</c:v>
                </c:pt>
                <c:pt idx="1">
                  <c:v>0.48300000000000032</c:v>
                </c:pt>
                <c:pt idx="2">
                  <c:v>0.27700000000000002</c:v>
                </c:pt>
                <c:pt idx="3">
                  <c:v>1.0999999999999998E-2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2487335958005261"/>
          <c:y val="0.11182529527559062"/>
          <c:w val="0.26262674978127731"/>
          <c:h val="0.64712039344140282"/>
        </c:manualLayout>
      </c:layout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7266767279090116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25"/>
          <c:dPt>
            <c:idx val="0"/>
            <c:spPr>
              <a:solidFill>
                <a:srgbClr val="BBA4FC"/>
              </a:solidFill>
            </c:spPr>
          </c:dPt>
          <c:dPt>
            <c:idx val="1"/>
            <c:spPr>
              <a:solidFill>
                <a:srgbClr val="99FF99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3207BD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9C70E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rgbClr val="C00000"/>
              </a:solidFill>
            </c:spPr>
          </c:dPt>
          <c:dPt>
            <c:idx val="9"/>
            <c:spPr>
              <a:solidFill>
                <a:srgbClr val="00B0F0"/>
              </a:solidFill>
            </c:spPr>
          </c:dPt>
          <c:dPt>
            <c:idx val="10"/>
            <c:spPr>
              <a:solidFill>
                <a:srgbClr val="E33DB4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октужающей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Межбюджетные трансферты общего характера бюджетам бюджетной системы РФ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7.1999999999999995E-2</c:v>
                </c:pt>
                <c:pt idx="1">
                  <c:v>3.0000000000000027E-3</c:v>
                </c:pt>
                <c:pt idx="2">
                  <c:v>1.0000000000000013E-3</c:v>
                </c:pt>
                <c:pt idx="3">
                  <c:v>2.4E-2</c:v>
                </c:pt>
                <c:pt idx="4">
                  <c:v>4.2000000000000023E-2</c:v>
                </c:pt>
                <c:pt idx="5">
                  <c:v>1.0999999999999998E-2</c:v>
                </c:pt>
                <c:pt idx="6">
                  <c:v>0.71100000000000063</c:v>
                </c:pt>
                <c:pt idx="7">
                  <c:v>7.8000000000000014E-2</c:v>
                </c:pt>
                <c:pt idx="8">
                  <c:v>2.7000000000000031E-2</c:v>
                </c:pt>
                <c:pt idx="9">
                  <c:v>1.0000000000000013E-3</c:v>
                </c:pt>
                <c:pt idx="10">
                  <c:v>3.0000000000000002E-2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000" kern="1000" baseline="0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70157906824146976"/>
          <c:y val="1.2616172771477125E-2"/>
          <c:w val="0.29842093175853046"/>
          <c:h val="0.98738382722852291"/>
        </c:manualLayout>
      </c:layout>
      <c:txPr>
        <a:bodyPr/>
        <a:lstStyle/>
        <a:p>
          <a:pPr>
            <a:defRPr sz="1000" baseline="0">
              <a:solidFill>
                <a:schemeClr val="tx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2716207349081365"/>
          <c:y val="2.2423930596275829E-2"/>
          <c:w val="0.8697614247311839"/>
          <c:h val="0.8820043542805320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rgbClr val="FA4C06"/>
              </a:solidFill>
            </c:spPr>
          </c:dPt>
          <c:dPt>
            <c:idx val="2"/>
            <c:spPr>
              <a:solidFill>
                <a:srgbClr val="BBA4FC"/>
              </a:solidFill>
            </c:spPr>
          </c:dPt>
          <c:dPt>
            <c:idx val="3"/>
            <c:spPr>
              <a:solidFill>
                <a:srgbClr val="09C70E"/>
              </a:solidFill>
            </c:spPr>
          </c:dPt>
          <c:dPt>
            <c:idx val="4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9.6213910761154819E-3"/>
                  <c:y val="7.079304414835306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1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222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527,7</a:t>
                    </a:r>
                    <a:endParaRPr lang="en-US" b="1" dirty="0">
                      <a:solidFill>
                        <a:srgbClr val="002060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1.6241251093613339E-3"/>
                  <c:y val="0.11564418546671257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972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834,3</a:t>
                    </a:r>
                    <a:endParaRPr lang="en-US" b="1" dirty="0">
                      <a:solidFill>
                        <a:srgbClr val="002060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3.3573928258967683E-5"/>
                  <c:y val="0.16051055475126721"/>
                </c:manualLayout>
              </c:layout>
              <c:showVal val="1"/>
            </c:dLbl>
            <c:dLbl>
              <c:idx val="3"/>
              <c:layout>
                <c:manualLayout>
                  <c:x val="-2.3073053368328988E-3"/>
                  <c:y val="8.4894494983978913E-2"/>
                </c:manualLayout>
              </c:layout>
              <c:showVal val="1"/>
            </c:dLbl>
            <c:dLbl>
              <c:idx val="4"/>
              <c:layout>
                <c:manualLayout>
                  <c:x val="1.2802384076990379E-2"/>
                  <c:y val="0.19485014972986298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972834.3</c:v>
                </c:pt>
                <c:pt idx="1">
                  <c:v>783043.5</c:v>
                </c:pt>
                <c:pt idx="2">
                  <c:v>727302.7</c:v>
                </c:pt>
                <c:pt idx="3">
                  <c:v>830938.3</c:v>
                </c:pt>
                <c:pt idx="4">
                  <c:v>875381.3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cat>
            <c:strRef>
              <c:f>Лист1!$A$2:$A$6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cat>
            <c:strRef>
              <c:f>Лист1!$A$2:$A$6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shape val="cylinder"/>
        <c:axId val="131389696"/>
        <c:axId val="131145728"/>
        <c:axId val="111448064"/>
      </c:bar3DChart>
      <c:catAx>
        <c:axId val="1313896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1145728"/>
        <c:crosses val="autoZero"/>
        <c:auto val="1"/>
        <c:lblAlgn val="ctr"/>
        <c:lblOffset val="100"/>
      </c:catAx>
      <c:valAx>
        <c:axId val="131145728"/>
        <c:scaling>
          <c:orientation val="minMax"/>
          <c:min val="0"/>
        </c:scaling>
        <c:axPos val="l"/>
        <c:majorGridlines/>
        <c:numFmt formatCode="#,##0.00" sourceLinked="1"/>
        <c:tickLblPos val="nextTo"/>
        <c:crossAx val="131389696"/>
        <c:crosses val="autoZero"/>
        <c:crossBetween val="between"/>
      </c:valAx>
      <c:serAx>
        <c:axId val="111448064"/>
        <c:scaling>
          <c:orientation val="minMax"/>
        </c:scaling>
        <c:axPos val="b"/>
        <c:tickLblPos val="nextTo"/>
        <c:crossAx val="131145728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3.3957443569145949E-2"/>
          <c:w val="0.82158781714785667"/>
          <c:h val="0.966042556430854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9C70E"/>
              </a:solidFill>
            </c:spPr>
          </c:dPt>
          <c:dPt>
            <c:idx val="3"/>
            <c:spPr>
              <a:solidFill>
                <a:srgbClr val="6600CC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0.71100000000000063</c:v>
                </c:pt>
                <c:pt idx="1">
                  <c:v>7.8000000000000014E-2</c:v>
                </c:pt>
                <c:pt idx="2">
                  <c:v>2.7000000000000031E-2</c:v>
                </c:pt>
                <c:pt idx="3">
                  <c:v>1.0000000000000013E-3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6393175853018469"/>
          <c:y val="1.3003473284329275E-2"/>
          <c:w val="0.22760269028871377"/>
          <c:h val="0.8744644113723305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8916358294591284E-2"/>
          <c:y val="0"/>
          <c:w val="0.56111037003002207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BBA4FC"/>
              </a:solidFill>
            </c:spPr>
          </c:dPt>
          <c:dPt>
            <c:idx val="3"/>
            <c:spPr>
              <a:solidFill>
                <a:srgbClr val="FF00FF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Lbls>
            <c:dLbl>
              <c:idx val="4"/>
              <c:layout>
                <c:manualLayout>
                  <c:x val="4.8585848643919398E-2"/>
                  <c:y val="4.0840740407249707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Молодежная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198256</c:v>
                </c:pt>
                <c:pt idx="1">
                  <c:v>364394</c:v>
                </c:pt>
                <c:pt idx="2">
                  <c:v>49265.2</c:v>
                </c:pt>
                <c:pt idx="3">
                  <c:v>183.1</c:v>
                </c:pt>
                <c:pt idx="4">
                  <c:v>10446.299999999988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1515170320820243"/>
          <c:y val="0"/>
          <c:w val="0.26982495711883397"/>
          <c:h val="0.9153147277517108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105096237970255"/>
          <c:y val="3.9148662163828417E-2"/>
          <c:w val="0.85894903762029917"/>
          <c:h val="0.80128103941343642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rgbClr val="E33DB4"/>
            </a:solidFill>
          </c:spPr>
          <c:dPt>
            <c:idx val="0"/>
            <c:spPr>
              <a:solidFill>
                <a:srgbClr val="B2124B"/>
              </a:solidFill>
            </c:spPr>
          </c:dPt>
          <c:dLbls>
            <c:dLbl>
              <c:idx val="0"/>
              <c:layout>
                <c:manualLayout>
                  <c:x val="8.2805118110236345E-3"/>
                  <c:y val="-0.12848963511284611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#,##0.00">
                  <c:v>51723.199999999997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9C70E"/>
            </a:solidFill>
          </c:spPr>
          <c:dLbls>
            <c:dLbl>
              <c:idx val="1"/>
              <c:layout>
                <c:manualLayout>
                  <c:x val="0"/>
                  <c:y val="5.3871570770840066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Лист1!$C$2:$C$6</c:f>
              <c:numCache>
                <c:formatCode>#,##0.00</c:formatCode>
                <c:ptCount val="5"/>
                <c:pt idx="1">
                  <c:v>59293.3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A4C06"/>
            </a:solidFill>
          </c:spPr>
          <c:dLbls>
            <c:dLbl>
              <c:idx val="2"/>
              <c:layout>
                <c:manualLayout>
                  <c:x val="1.7228783902012261E-3"/>
                  <c:y val="-0.11295853628172145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2" formatCode="#,##0.00">
                  <c:v>62907.8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3" formatCode="#,##0.00">
                  <c:v>68015.7</c:v>
                </c:pt>
              </c:numCache>
            </c:numRef>
          </c:val>
        </c:ser>
        <c:overlap val="100"/>
        <c:axId val="131558016"/>
        <c:axId val="131572096"/>
      </c:barChart>
      <c:catAx>
        <c:axId val="131558016"/>
        <c:scaling>
          <c:orientation val="minMax"/>
        </c:scaling>
        <c:axPos val="b"/>
        <c:tickLblPos val="nextTo"/>
        <c:crossAx val="131572096"/>
        <c:crosses val="autoZero"/>
        <c:auto val="1"/>
        <c:lblAlgn val="ctr"/>
        <c:lblOffset val="100"/>
      </c:catAx>
      <c:valAx>
        <c:axId val="131572096"/>
        <c:scaling>
          <c:orientation val="minMax"/>
        </c:scaling>
        <c:axPos val="l"/>
        <c:majorGridlines/>
        <c:numFmt formatCode="#,##0.00" sourceLinked="1"/>
        <c:tickLblPos val="nextTo"/>
        <c:crossAx val="1315580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0.01176</cdr:y>
    </cdr:from>
    <cdr:to>
      <cdr:x>1</cdr:x>
      <cdr:y>0.14118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71438"/>
          <a:ext cx="9144000" cy="7858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2020 году расходы на национальную экономику составили </a:t>
          </a:r>
        </a:p>
        <a:p xmlns:a="http://schemas.openxmlformats.org/drawingml/2006/main">
          <a:pPr algn="ctr"/>
          <a:r>
            <a: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21 218,5 тыс. руб. </a:t>
          </a:r>
          <a:endParaRPr lang="ru-RU" sz="24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AAFCC-5C31-416F-9A82-883EC884B2E2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0CF3D-6E87-468F-90FB-BE9D3CF9B7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0CF3D-6E87-468F-90FB-BE9D3CF9B7A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AutoShape 18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6" name="AutoShape 3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6" name="AutoShape 44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8" name="AutoShape 46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6" name="AutoShape 5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8" name="AutoShape 5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0" name="AutoShape 58" descr="https://img-fotki.yandex.ru/get/120725/125827701.20c/0_15c74a_65647fe9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4" name="AutoShape 62" descr="https://img-fotki.yandex.ru/get/120725/125827701.20b/0_15c73e_18ea03b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8" name="AutoShape 66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40" name="AutoShape 68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2928934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5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4143380"/>
            <a:ext cx="9144000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«</a:t>
            </a:r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  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2020 год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Picture 2" descr="http://www.konosha.ru/assets/templates/konosha/k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90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СТРУКТУРА НЕНАЛОГОВЫХ ДОХОДОВ РАЙОННОГО БЮДЖЕТА ЗА 2020 ГОД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857232"/>
          <a:ext cx="9144000" cy="600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28604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000" b="1" i="1" dirty="0" smtClean="0">
                <a:solidFill>
                  <a:srgbClr val="0070C0"/>
                </a:solidFill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</a:p>
          <a:p>
            <a:pPr algn="just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400" b="1" i="1" dirty="0" smtClean="0">
                <a:solidFill>
                  <a:srgbClr val="00B050"/>
                </a:solidFill>
              </a:rPr>
              <a:t>МО «</a:t>
            </a:r>
            <a:r>
              <a:rPr lang="ru-RU" sz="2400" b="1" i="1" dirty="0" err="1" smtClean="0">
                <a:solidFill>
                  <a:srgbClr val="00B050"/>
                </a:solidFill>
              </a:rPr>
              <a:t>Коношский</a:t>
            </a:r>
            <a:r>
              <a:rPr lang="ru-RU" sz="2400" b="1" i="1" dirty="0" smtClean="0">
                <a:solidFill>
                  <a:srgbClr val="00B050"/>
                </a:solidFill>
              </a:rPr>
              <a:t> муниципальный район»  получает из областного бюджета следующие виды межбюджетных трансфертов: 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дотации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субсидии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субвенции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иные межбюджетные трансферты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СТРУКТУРА МЕЖБЮДЖЕТНЫХ ТРАНСФЕРТОВ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 «КОНОШСКИЙ МУНИЦИПАЛЬНЫЙ РАЙОН» ЗА 2020 ГОД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-142908" y="857232"/>
          <a:ext cx="9144000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РАСХОДЫ БЮДЖЕТОВ ПО ОСНОВНЫМ ФУНКЦИЯМ ГОСУДАРСТВА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642942" cy="3000396"/>
          </a:xfrm>
          <a:prstGeom prst="rect">
            <a:avLst/>
          </a:prstGeom>
          <a:solidFill>
            <a:srgbClr val="09C70E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Общегосударственные вопросы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142984"/>
            <a:ext cx="571504" cy="3000396"/>
          </a:xfrm>
          <a:prstGeom prst="rect">
            <a:avLst/>
          </a:prstGeom>
          <a:solidFill>
            <a:srgbClr val="5067C8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оборона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142984"/>
            <a:ext cx="1071570" cy="3000396"/>
          </a:xfrm>
          <a:prstGeom prst="rect">
            <a:avLst/>
          </a:prstGeom>
          <a:solidFill>
            <a:srgbClr val="E33DB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безопасность и правоохранительная деятельность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142984"/>
            <a:ext cx="571504" cy="3000396"/>
          </a:xfrm>
          <a:prstGeom prst="rect">
            <a:avLst/>
          </a:prstGeom>
          <a:solidFill>
            <a:srgbClr val="FA4C0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экономика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1142984"/>
            <a:ext cx="785818" cy="3000396"/>
          </a:xfrm>
          <a:prstGeom prst="rect">
            <a:avLst/>
          </a:prstGeom>
          <a:solidFill>
            <a:srgbClr val="3366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Жилищно-коммунальное хозяйство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1142984"/>
            <a:ext cx="500066" cy="3000396"/>
          </a:xfrm>
          <a:prstGeom prst="rect">
            <a:avLst/>
          </a:prstGeom>
          <a:solidFill>
            <a:srgbClr val="47B6B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1142984"/>
            <a:ext cx="500066" cy="300039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Культура,кинематография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1142984"/>
            <a:ext cx="642942" cy="30003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Социальная политика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1142984"/>
            <a:ext cx="928694" cy="30003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Физическая культура и спорт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786710" y="1142984"/>
            <a:ext cx="1357290" cy="3000396"/>
          </a:xfrm>
          <a:prstGeom prst="rect">
            <a:avLst/>
          </a:prstGeom>
          <a:solidFill>
            <a:srgbClr val="BBA4FC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Межбюджетные трансферты общего характера бюджетам бюджетной системы Российской Федерации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4214818"/>
            <a:ext cx="9144000" cy="2779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i="1" dirty="0" smtClean="0"/>
              <a:t>Каждый из разделов классификации имеет перечень подразделов, которые отражают основные направления реализации соответствующей функции. Полный перечень разделов и подразделов классификации расходов бюджетов приведён в статье 21 Бюджетного кодекса Российской Федерации. Например, в составе раздела «Образование», в том числе, выделяются: </a:t>
            </a:r>
          </a:p>
          <a:p>
            <a:r>
              <a:rPr lang="ru-RU" sz="1700" i="1" dirty="0" smtClean="0"/>
              <a:t>• Дошкольное образование; </a:t>
            </a:r>
          </a:p>
          <a:p>
            <a:r>
              <a:rPr lang="ru-RU" sz="1700" i="1" dirty="0" smtClean="0"/>
              <a:t>• Общее образование; </a:t>
            </a:r>
          </a:p>
          <a:p>
            <a:r>
              <a:rPr lang="ru-RU" sz="1700" i="1" dirty="0" smtClean="0"/>
              <a:t>• Дополнительное образование детей; </a:t>
            </a:r>
          </a:p>
          <a:p>
            <a:r>
              <a:rPr lang="ru-RU" sz="1700" i="1" dirty="0" smtClean="0"/>
              <a:t>• Молодежная политика;</a:t>
            </a:r>
          </a:p>
          <a:p>
            <a:pPr>
              <a:buFont typeface="Arial" pitchFamily="34" charset="0"/>
              <a:buChar char="•"/>
            </a:pPr>
            <a:r>
              <a:rPr lang="ru-RU" sz="1700" i="1" dirty="0" smtClean="0"/>
              <a:t>Другие вопросы в области образования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1142984"/>
            <a:ext cx="714380" cy="3000396"/>
          </a:xfrm>
          <a:prstGeom prst="rect">
            <a:avLst/>
          </a:prstGeom>
          <a:solidFill>
            <a:srgbClr val="B2124B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Охрана окружающей среды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МО «КОНОШСКИЙ МУНИЦИПАЛЬНЫЙ РАЙОН» ЗА 2020 ГОД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-285784" y="785794"/>
          <a:ext cx="9429784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 «КОНОШСКИЙ МУНИЦИПАЛЬНЫЙ РАЙОН»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 РАЗДЕЛАМ ,   ТЫС. РУБ.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14420"/>
          <a:ext cx="9143999" cy="6117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1"/>
                <a:gridCol w="1548586"/>
                <a:gridCol w="1548586"/>
                <a:gridCol w="1548586"/>
              </a:tblGrid>
              <a:tr h="6633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2019 год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2020 год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830 938,3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875 381,3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105,3</a:t>
                      </a:r>
                      <a:endParaRPr lang="ru-RU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64 779,6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63 487,7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1 672,8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2 257,6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6331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552,1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830,0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150,3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20 185,4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21 218,5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20 213,8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36 734,3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181,7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9 748,2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590 053,8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622 544,6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62 907,8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68 015,7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108,1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28 863,4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23 518,3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81,5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43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703,1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64,0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4759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трансферты общего характера бюджетам бюджетной системы РФ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41 006,5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26 576,4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64,8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697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ДИНАМИКА РАСХОДОВ БЮДЖЕТА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0"/>
          <a:ext cx="10001288" cy="7072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1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500042"/>
          <a:ext cx="9144000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normalizeH="0" baseline="0" noProof="0" dirty="0" smtClean="0"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Структура расходов на социальную сферу  в 2020 году</a:t>
            </a:r>
            <a:endParaRPr kumimoji="0" lang="ru-RU" sz="2800" b="1" i="1" u="none" strike="noStrike" kern="1200" normalizeH="0" baseline="0" noProof="0" dirty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9144000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В 2020 году расходы на образование составили 622 544,6 тыс. руб.</a:t>
            </a:r>
            <a:endParaRPr lang="ru-RU" sz="2000" i="1" dirty="0">
              <a:solidFill>
                <a:schemeClr val="tx1"/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071670" y="1643050"/>
          <a:ext cx="7072330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18" name="Picture 2" descr="https://sun9-33.userapi.com/c858236/v858236634/5d8e7/fwdTOhNUth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2630475" cy="1928826"/>
          </a:xfrm>
          <a:prstGeom prst="rect">
            <a:avLst/>
          </a:prstGeom>
          <a:noFill/>
        </p:spPr>
      </p:pic>
      <p:pic>
        <p:nvPicPr>
          <p:cNvPr id="9226" name="Picture 10" descr="http://konkur29.ru/wp-content/uploads/2019/12/imagesParsTXT/image_ed1021_44026/32818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5072074"/>
            <a:ext cx="2677314" cy="1785926"/>
          </a:xfrm>
          <a:prstGeom prst="rect">
            <a:avLst/>
          </a:prstGeom>
          <a:noFill/>
        </p:spPr>
      </p:pic>
      <p:pic>
        <p:nvPicPr>
          <p:cNvPr id="4" name="Picture 2" descr="http://do.edu.ru/files/object/images/32/4236/d1t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00372"/>
            <a:ext cx="2500298" cy="2070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826675"/>
            <a:ext cx="85011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i="1" dirty="0" smtClean="0"/>
              <a:t>В МО «</a:t>
            </a:r>
            <a:r>
              <a:rPr lang="ru-RU" b="1" i="1" dirty="0" err="1" smtClean="0"/>
              <a:t>Коношский</a:t>
            </a:r>
            <a:r>
              <a:rPr lang="ru-RU" b="1" i="1" dirty="0" smtClean="0"/>
              <a:t> муниципальный район» функционируют четыре учреждения культуры: </a:t>
            </a:r>
          </a:p>
          <a:p>
            <a:pPr algn="just"/>
            <a:r>
              <a:rPr lang="ru-RU" b="1" i="1" dirty="0" smtClean="0"/>
              <a:t>1)МБУК «Центр </a:t>
            </a:r>
            <a:r>
              <a:rPr lang="ru-RU" b="1" i="1" dirty="0" err="1" smtClean="0"/>
              <a:t>Радушенька</a:t>
            </a:r>
            <a:r>
              <a:rPr lang="ru-RU" b="1" i="1" dirty="0" smtClean="0"/>
              <a:t>»;</a:t>
            </a:r>
          </a:p>
          <a:p>
            <a:pPr algn="just"/>
            <a:r>
              <a:rPr lang="ru-RU" b="1" i="1" dirty="0" smtClean="0"/>
              <a:t>2)МБУК «</a:t>
            </a:r>
            <a:r>
              <a:rPr lang="ru-RU" b="1" i="1" dirty="0" err="1" smtClean="0"/>
              <a:t>Коношский</a:t>
            </a:r>
            <a:r>
              <a:rPr lang="ru-RU" b="1" i="1" dirty="0" smtClean="0"/>
              <a:t> районный краеведческий музей»; </a:t>
            </a:r>
          </a:p>
          <a:p>
            <a:pPr algn="just"/>
            <a:r>
              <a:rPr lang="ru-RU" b="1" i="1" dirty="0" smtClean="0"/>
              <a:t>3)МБУК «Библиотечная система Коношского района»;</a:t>
            </a:r>
          </a:p>
          <a:p>
            <a:pPr algn="just"/>
            <a:r>
              <a:rPr lang="ru-RU" b="1" i="1" dirty="0" smtClean="0"/>
              <a:t>4)«Детская школа искусств №8».</a:t>
            </a:r>
            <a:r>
              <a:rPr lang="ru-RU" b="1" dirty="0" smtClean="0"/>
              <a:t>	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142984"/>
          <a:ext cx="9144000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714356"/>
            <a:ext cx="9001156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2020 году расходы на культуру составили 68 015,7 тыс. руб.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i="1" dirty="0" smtClean="0"/>
          </a:p>
          <a:p>
            <a:pPr algn="just"/>
            <a:endParaRPr lang="ru-RU" b="1" i="1" dirty="0" smtClean="0"/>
          </a:p>
          <a:p>
            <a:pPr algn="just"/>
            <a:endParaRPr lang="ru-RU" b="1" i="1" dirty="0" smtClean="0"/>
          </a:p>
          <a:p>
            <a:pPr algn="just"/>
            <a:r>
              <a:rPr lang="ru-RU" b="1" i="1" dirty="0" smtClean="0"/>
              <a:t>Бюджет играет центральную роль в экономике района и решении различных проблем в его развитии. Внимательное изучение бюджета дает представление о намерениях власти, ее политике, распределении ею финансовых ресурсов. Благодаря анализу бюджета можно установить, как распределяются денежные средства, расходуются ли они по назначению. Контроль за местным бюджетом особенно уместен, если иметь в виду, что он формируется за счет граждан и организаций. Эти средства изымаются в виде налогов, различных сборов и пошлин у физических и юридических лиц для проведения значимой для общества деятельности. Проверка фактического использования бюджетных средств закономерный и обязательный процесс, особенно в условиях недостатка имеющихся резервов. Именно поэтому пришло время для опубликования простого и доступного для каждого гражданина анализа бюджета и бюджетных процессов. И мы надеемся что данная презентация послужит обеспечению роста интереса граждан к вопросам использования бюджета. Ведь только при наличии у граждан чувства собственной причастности к бюджетному процессу и возможности высказать свое мнение можно рассчитывать на то, что население будет добросовестно участвовать как в формировании бюджета, так и его исполнении. </a:t>
            </a:r>
            <a:endParaRPr lang="ru-RU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785794"/>
          <a:ext cx="914400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57488" y="1285860"/>
          <a:ext cx="6286512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2844" y="642918"/>
            <a:ext cx="900115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В 2020 году расходы на физическую культуру и спорт составили 450,0 тыс. руб.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://konkur29.ru/wp-content/uploads/2019/09/imagesParsTXT/image_ed0741_27917/30264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3098155" cy="2357454"/>
          </a:xfrm>
          <a:prstGeom prst="rect">
            <a:avLst/>
          </a:prstGeom>
          <a:noFill/>
        </p:spPr>
      </p:pic>
      <p:pic>
        <p:nvPicPr>
          <p:cNvPr id="6148" name="Picture 4" descr="http://konkur29.ru/wp-content/uploads/2019/09/imagesParsTXT/image_ed0731_106109/30230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71942"/>
            <a:ext cx="3105690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ЖИЛИЩНО-КОММУНАЛЬНОЕ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ХОЗЯЙСТВО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6"/>
            <a:ext cx="928690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2020 году расходы на жилищно-коммунальное хозяйство составили 36 734,3 тыс. руб.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AutoShape 4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gkh.dvinaland.ru/upload/iblock/9fd/guzcoybbggsiv-zojfk_xvygq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-1" y="4460290"/>
          <a:ext cx="9144000" cy="2383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8974"/>
                <a:gridCol w="1524007"/>
                <a:gridCol w="1333532"/>
                <a:gridCol w="1280929"/>
                <a:gridCol w="1576558"/>
              </a:tblGrid>
              <a:tr h="60250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35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105 871,3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1 504,4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3 876,7</a:t>
                      </a:r>
                    </a:p>
                    <a:p>
                      <a:pPr algn="ctr"/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19 581,2</a:t>
                      </a:r>
                    </a:p>
                  </a:txBody>
                  <a:tcPr/>
                </a:tc>
              </a:tr>
              <a:tr h="60250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1 595,5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743,0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7 173,8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2 489,1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83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5 566,2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6 420,5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9 163,3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14 664,0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0" y="1357298"/>
          <a:ext cx="9144000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51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/>
              <a:t>Что такое муниципальная программа? </a:t>
            </a:r>
          </a:p>
          <a:p>
            <a:pPr algn="just">
              <a:lnSpc>
                <a:spcPct val="150000"/>
              </a:lnSpc>
            </a:pPr>
            <a:r>
              <a:rPr lang="ru-RU" sz="2450" i="1" dirty="0" smtClean="0">
                <a:solidFill>
                  <a:srgbClr val="B2124B"/>
                </a:solidFill>
              </a:rPr>
              <a:t>Муниципальная программа – объединяет все финансовые и иные ресурсы, планируемые для достижения определенной стратегической цели социально-экономического развития МО «</a:t>
            </a:r>
            <a:r>
              <a:rPr lang="ru-RU" sz="2450" i="1" dirty="0" err="1" smtClean="0">
                <a:solidFill>
                  <a:srgbClr val="B2124B"/>
                </a:solidFill>
              </a:rPr>
              <a:t>Коношский</a:t>
            </a:r>
            <a:r>
              <a:rPr lang="ru-RU" sz="2450" i="1" dirty="0" smtClean="0">
                <a:solidFill>
                  <a:srgbClr val="B2124B"/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450" i="1" dirty="0" smtClean="0">
                <a:solidFill>
                  <a:srgbClr val="B2124B"/>
                </a:solidFill>
              </a:rPr>
              <a:t>Муниципальные программы разрабатываются сроком до 3 лет и утверждаются постановлением администрации МО «</a:t>
            </a:r>
            <a:r>
              <a:rPr lang="ru-RU" sz="2450" i="1" dirty="0" err="1" smtClean="0">
                <a:solidFill>
                  <a:srgbClr val="B2124B"/>
                </a:solidFill>
              </a:rPr>
              <a:t>Коношский</a:t>
            </a:r>
            <a:r>
              <a:rPr lang="ru-RU" sz="2450" i="1" dirty="0" smtClean="0">
                <a:solidFill>
                  <a:srgbClr val="B2124B"/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450" i="1" dirty="0" smtClean="0">
                <a:solidFill>
                  <a:srgbClr val="B2124B"/>
                </a:solidFill>
              </a:rPr>
              <a:t>В 2020 году в МО «</a:t>
            </a:r>
            <a:r>
              <a:rPr lang="ru-RU" sz="2450" i="1" dirty="0" err="1" smtClean="0">
                <a:solidFill>
                  <a:srgbClr val="B2124B"/>
                </a:solidFill>
              </a:rPr>
              <a:t>Коношский</a:t>
            </a:r>
            <a:r>
              <a:rPr lang="ru-RU" sz="2450" i="1" dirty="0" smtClean="0">
                <a:solidFill>
                  <a:srgbClr val="B2124B"/>
                </a:solidFill>
              </a:rPr>
              <a:t> муниципальный район» осуществлялась реализация мероприятий следующих муниципальных программ:</a:t>
            </a:r>
            <a:endParaRPr lang="ru-RU" sz="2450" i="1" dirty="0">
              <a:solidFill>
                <a:srgbClr val="B2124B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ИСПОЛНЕНИЕ ПРОГРАММНЫХ РАСХОДОВ БЮДЖЕТА </a:t>
            </a:r>
            <a:b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32" y="857244"/>
          <a:ext cx="9144032" cy="1277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5304"/>
                <a:gridCol w="1428728"/>
              </a:tblGrid>
              <a:tr h="83226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Кассовые расходы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2020 год 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руб.)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07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 муниципальных программ,</a:t>
                      </a:r>
                      <a:r>
                        <a:rPr lang="ru-RU" sz="20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2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793 952,4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образования в муниципальном образовании «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589 740,7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2. 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«Организация отдыха и оздоровления детей в муниципальном образовании «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4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«Организация деятельности муниципальных бюджетных учреждений культуры и учреждений дополнительного образования в сфере культуры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района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80 141,2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4. 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«Капитальный ремонт в муниципальных учреждениях сферы культуры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6 098,5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«Повышение эффективности сферы культуры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2 730,3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 внутреннего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туризма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«Софинансирование мероприятий, предусмотренных государственной программой Архангельской области «Культура Русского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Севера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2020-2023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3 003,0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5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сельского хозяйства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района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737,3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18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10. Муниципальная программа «Поддержка и развитие малого предпринимательства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«Обеспечение регулярных пассажирских перевозок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404,4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территориального общественного самоуправления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1 574,0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5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13. Муниципальная программа «Адресная социальная помощь гражданам, находящимся в трудной жизненной ситуации, в 2020 году»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5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14.Муниципальная программа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«Улучшение условий и охраны труда в муниципальном образовании «</a:t>
                      </a:r>
                      <a:r>
                        <a:rPr lang="ru-RU" sz="1200" b="1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5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15. Муниципальная программа «Энергосбережение и повышение энергетической эффективности муниципального образования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2014-2020 годы»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16. Муниципальная программа «Предоставление земельных участков многодетным гражданам на территории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в 2020 году»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жилищно-коммунального хозяйства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17 690,8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18. Муниципальная программа «Строительство на территории муниципального образования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2020 году»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19 283,2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19. Муниципальная программа муниципального образования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«Доступная среда» на 2020 год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20. Муниципальная программа «Социализация детей-сирот и детей, оставшихся без попечения родителей, на 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7 928,9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21. Муниципальная программа «Развитие дорожной сети, повышение безопасности дорожного движения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20 076,8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«Дом для молодой семьи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970,2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59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«Трудовая молодежь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на 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 «Профилактика безнадзорности и правонарушений несовершеннолетних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массовой физической культуры и спорта в 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Коношском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районе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5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«Территория молодежи - территория развития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179,0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архивного дела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МО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«Управление муниципальными финансами и муниципальным долгом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29 346,5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23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29. Муниципальная программа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«Формирование комфортной (современной) городской среды МО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2018-2024 годы»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11 583,3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ИСПОЛНЕНИЕ ПРОГРАММНЫХ РАСХОДОВ БЮДЖЕТА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УДЕЛЬНЫЙ ВЕС ПРОГРАММНЫХ РАСХОДОВ БЮДЖЕТА     МО «КОНОШСКИЙ МУНИЦИПАЛЬНЫЙ РАЙОН» ЗА 2020 ГОД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-642974" y="714356"/>
          <a:ext cx="9786974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Материал подготовлен </a:t>
            </a:r>
          </a:p>
          <a:p>
            <a:pPr algn="ctr"/>
            <a:endParaRPr lang="ru-RU" sz="3200" b="1" i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Финансовым управлением администрации </a:t>
            </a: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МО «</a:t>
            </a:r>
            <a:r>
              <a:rPr lang="ru-RU" sz="2800" b="1" i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Коношский</a:t>
            </a:r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муниципальный район»</a:t>
            </a:r>
            <a:endParaRPr lang="ru-RU" sz="3200" b="1" i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cs typeface="Times New Roman" pitchFamily="18" charset="0"/>
              </a:rPr>
              <a:t>п.Коноша, 164010, </a:t>
            </a:r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Ул.Советская,76</a:t>
            </a:r>
          </a:p>
          <a:p>
            <a:pPr algn="ctr"/>
            <a:endParaRPr lang="ru-RU" sz="2800" b="1" i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Тел.(8 818-58) 2-23-50, факс (8 818-58) 2-14-56</a:t>
            </a:r>
          </a:p>
          <a:p>
            <a:pPr algn="ctr"/>
            <a:endParaRPr lang="ru-RU" sz="2800" b="1" i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Эл.адрес</a:t>
            </a:r>
            <a:r>
              <a:rPr lang="ru-RU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sz="28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fokonosh@yandex.ru</a:t>
            </a:r>
            <a:endParaRPr lang="ru-RU" sz="2800" b="1" i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857232"/>
            <a:ext cx="3643306" cy="2000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A4C06"/>
                </a:solidFill>
              </a:rPr>
              <a:t>ДОХОДЫ</a:t>
            </a:r>
            <a:r>
              <a:rPr lang="ru-RU" b="1" dirty="0" smtClean="0">
                <a:solidFill>
                  <a:srgbClr val="5067C8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5067C8"/>
                </a:solidFill>
              </a:rPr>
              <a:t>это поступающие в бюджет денежные средства (налоги юридических и физических лиц, административные платежи и сборы, безвозмездные поступления) </a:t>
            </a:r>
            <a:endParaRPr lang="ru-RU" dirty="0">
              <a:solidFill>
                <a:srgbClr val="5067C8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857232"/>
            <a:ext cx="47863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A4C06"/>
                </a:solidFill>
              </a:rPr>
              <a:t>РАСХОДЫ</a:t>
            </a:r>
            <a:r>
              <a:rPr lang="ru-RU" b="1" dirty="0" smtClean="0">
                <a:solidFill>
                  <a:srgbClr val="47B6B9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47B6B9"/>
                </a:solidFill>
              </a:rPr>
              <a:t>это выплачиваемые из бюджета денежные средства (социальные выплаты населению, содержание государственных учреждений (образование, ЖКХ, культура и другие) капитальное строительство и другие) </a:t>
            </a:r>
            <a:endParaRPr lang="ru-RU" dirty="0">
              <a:solidFill>
                <a:srgbClr val="47B6B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0037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A4C06"/>
                </a:solidFill>
              </a:rPr>
              <a:t>БЮДЖЕТ </a:t>
            </a:r>
            <a:r>
              <a:rPr lang="ru-RU" b="1" dirty="0" smtClean="0">
                <a:solidFill>
                  <a:srgbClr val="B2124B"/>
                </a:solidFill>
              </a:rPr>
              <a:t>(от </a:t>
            </a:r>
            <a:r>
              <a:rPr lang="ru-RU" b="1" dirty="0" err="1" smtClean="0">
                <a:solidFill>
                  <a:srgbClr val="B2124B"/>
                </a:solidFill>
              </a:rPr>
              <a:t>старонормандского</a:t>
            </a:r>
            <a:r>
              <a:rPr lang="ru-RU" b="1" dirty="0" smtClean="0">
                <a:solidFill>
                  <a:srgbClr val="B2124B"/>
                </a:solidFill>
              </a:rPr>
              <a:t> </a:t>
            </a:r>
            <a:r>
              <a:rPr lang="ru-RU" b="1" dirty="0" err="1" smtClean="0">
                <a:solidFill>
                  <a:srgbClr val="B2124B"/>
                </a:solidFill>
              </a:rPr>
              <a:t>bougette</a:t>
            </a:r>
            <a:r>
              <a:rPr lang="ru-RU" b="1" dirty="0" smtClean="0">
                <a:solidFill>
                  <a:srgbClr val="B2124B"/>
                </a:solidFill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  <a:endParaRPr lang="ru-RU" dirty="0">
              <a:solidFill>
                <a:srgbClr val="B2124B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214818"/>
            <a:ext cx="30003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6600CC"/>
                </a:solidFill>
              </a:rPr>
              <a:t>превышение доходов над расходами образует положительный остаток бюджета </a:t>
            </a:r>
          </a:p>
          <a:p>
            <a:pPr algn="ctr"/>
            <a:r>
              <a:rPr lang="ru-RU" b="1" dirty="0" smtClean="0">
                <a:solidFill>
                  <a:srgbClr val="FA4C06"/>
                </a:solidFill>
              </a:rPr>
              <a:t>ПРОФИЦИТ </a:t>
            </a:r>
            <a:endParaRPr lang="ru-RU" dirty="0">
              <a:solidFill>
                <a:srgbClr val="FA4C0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00826" y="4000504"/>
            <a:ext cx="26431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E33DB4"/>
                </a:solidFill>
              </a:rPr>
              <a:t>если расходная часть бюджета превышает доходную, то бюджет формируется с </a:t>
            </a:r>
          </a:p>
          <a:p>
            <a:pPr algn="ctr"/>
            <a:r>
              <a:rPr lang="ru-RU" b="1" dirty="0" smtClean="0">
                <a:solidFill>
                  <a:srgbClr val="FA4C06"/>
                </a:solidFill>
              </a:rPr>
              <a:t>ДЕФИЦИТОМ </a:t>
            </a:r>
            <a:endParaRPr lang="ru-RU" dirty="0">
              <a:solidFill>
                <a:srgbClr val="FA4C0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78645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6286512" y="4429132"/>
            <a:ext cx="62121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2928926" y="4429132"/>
            <a:ext cx="642942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890" name="Picture 2" descr="https://w7.pngwing.com/pngs/656/560/png-transparent-libra-measuring-scales-weight-economy-horoscope-libra-libra-measuring-scales-horoscop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9530" y="3929065"/>
            <a:ext cx="2470789" cy="1785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14144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14285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СВЕДЕНИЯ, НЕОБХОДИМЫЕ  ДЛЯ СОСТАВЛЕНИЯ ПРОЕКТОВ БЮДЖЕТОВ В РФ </a:t>
            </a:r>
            <a:endParaRPr lang="ru-RU" sz="3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85984" y="1214422"/>
            <a:ext cx="4000528" cy="1200152"/>
          </a:xfrm>
          <a:prstGeom prst="round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Послание Президента РФ Федеральному Собранию РФ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2428868"/>
            <a:ext cx="2786050" cy="1285884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Прогноз социально-экономического развития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4071942"/>
            <a:ext cx="2857488" cy="1571636"/>
          </a:xfrm>
          <a:prstGeom prst="roundRect">
            <a:avLst/>
          </a:prstGeom>
          <a:solidFill>
            <a:srgbClr val="09C70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Бюджетный прогноз на долгосрочный период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7488" y="4929198"/>
            <a:ext cx="3643338" cy="1357322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Государственные (муниципальные) программы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57884" y="3714752"/>
            <a:ext cx="3286116" cy="1214446"/>
          </a:xfrm>
          <a:prstGeom prst="roundRect">
            <a:avLst/>
          </a:prstGeom>
          <a:solidFill>
            <a:srgbClr val="BBA4FC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Основные направления </a:t>
            </a:r>
            <a:r>
              <a:rPr lang="ru-RU" b="1" i="1" dirty="0" err="1" smtClean="0">
                <a:solidFill>
                  <a:srgbClr val="002060"/>
                </a:solidFill>
              </a:rPr>
              <a:t>таможенно-тарифной</a:t>
            </a:r>
            <a:r>
              <a:rPr lang="ru-RU" b="1" i="1" dirty="0" smtClean="0">
                <a:solidFill>
                  <a:srgbClr val="002060"/>
                </a:solidFill>
              </a:rPr>
              <a:t> политики РФ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786446" y="2428868"/>
            <a:ext cx="3357554" cy="1214446"/>
          </a:xfrm>
          <a:prstGeom prst="roundRect">
            <a:avLst/>
          </a:prstGeom>
          <a:solidFill>
            <a:srgbClr val="FF00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Основные направления бюджетной и налоговой политики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86116" y="3000372"/>
            <a:ext cx="2286016" cy="9144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бюджета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786050" y="2643182"/>
            <a:ext cx="571504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2500298" y="3786190"/>
            <a:ext cx="714380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856826" y="4429132"/>
            <a:ext cx="1000926" cy="794"/>
          </a:xfrm>
          <a:prstGeom prst="line">
            <a:avLst/>
          </a:pr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21" idx="1"/>
          </p:cNvCxnSpPr>
          <p:nvPr/>
        </p:nvCxnSpPr>
        <p:spPr>
          <a:xfrm rot="16200000" flipH="1">
            <a:off x="5482834" y="3946925"/>
            <a:ext cx="392910" cy="3571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4929190" y="2571744"/>
            <a:ext cx="857256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4000496" y="2714620"/>
            <a:ext cx="57150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ПОЛОЖЕНИЯ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" y="1214424"/>
          <a:ext cx="9143997" cy="5863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805"/>
                <a:gridCol w="974573"/>
                <a:gridCol w="928694"/>
                <a:gridCol w="1000132"/>
                <a:gridCol w="1928793"/>
              </a:tblGrid>
              <a:tr h="80277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к соответствующему периоду 2019 года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68629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года), тыс.человек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98707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предприятий и организаций, единиц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93,6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8707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Прибыль прибыльных предприятий,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8629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 через все каналы реализации,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3 630,6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3 597,9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3 720,2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68629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 (по крупным и средним),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34488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платных услуг населению, млн.рублей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160,5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04059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Ввод в действие жилых домов за счет всех источников финансирования, кв.м. общей площади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1 831,8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3 376,0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2 671,0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79,1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02771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</a:t>
                      </a: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численность работников крупных организаций и субъектов среднего предпринимательства, человек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МО « КОНОШСКИЙ МУНИЦИПАЛЬНЫЙ РАЙОН»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1546"/>
          <a:ext cx="9144000" cy="5786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50"/>
                <a:gridCol w="1928826"/>
                <a:gridCol w="2143124"/>
                <a:gridCol w="2286000"/>
              </a:tblGrid>
              <a:tr h="12765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2019год (отчет),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2020 год (отчет),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 2020 года к 2019 году,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21739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850 941,4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880 255,1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103,4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00537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124 447,3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126 910,9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102,0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05572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726 494,1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753 344,2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131370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830 938,3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875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381,3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105,3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00537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ДЕФИЦИТ(-), ПРОФИЦИТ(+)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+20 003,1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+4 873,8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МО «КОНОШСКИЙ МУНИЦИПАЛЬНЫЙ РАЙОН»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42985"/>
          <a:ext cx="9144000" cy="568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9102"/>
                <a:gridCol w="1536197"/>
                <a:gridCol w="1682502"/>
                <a:gridCol w="1536199"/>
              </a:tblGrid>
              <a:tr h="500065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</a:t>
                      </a:r>
                    </a:p>
                    <a:p>
                      <a:pPr algn="ctr"/>
                      <a:r>
                        <a:rPr lang="ru-RU" sz="1400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роста,%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 и неналоговые доходы, в том числе: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124 447,3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126 910,9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82 870,3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87 683,5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уплаты акцизов на нефтепродукты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14 652,8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13 551,2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13 523,5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13 267,1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3 114,7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3 140,5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Арендные платежи за земельные участки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4 435,5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4 715,5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106,3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Арендные платежи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муниципальное имущество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513,2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217,7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42,4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199,0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174,2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87,5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доходы от использования имущества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733,4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1 081,2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56,8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279,3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2 898,8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226,6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Штрафные санкции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2 044,4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1 176,7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57,6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58116" y="857232"/>
            <a:ext cx="1285884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Тыс. руб.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МО «КОНОШСКИЙ МУНИЦИПАЛЬНЫЙ РАЙОН» В 2020 ГОДУ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СТРУКТУРА НАЛОГОВЫХ ДОХОДОВ РАЙОННОГО БЮДЖЕТА   ЗА 2020 ГОД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785794"/>
          <a:ext cx="914400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3762</TotalTime>
  <Words>1943</Words>
  <Application>Microsoft Office PowerPoint</Application>
  <PresentationFormat>Экран (4:3)</PresentationFormat>
  <Paragraphs>383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Техническая</vt:lpstr>
      <vt:lpstr>Слайд 1</vt:lpstr>
      <vt:lpstr>Слайд 2</vt:lpstr>
      <vt:lpstr>Слайд 3</vt:lpstr>
      <vt:lpstr>Слайд 4</vt:lpstr>
      <vt:lpstr>ОСНОВНЫЕ ПОКАЗАТЕЛИ СОЦИАЛЬНО-ЭКОНОМИЧЕСКОГО ПОЛОЖЕНИЯ МО «КОНОШСКИЙ МУНИЦИПАЛЬНЫЙ РАЙОН»</vt:lpstr>
      <vt:lpstr>ОСНОВНЫЕ ПАРАМЕТРЫ БЮДЖЕТА  МО « КОНОШСКИЙ МУНИЦИПАЛЬНЫЙ РАЙОН»</vt:lpstr>
      <vt:lpstr>НАЛОГОВЫЕ И НЕНАЛОГОВЫЕ ДОХОДЫ БЮДЖЕТА МО «КОНОШСКИЙ МУНИЦИПАЛЬНЫЙ РАЙОН»</vt:lpstr>
      <vt:lpstr>СТРУКТУРА НАЛОГОВЫХ И НЕНАЛОГОВЫХ ДОХОДОВ БЮДЖЕТА МО «КОНОШСКИЙ МУНИЦИПАЛЬНЫЙ РАЙОН» В 2020 ГОДУ</vt:lpstr>
      <vt:lpstr> </vt:lpstr>
      <vt:lpstr>СТРУКТУРА НЕНАЛОГОВЫХ ДОХОДОВ РАЙОННОГО БЮДЖЕТА ЗА 2020 ГОД</vt:lpstr>
      <vt:lpstr>Слайд 11</vt:lpstr>
      <vt:lpstr> СТРУКТУРА МЕЖБЮДЖЕТНЫХ ТРАНСФЕРТОВ  МО «КОНОШСКИЙ МУНИЦИПАЛЬНЫЙ РАЙОН» ЗА 2020 ГОД  </vt:lpstr>
      <vt:lpstr>РАСХОДЫ БЮДЖЕТОВ ПО ОСНОВНЫМ ФУНКЦИЯМ ГОСУДАРСТВА</vt:lpstr>
      <vt:lpstr>СТРУКТУРА РАСХОДОВ БЮДЖЕТА  МО «КОНОШСКИЙ МУНИЦИПАЛЬНЫЙ РАЙОН» ЗА 2020 ГОД</vt:lpstr>
      <vt:lpstr>РАСХОДЫ БЮДЖЕТА  МО «КОНОШСКИЙ МУНИЦИПАЛЬНЫЙ РАЙОН»  ПО РАЗДЕЛАМ ,   ТЫС. РУБ.</vt:lpstr>
      <vt:lpstr>ДИНАМИКА РАСХОДОВ БЮДЖЕТА  МО «КОНОШСКИЙ МУНИЦИПАЛЬНЫЙ РАЙОН»</vt:lpstr>
      <vt:lpstr>     </vt:lpstr>
      <vt:lpstr>ОБРАЗОВАНИЕ</vt:lpstr>
      <vt:lpstr>КУЛЬТУРА</vt:lpstr>
      <vt:lpstr>Слайд 20</vt:lpstr>
      <vt:lpstr>ФИЗИЧЕСКАЯ КУЛЬТУРА И СПОРТ</vt:lpstr>
      <vt:lpstr>ЖИЛИЩНО-КОММУНАЛЬНОЕ ХОЗЯЙСТВО</vt:lpstr>
      <vt:lpstr>Слайд 23</vt:lpstr>
      <vt:lpstr>                     ИСПОЛНЕНИЕ ПРОГРАММНЫХ РАСХОДОВ БЮДЖЕТА  МО «КОНОШСКИЙ МУНИЦИПАЛЬНЫЙ РАЙОН» </vt:lpstr>
      <vt:lpstr>УДЕЛЬНЫЙ ВЕС ПРОГРАММНЫХ РАСХОДОВ БЮДЖЕТА     МО «КОНОШСКИЙ МУНИЦИПАЛЬНЫЙ РАЙОН» ЗА 2020 ГОД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Bova</dc:creator>
  <cp:lastModifiedBy>Bova</cp:lastModifiedBy>
  <cp:revision>969</cp:revision>
  <dcterms:modified xsi:type="dcterms:W3CDTF">2021-04-20T08:26:25Z</dcterms:modified>
</cp:coreProperties>
</file>