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charts/chart13.xml" ContentType="application/vnd.openxmlformats-officedocument.drawingml.chart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32"/>
  </p:notesMasterIdLst>
  <p:sldIdLst>
    <p:sldId id="257" r:id="rId2"/>
    <p:sldId id="278" r:id="rId3"/>
    <p:sldId id="279" r:id="rId4"/>
    <p:sldId id="287" r:id="rId5"/>
    <p:sldId id="289" r:id="rId6"/>
    <p:sldId id="333" r:id="rId7"/>
    <p:sldId id="332" r:id="rId8"/>
    <p:sldId id="331" r:id="rId9"/>
    <p:sldId id="330" r:id="rId10"/>
    <p:sldId id="329" r:id="rId11"/>
    <p:sldId id="328" r:id="rId12"/>
    <p:sldId id="327" r:id="rId13"/>
    <p:sldId id="326" r:id="rId14"/>
    <p:sldId id="334" r:id="rId15"/>
    <p:sldId id="324" r:id="rId16"/>
    <p:sldId id="338" r:id="rId17"/>
    <p:sldId id="297" r:id="rId18"/>
    <p:sldId id="298" r:id="rId19"/>
    <p:sldId id="299" r:id="rId20"/>
    <p:sldId id="301" r:id="rId21"/>
    <p:sldId id="302" r:id="rId22"/>
    <p:sldId id="303" r:id="rId23"/>
    <p:sldId id="311" r:id="rId24"/>
    <p:sldId id="304" r:id="rId25"/>
    <p:sldId id="305" r:id="rId26"/>
    <p:sldId id="306" r:id="rId27"/>
    <p:sldId id="307" r:id="rId28"/>
    <p:sldId id="336" r:id="rId29"/>
    <p:sldId id="308" r:id="rId30"/>
    <p:sldId id="309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66CCFF"/>
    <a:srgbClr val="99CCFF"/>
    <a:srgbClr val="E33DB4"/>
    <a:srgbClr val="BBA4FC"/>
    <a:srgbClr val="3207BD"/>
    <a:srgbClr val="FA4C06"/>
    <a:srgbClr val="5067C8"/>
    <a:srgbClr val="FF0000"/>
    <a:srgbClr val="47B6B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432" autoAdjust="0"/>
    <p:restoredTop sz="94660"/>
  </p:normalViewPr>
  <p:slideViewPr>
    <p:cSldViewPr>
      <p:cViewPr varScale="1">
        <p:scale>
          <a:sx n="84" d="100"/>
          <a:sy n="84" d="100"/>
        </p:scale>
        <p:origin x="-125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Relationship Id="rId4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_____Microsoft_Office_Excel12.xlsx"/><Relationship Id="rId1" Type="http://schemas.openxmlformats.org/officeDocument/2006/relationships/themeOverride" Target="../theme/themeOverride1.xm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rotY val="45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1970638319880164E-2"/>
          <c:y val="0.15075004104021614"/>
          <c:w val="0.90508722522222362"/>
          <c:h val="0.724855144300205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>
                <a:outerShdw blurRad="889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52400" h="127000"/>
                <a:bevelB w="127000" h="127000"/>
              </a:sp3d>
            </c:spPr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>
                <c:manualLayout>
                  <c:x val="-8.3623345386495809E-2"/>
                  <c:y val="2.9586264876041001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ctr"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 smtClean="0">
                        <a:latin typeface="+mn-lt"/>
                      </a:rPr>
                      <a:t>Безвозмездные поступления 751 317 511,99 рублей</a:t>
                    </a:r>
                    <a:endParaRPr lang="ru-RU" dirty="0">
                      <a:latin typeface="+mn-lt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CatName val="1"/>
              <c:extLst>
                <c:ext xmlns:c15="http://schemas.microsoft.com/office/drawing/2012/chart" uri="{CE6537A1-D6FC-4f65-9D91-7224C49458BB}">
                  <c15:layout>
                    <c:manualLayout>
                      <c:w val="0.54102087719838354"/>
                      <c:h val="0.12385937217589423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0.23155529804381816"/>
                  <c:y val="-2.664041925929497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ctr">
                      <a:defRPr sz="1330" b="1" i="0" u="none" strike="noStrike" kern="1200" spc="0" baseline="0">
                        <a:solidFill>
                          <a:srgbClr val="6600CC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b="1" dirty="0" smtClean="0">
                        <a:solidFill>
                          <a:srgbClr val="6600CC"/>
                        </a:solidFill>
                        <a:latin typeface="+mn-lt"/>
                      </a:rPr>
                      <a:t>Налоговые доходы 122 857 959,18 рублей</a:t>
                    </a:r>
                  </a:p>
                  <a:p>
                    <a:pPr algn="ctr">
                      <a:defRPr sz="1330" b="1" i="0" u="none" strike="noStrike" kern="1200" spc="0" baseline="0">
                        <a:solidFill>
                          <a:srgbClr val="6600CC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endParaRPr lang="ru-RU" b="1" dirty="0">
                      <a:solidFill>
                        <a:srgbClr val="6600CC"/>
                      </a:solidFill>
                      <a:latin typeface="+mn-lt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CatName val="1"/>
              <c:extLst>
                <c:ext xmlns:c15="http://schemas.microsoft.com/office/drawing/2012/chart" uri="{CE6537A1-D6FC-4f65-9D91-7224C49458BB}">
                  <c15:layout>
                    <c:manualLayout>
                      <c:w val="0.25131208263237448"/>
                      <c:h val="0.15132100706759077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3.0145563627539243E-2"/>
                  <c:y val="-3.114410020190961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ctr">
                      <a:defRPr sz="1330" b="1" i="0" u="none" strike="noStrike" kern="1200" spc="0" baseline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endParaRPr lang="ru-RU" b="1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+mn-lt"/>
                    </a:endParaRPr>
                  </a:p>
                  <a:p>
                    <a:pPr algn="ctr">
                      <a:defRPr sz="1330" b="1" i="0" u="none" strike="noStrike" kern="1200" spc="0" baseline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rPr>
                      <a:t>Неналоговые</a:t>
                    </a:r>
                    <a:r>
                      <a:rPr lang="ru-RU" b="1" baseline="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rPr>
                      <a:t> д</a:t>
                    </a:r>
                    <a:r>
                      <a:rPr lang="ru-RU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rPr>
                      <a:t>оходы 7 718 479,83 рублей</a:t>
                    </a:r>
                  </a:p>
                  <a:p>
                    <a:pPr algn="ctr">
                      <a:defRPr sz="1330" b="1" i="0" u="none" strike="noStrike" kern="1200" spc="0" baseline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endParaRPr lang="ru-RU" b="1" dirty="0">
                      <a:solidFill>
                        <a:schemeClr val="accent6">
                          <a:lumMod val="50000"/>
                        </a:schemeClr>
                      </a:solidFill>
                      <a:latin typeface="+mn-lt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CatName val="1"/>
              <c:extLst>
                <c:ext xmlns:c15="http://schemas.microsoft.com/office/drawing/2012/chart" uri="{CE6537A1-D6FC-4f65-9D91-7224C49458BB}">
                  <c15:layout>
                    <c:manualLayout>
                      <c:w val="0.520620762684741"/>
                      <c:h val="0.12620764665795006"/>
                    </c:manualLayout>
                  </c15:layout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sz="133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sz="133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CatName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65</c:v>
                </c:pt>
                <c:pt idx="1">
                  <c:v>25</c:v>
                </c:pt>
                <c:pt idx="2">
                  <c:v>10</c:v>
                </c:pt>
              </c:numCache>
            </c:numRef>
          </c:val>
        </c:ser>
        <c:dLbls>
          <c:showCatName val="1"/>
        </c:dLbls>
      </c:pie3DChart>
      <c:spPr>
        <a:gradFill>
          <a:gsLst>
            <a:gs pos="56000">
              <a:srgbClr val="99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</c:spPr>
    </c:plotArea>
    <c:plotVisOnly val="1"/>
    <c:dispBlanksAs val="zero"/>
  </c:chart>
  <c:spPr>
    <a:gradFill>
      <a:gsLst>
        <a:gs pos="42000">
          <a:srgbClr val="99CCFF"/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4105096237970255"/>
          <c:y val="3.9148662163828417E-2"/>
          <c:w val="0.8589490376203035"/>
          <c:h val="0.80128103941343665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Столбец4</c:v>
                </c:pt>
              </c:strCache>
            </c:strRef>
          </c:tx>
          <c:spPr>
            <a:solidFill>
              <a:srgbClr val="E33DB4"/>
            </a:solidFill>
          </c:spPr>
          <c:dPt>
            <c:idx val="0"/>
            <c:spPr>
              <a:solidFill>
                <a:srgbClr val="B2124B"/>
              </a:solidFill>
            </c:spPr>
          </c:dPt>
          <c:dLbls>
            <c:dLbl>
              <c:idx val="0"/>
              <c:layout>
                <c:manualLayout>
                  <c:x val="8.2805118110236674E-3"/>
                  <c:y val="-0.12848963511284656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 formatCode="#,##0.00">
                  <c:v>59293250.190000013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9C70E"/>
            </a:solidFill>
          </c:spPr>
          <c:dLbls>
            <c:dLbl>
              <c:idx val="1"/>
              <c:layout>
                <c:manualLayout>
                  <c:x val="0"/>
                  <c:y val="5.3871570770840066E-2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Лист1!$C$2:$C$6</c:f>
              <c:numCache>
                <c:formatCode>#,##0.00</c:formatCode>
                <c:ptCount val="5"/>
                <c:pt idx="1">
                  <c:v>62907834.620000012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FA4C06"/>
            </a:solidFill>
          </c:spPr>
          <c:dLbls>
            <c:dLbl>
              <c:idx val="2"/>
              <c:layout>
                <c:manualLayout>
                  <c:x val="1.7228783902012261E-3"/>
                  <c:y val="-0.11295853628172145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2" formatCode="#,##0.00">
                  <c:v>68015689.5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Столбец3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3" formatCode="#,##0.00">
                  <c:v>74157666.129999891</c:v>
                </c:pt>
              </c:numCache>
            </c:numRef>
          </c:val>
        </c:ser>
        <c:overlap val="100"/>
        <c:axId val="124228352"/>
        <c:axId val="124229888"/>
      </c:barChart>
      <c:catAx>
        <c:axId val="124228352"/>
        <c:scaling>
          <c:orientation val="minMax"/>
        </c:scaling>
        <c:axPos val="b"/>
        <c:numFmt formatCode="General" sourceLinked="0"/>
        <c:tickLblPos val="nextTo"/>
        <c:crossAx val="124229888"/>
        <c:crosses val="autoZero"/>
        <c:auto val="1"/>
        <c:lblAlgn val="ctr"/>
        <c:lblOffset val="100"/>
      </c:catAx>
      <c:valAx>
        <c:axId val="124229888"/>
        <c:scaling>
          <c:orientation val="minMax"/>
        </c:scaling>
        <c:axPos val="l"/>
        <c:majorGridlines/>
        <c:numFmt formatCode="#,##0.00" sourceLinked="1"/>
        <c:tickLblPos val="nextTo"/>
        <c:crossAx val="12422835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5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5.4289041994750674E-2"/>
          <c:y val="0.12315326588063723"/>
          <c:w val="0.61699267279090164"/>
          <c:h val="0.853840268264943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dPt>
            <c:idx val="0"/>
            <c:spPr>
              <a:solidFill>
                <a:srgbClr val="09C70E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3207BD"/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9.1666666666667215E-2"/>
                  <c:y val="-4.8104428604694875E-2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9.0277777777777693E-2"/>
                  <c:y val="-1.4640478270994101E-2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9166666666666667E-2"/>
                  <c:y val="2.0914968958562999E-2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17222222222222244"/>
                  <c:y val="1.0457484479281499E-2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Val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Сельское хозяйство и рыболовство</c:v>
                </c:pt>
                <c:pt idx="1">
                  <c:v>Транспорт</c:v>
                </c:pt>
                <c:pt idx="2">
                  <c:v>Дорожное хозяйство (дорожные фонды)</c:v>
                </c:pt>
                <c:pt idx="3">
                  <c:v>Другие вопросы в области национальной экономики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450000</c:v>
                </c:pt>
                <c:pt idx="1">
                  <c:v>800000</c:v>
                </c:pt>
                <c:pt idx="2">
                  <c:v>19972522.199999999</c:v>
                </c:pt>
                <c:pt idx="3">
                  <c:v>379747.5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832294400699909"/>
          <c:y val="9.438069130065746E-2"/>
          <c:w val="0.33334372265966838"/>
          <c:h val="0.83424508325310598"/>
        </c:manualLayout>
      </c:layout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0.16490543523570303"/>
          <c:y val="4.8887802493277899E-2"/>
          <c:w val="0.5240233405412581"/>
          <c:h val="0.821461360351222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25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5067C8"/>
              </a:solidFill>
            </c:spPr>
          </c:dPt>
          <c:dPt>
            <c:idx val="2"/>
            <c:spPr>
              <a:solidFill>
                <a:srgbClr val="09C70E"/>
              </a:solidFill>
            </c:spPr>
          </c:dPt>
          <c:dLbls>
            <c:dLbl>
              <c:idx val="2"/>
              <c:layout>
                <c:manualLayout>
                  <c:x val="6.0885033475981711E-3"/>
                  <c:y val="-5.715292066125565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>
                    <c:manualLayout>
                      <c:w val="0.17012693846435575"/>
                      <c:h val="0.10598262068074385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1117922.8</c:v>
                </c:pt>
                <c:pt idx="1">
                  <c:v>703131.49</c:v>
                </c:pt>
                <c:pt idx="2">
                  <c:v>450000</c:v>
                </c:pt>
                <c:pt idx="3">
                  <c:v>1347707.1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639905949256347"/>
          <c:y val="9.6264393714225766E-2"/>
          <c:w val="0.15794850129724375"/>
          <c:h val="0.25213580419731019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2"/>
  <c:userShapes r:id="rId3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"/>
          <c:w val="0.99940409011373577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43"/>
          <c:dPt>
            <c:idx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1"/>
            <c:spPr>
              <a:solidFill>
                <a:srgbClr val="09C70E"/>
              </a:solidFill>
            </c:spPr>
          </c:dPt>
          <c:dPt>
            <c:idx val="2"/>
            <c:spPr>
              <a:solidFill>
                <a:srgbClr val="E33DB4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8667896.5099999867</c:v>
                </c:pt>
                <c:pt idx="1">
                  <c:v>20213785.969999976</c:v>
                </c:pt>
                <c:pt idx="2">
                  <c:v>36734254.740000002</c:v>
                </c:pt>
                <c:pt idx="3">
                  <c:v>11749023</c:v>
                </c:pt>
              </c:numCache>
            </c:numRef>
          </c:val>
        </c:ser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2.4245406824147011E-4"/>
          <c:y val="0"/>
          <c:w val="0.96859492563429572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explosion val="56"/>
          <c:dPt>
            <c:idx val="0"/>
            <c:spPr>
              <a:solidFill>
                <a:srgbClr val="FFFF00"/>
              </a:solidFill>
            </c:spPr>
          </c:dPt>
          <c:dPt>
            <c:idx val="1"/>
            <c:explosion val="61"/>
            <c:spPr>
              <a:solidFill>
                <a:srgbClr val="09C70E"/>
              </a:solidFill>
            </c:spPr>
          </c:dPt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Val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НЕПРОГРАММНЫЕ РАСХОДЫ</c:v>
                </c:pt>
                <c:pt idx="1">
                  <c:v>ПРОГРАММНЫЕ РАСХОДЫ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9.7000000000000003E-2</c:v>
                </c:pt>
                <c:pt idx="1">
                  <c:v>0.90300000000000002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7919914698162764"/>
          <c:y val="0.26513162394495132"/>
          <c:w val="0.31233530183727387"/>
          <c:h val="0.21485766653707991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9.5662226470528966E-3"/>
          <c:w val="0.68998741922048334"/>
          <c:h val="0.905808862728659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F0066"/>
              </a:solidFill>
            </c:spPr>
          </c:dPt>
          <c:dPt>
            <c:idx val="1"/>
            <c:spPr>
              <a:solidFill>
                <a:srgbClr val="3333CC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BBA4FC"/>
              </a:solidFill>
            </c:spPr>
          </c:dPt>
          <c:dPt>
            <c:idx val="4"/>
            <c:spPr>
              <a:solidFill>
                <a:srgbClr val="00B050"/>
              </a:solidFill>
            </c:spPr>
          </c:dPt>
          <c:dPt>
            <c:idx val="5"/>
            <c:spPr>
              <a:solidFill>
                <a:srgbClr val="C51FE1"/>
              </a:solidFill>
            </c:spPr>
          </c:dPt>
          <c:dPt>
            <c:idx val="6"/>
            <c:spPr>
              <a:solidFill>
                <a:srgbClr val="FF00FF"/>
              </a:solidFill>
            </c:spPr>
          </c:dPt>
          <c:dPt>
            <c:idx val="7"/>
            <c:spPr>
              <a:solidFill>
                <a:srgbClr val="FFFF00"/>
              </a:solidFill>
            </c:spPr>
          </c:dPt>
          <c:dPt>
            <c:idx val="8"/>
            <c:spPr>
              <a:solidFill>
                <a:srgbClr val="99FF99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Доходы от уплаты акцизов на нефтепродукты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Арендные платежи за земельные участки</c:v>
                </c:pt>
                <c:pt idx="5">
                  <c:v>Аренднвые платежи за муниципальное имущество</c:v>
                </c:pt>
                <c:pt idx="6">
                  <c:v>Плата за негативное воздействие на окружающую среду</c:v>
                </c:pt>
                <c:pt idx="7">
                  <c:v>Доходы от продажи земли и имущества</c:v>
                </c:pt>
                <c:pt idx="8">
                  <c:v>Штрафные санкции</c:v>
                </c:pt>
              </c:strCache>
            </c:strRef>
          </c:cat>
          <c:val>
            <c:numRef>
              <c:f>Лист1!$B$2:$B$10</c:f>
              <c:numCache>
                <c:formatCode>0.0%</c:formatCode>
                <c:ptCount val="9"/>
                <c:pt idx="0">
                  <c:v>0.70700000000000063</c:v>
                </c:pt>
                <c:pt idx="1">
                  <c:v>0.12100000000000002</c:v>
                </c:pt>
                <c:pt idx="2">
                  <c:v>8.6000000000000021E-2</c:v>
                </c:pt>
                <c:pt idx="3">
                  <c:v>2.8000000000000001E-2</c:v>
                </c:pt>
                <c:pt idx="4">
                  <c:v>3.1000000000000034E-2</c:v>
                </c:pt>
                <c:pt idx="5">
                  <c:v>2.0000000000000031E-3</c:v>
                </c:pt>
                <c:pt idx="6">
                  <c:v>5.0000000000000062E-3</c:v>
                </c:pt>
                <c:pt idx="7">
                  <c:v>1.2E-2</c:v>
                </c:pt>
                <c:pt idx="8">
                  <c:v>8.000000000000014E-3</c:v>
                </c:pt>
              </c:numCache>
            </c:numRef>
          </c:val>
        </c:ser>
      </c:pie3DChart>
      <c:spPr>
        <a:gradFill>
          <a:gsLst>
            <a:gs pos="9000">
              <a:srgbClr val="66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</c:spPr>
    </c:plotArea>
    <c:legend>
      <c:legendPos val="r"/>
      <c:legendEntry>
        <c:idx val="0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71633419561924017"/>
          <c:y val="6.1541097419717614E-3"/>
          <c:w val="0.28366585236661812"/>
          <c:h val="0.99384581578465481"/>
        </c:manualLayout>
      </c:layout>
      <c:spPr>
        <a:gradFill>
          <a:gsLst>
            <a:gs pos="27000">
              <a:srgbClr val="66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</c:spPr>
      <c:txPr>
        <a:bodyPr/>
        <a:lstStyle/>
        <a:p>
          <a:pPr>
            <a:defRPr sz="1100" kern="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zero"/>
  </c:chart>
  <c:spPr>
    <a:gradFill>
      <a:gsLst>
        <a:gs pos="27000">
          <a:srgbClr val="D5F4FF"/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Структура налоговых доходов в 2021 году,%</a:t>
            </a:r>
          </a:p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 dirty="0"/>
          </a:p>
        </c:rich>
      </c:tx>
      <c:layout/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5.0562389619544193E-2"/>
          <c:y val="0.17701657920860037"/>
          <c:w val="0.70730167912377628"/>
          <c:h val="0.5192848683628802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spPr>
              <a:solidFill>
                <a:srgbClr val="FC40DD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dLblPos val="outEnd"/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НДФЛ</c:v>
                </c:pt>
                <c:pt idx="1">
                  <c:v>Акцизы</c:v>
                </c:pt>
                <c:pt idx="2">
                  <c:v>УСН</c:v>
                </c:pt>
                <c:pt idx="3">
                  <c:v>ЕНВД</c:v>
                </c:pt>
                <c:pt idx="4">
                  <c:v>ЕСХН</c:v>
                </c:pt>
                <c:pt idx="5">
                  <c:v>Налог с патентов</c:v>
                </c:pt>
                <c:pt idx="6">
                  <c:v>Госпошлина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75.099999999999994</c:v>
                </c:pt>
                <c:pt idx="1">
                  <c:v>12.8</c:v>
                </c:pt>
                <c:pt idx="2" formatCode="0.0">
                  <c:v>4</c:v>
                </c:pt>
                <c:pt idx="3">
                  <c:v>3.4</c:v>
                </c:pt>
                <c:pt idx="4" formatCode="0.0">
                  <c:v>0.2</c:v>
                </c:pt>
                <c:pt idx="5">
                  <c:v>1.5</c:v>
                </c:pt>
                <c:pt idx="6" formatCode="0.0">
                  <c:v>3</c:v>
                </c:pt>
              </c:numCache>
            </c:numRef>
          </c:val>
        </c:ser>
        <c:firstSliceAng val="108"/>
      </c:pieChart>
      <c:spPr>
        <a:noFill/>
        <a:ln>
          <a:noFill/>
        </a:ln>
        <a:effectLst/>
      </c:spPr>
    </c:plotArea>
    <c:legend>
      <c:legendPos val="b"/>
      <c:layout/>
    </c:legend>
    <c:plotVisOnly val="1"/>
    <c:dispBlanksAs val="zero"/>
  </c:chart>
  <c:spPr>
    <a:gradFill>
      <a:gsLst>
        <a:gs pos="27000">
          <a:srgbClr val="D5F4FF"/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Структура неналоговых доходов в 2021 году,%</a:t>
            </a:r>
            <a:endParaRPr lang="ru-RU" dirty="0"/>
          </a:p>
        </c:rich>
      </c:tx>
      <c:layout/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explosion val="15"/>
            <c:spPr>
              <a:solidFill>
                <a:srgbClr val="86FA89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explosion val="6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Аренда земли</c:v>
                </c:pt>
                <c:pt idx="1">
                  <c:v>Аренда имущества</c:v>
                </c:pt>
                <c:pt idx="2">
                  <c:v>Плата за негативное воздействие</c:v>
                </c:pt>
                <c:pt idx="3">
                  <c:v>Продажа земли</c:v>
                </c:pt>
                <c:pt idx="4">
                  <c:v>Продажа имущества</c:v>
                </c:pt>
                <c:pt idx="5">
                  <c:v>Штрафы</c:v>
                </c:pt>
                <c:pt idx="6">
                  <c:v>Прочие неналоговые доходы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0.51800000000000002</c:v>
                </c:pt>
                <c:pt idx="1">
                  <c:v>2.8000000000000001E-2</c:v>
                </c:pt>
                <c:pt idx="2">
                  <c:v>8.2000000000000003E-2</c:v>
                </c:pt>
                <c:pt idx="3">
                  <c:v>0.20600000000000004</c:v>
                </c:pt>
                <c:pt idx="4">
                  <c:v>6.0000000000000071E-3</c:v>
                </c:pt>
                <c:pt idx="5">
                  <c:v>0.13100000000000001</c:v>
                </c:pt>
                <c:pt idx="6">
                  <c:v>2.9000000000000001E-2</c:v>
                </c:pt>
              </c:numCache>
            </c:numRef>
          </c:val>
        </c:ser>
        <c:firstSliceAng val="140"/>
      </c:pie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gradFill>
      <a:gsLst>
        <a:gs pos="27000">
          <a:srgbClr val="D5F4FF"/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4.6733814523184612E-2"/>
          <c:y val="2.4805920740413535E-2"/>
          <c:w val="0.59325634295712337"/>
          <c:h val="0.9058178187145986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explosion val="25"/>
          <c:dPt>
            <c:idx val="0"/>
            <c:explosion val="5"/>
            <c:spPr>
              <a:solidFill>
                <a:srgbClr val="FFFF00"/>
              </a:solidFill>
            </c:spPr>
          </c:dPt>
          <c:dPt>
            <c:idx val="1"/>
            <c:explosion val="0"/>
            <c:spPr>
              <a:solidFill>
                <a:srgbClr val="09C70E"/>
              </a:solidFill>
            </c:spPr>
          </c:dPt>
          <c:dPt>
            <c:idx val="2"/>
            <c:explosion val="5"/>
            <c:spPr>
              <a:solidFill>
                <a:srgbClr val="7030A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5.1884514435695535E-2"/>
                  <c:y val="8.8390478798262409E-2"/>
                </c:manualLayout>
              </c:layout>
              <c:dLblPos val="bestFit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4995527121609825"/>
                  <c:y val="-0.1459302250151763"/>
                </c:manualLayout>
              </c:layout>
              <c:dLblPos val="bestFit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2847397200349953"/>
                  <c:y val="8.9516988635548897E-2"/>
                </c:manualLayout>
              </c:layout>
              <c:dLblPos val="bestFit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8055555555555561E-2"/>
                  <c:y val="-0.20622077885719162"/>
                </c:manualLayout>
              </c:layout>
              <c:dLblPos val="ct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ctr"/>
            <c:showVal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9.2000000000000026E-2</c:v>
                </c:pt>
                <c:pt idx="1">
                  <c:v>0.50800000000000001</c:v>
                </c:pt>
                <c:pt idx="2">
                  <c:v>0.23900000000000021</c:v>
                </c:pt>
                <c:pt idx="3">
                  <c:v>1.4999999999999998E-2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2487335958005261"/>
          <c:y val="0.11182529527559062"/>
          <c:w val="0.26262674978127731"/>
          <c:h val="0.64712039344140493"/>
        </c:manualLayout>
      </c:layout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"/>
          <c:w val="0.72667672790901161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explosion val="25"/>
          <c:dPt>
            <c:idx val="0"/>
            <c:spPr>
              <a:solidFill>
                <a:srgbClr val="BBA4FC"/>
              </a:solidFill>
            </c:spPr>
          </c:dPt>
          <c:dPt>
            <c:idx val="1"/>
            <c:spPr>
              <a:solidFill>
                <a:srgbClr val="99FF99"/>
              </a:solidFill>
            </c:spPr>
          </c:dPt>
          <c:dPt>
            <c:idx val="2"/>
            <c:spPr>
              <a:solidFill>
                <a:srgbClr val="FF00FF"/>
              </a:solidFill>
            </c:spPr>
          </c:dPt>
          <c:dPt>
            <c:idx val="3"/>
            <c:spPr>
              <a:solidFill>
                <a:srgbClr val="3207BD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09C70E"/>
              </a:solidFill>
            </c:spPr>
          </c:dPt>
          <c:dPt>
            <c:idx val="6"/>
            <c:spPr>
              <a:solidFill>
                <a:srgbClr val="FF0000"/>
              </a:solidFill>
            </c:spPr>
          </c:dPt>
          <c:dPt>
            <c:idx val="7"/>
            <c:spPr>
              <a:solidFill>
                <a:srgbClr val="7030A0"/>
              </a:solidFill>
            </c:spPr>
          </c:dPt>
          <c:dPt>
            <c:idx val="8"/>
            <c:spPr>
              <a:solidFill>
                <a:srgbClr val="C00000"/>
              </a:solidFill>
            </c:spPr>
          </c:dPt>
          <c:dPt>
            <c:idx val="9"/>
            <c:spPr>
              <a:solidFill>
                <a:srgbClr val="00B0F0"/>
              </a:solidFill>
            </c:spPr>
          </c:dPt>
          <c:dPt>
            <c:idx val="10"/>
            <c:spPr>
              <a:solidFill>
                <a:srgbClr val="E33DB4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Лист1!$A$2:$A$12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Охрана октужающей среды</c:v>
                </c:pt>
                <c:pt idx="6">
                  <c:v>Образование</c:v>
                </c:pt>
                <c:pt idx="7">
                  <c:v>Культура, кинематография</c:v>
                </c:pt>
                <c:pt idx="8">
                  <c:v>Социальная политика</c:v>
                </c:pt>
                <c:pt idx="9">
                  <c:v>Физическая культура и спорт</c:v>
                </c:pt>
                <c:pt idx="10">
                  <c:v>Межбюджетные трансферты общего характера бюджетам бюджетной системы РФ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7.3000000000000009E-2</c:v>
                </c:pt>
                <c:pt idx="1">
                  <c:v>3.000000000000004E-3</c:v>
                </c:pt>
                <c:pt idx="2">
                  <c:v>1.0000000000000018E-3</c:v>
                </c:pt>
                <c:pt idx="3">
                  <c:v>2.4E-2</c:v>
                </c:pt>
                <c:pt idx="4">
                  <c:v>1.2999999999999998E-2</c:v>
                </c:pt>
                <c:pt idx="5">
                  <c:v>4.000000000000007E-3</c:v>
                </c:pt>
                <c:pt idx="6">
                  <c:v>0.74700000000000089</c:v>
                </c:pt>
                <c:pt idx="7">
                  <c:v>8.3000000000000046E-2</c:v>
                </c:pt>
                <c:pt idx="8">
                  <c:v>1.7999999999999999E-2</c:v>
                </c:pt>
                <c:pt idx="9">
                  <c:v>1.0000000000000018E-3</c:v>
                </c:pt>
                <c:pt idx="10">
                  <c:v>3.3000000000000002E-2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000" kern="1000" baseline="0">
                <a:solidFill>
                  <a:schemeClr val="tx1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70157906824146976"/>
          <c:y val="1.2616172771477125E-2"/>
          <c:w val="0.29842093175853152"/>
          <c:h val="0.98738382722852291"/>
        </c:manualLayout>
      </c:layout>
      <c:txPr>
        <a:bodyPr/>
        <a:lstStyle/>
        <a:p>
          <a:pPr>
            <a:defRPr sz="1000" baseline="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0.21342661065254795"/>
          <c:y val="3.8585542715860052E-2"/>
          <c:w val="0.62018462022091569"/>
          <c:h val="0.76528200433859483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Динамика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spPr>
              <a:solidFill>
                <a:srgbClr val="00B0F0"/>
              </a:solidFill>
            </c:spPr>
          </c:dPt>
          <c:dPt>
            <c:idx val="1"/>
            <c:spPr>
              <a:solidFill>
                <a:srgbClr val="FA4C06"/>
              </a:solidFill>
            </c:spPr>
          </c:dPt>
          <c:dPt>
            <c:idx val="2"/>
            <c:spPr>
              <a:solidFill>
                <a:srgbClr val="BBA4FC"/>
              </a:solidFill>
            </c:spPr>
          </c:dPt>
          <c:dPt>
            <c:idx val="3"/>
            <c:spPr>
              <a:solidFill>
                <a:srgbClr val="09C70E"/>
              </a:solidFill>
            </c:spPr>
          </c:dPt>
          <c:dLbls>
            <c:dLbl>
              <c:idx val="0"/>
              <c:layout>
                <c:manualLayout>
                  <c:x val="-1.2698364450658755E-3"/>
                  <c:y val="0.11133517657102947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2698364450658289E-3"/>
                  <c:y val="5.9259045594257383E-2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8.8888551154611278E-3"/>
                  <c:y val="0.15263693562157241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5.0793457802635229E-3"/>
                  <c:y val="6.2850502903000413E-2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727302656.54999936</c:v>
                </c:pt>
                <c:pt idx="1">
                  <c:v>830938262.5</c:v>
                </c:pt>
                <c:pt idx="2">
                  <c:v>875381327.38999999</c:v>
                </c:pt>
                <c:pt idx="3">
                  <c:v>895538727.25999999</c:v>
                </c:pt>
              </c:numCache>
            </c:numRef>
          </c:val>
        </c:ser>
        <c:shape val="cylinder"/>
        <c:axId val="123805696"/>
        <c:axId val="123807232"/>
        <c:axId val="123028800"/>
      </c:bar3DChart>
      <c:catAx>
        <c:axId val="1238056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3807232"/>
        <c:crosses val="autoZero"/>
        <c:auto val="1"/>
        <c:lblAlgn val="ctr"/>
        <c:lblOffset val="100"/>
      </c:catAx>
      <c:valAx>
        <c:axId val="123807232"/>
        <c:scaling>
          <c:orientation val="minMax"/>
          <c:min val="0"/>
        </c:scaling>
        <c:axPos val="l"/>
        <c:majorGridlines/>
        <c:numFmt formatCode="#,##0.00" sourceLinked="1"/>
        <c:tickLblPos val="nextTo"/>
        <c:crossAx val="123805696"/>
        <c:crosses val="autoZero"/>
        <c:crossBetween val="between"/>
      </c:valAx>
      <c:serAx>
        <c:axId val="123028800"/>
        <c:scaling>
          <c:orientation val="minMax"/>
        </c:scaling>
        <c:delete val="1"/>
        <c:axPos val="b"/>
        <c:tickLblPos val="nextTo"/>
        <c:crossAx val="123807232"/>
        <c:crosses val="autoZero"/>
      </c:ser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"/>
          <c:w val="0.87575448381452425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explosion val="0"/>
            <c:spPr>
              <a:solidFill>
                <a:srgbClr val="E33DB4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9C70E"/>
              </a:solidFill>
            </c:spPr>
          </c:dPt>
          <c:dPt>
            <c:idx val="3"/>
            <c:spPr>
              <a:solidFill>
                <a:srgbClr val="6600CC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Val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Образование</c:v>
                </c:pt>
                <c:pt idx="1">
                  <c:v>Культура и кинематография</c:v>
                </c:pt>
                <c:pt idx="2">
                  <c:v>Социальная политика</c:v>
                </c:pt>
                <c:pt idx="3">
                  <c:v>Физическая культура и спорт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0.74700000000000089</c:v>
                </c:pt>
                <c:pt idx="1">
                  <c:v>8.3000000000000046E-2</c:v>
                </c:pt>
                <c:pt idx="2">
                  <c:v>1.7999999999999999E-2</c:v>
                </c:pt>
                <c:pt idx="3">
                  <c:v>2.0000000000000035E-3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6393175853018835"/>
          <c:y val="1.3003473284329322E-2"/>
          <c:w val="0.22760269028871327"/>
          <c:h val="0.87446441137233055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8916358294591284E-2"/>
          <c:y val="0"/>
          <c:w val="0.56111037003002207"/>
          <c:h val="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B2124B"/>
              </a:solidFill>
            </c:spPr>
          </c:dPt>
          <c:dPt>
            <c:idx val="1"/>
            <c:spPr>
              <a:solidFill>
                <a:srgbClr val="5067C8"/>
              </a:solidFill>
            </c:spPr>
          </c:dPt>
          <c:dPt>
            <c:idx val="2"/>
            <c:spPr>
              <a:solidFill>
                <a:srgbClr val="FA4C06"/>
              </a:solidFill>
            </c:spPr>
          </c:dPt>
          <c:dPt>
            <c:idx val="3"/>
            <c:spPr>
              <a:solidFill>
                <a:srgbClr val="FF00FF"/>
              </a:solidFill>
            </c:spPr>
          </c:dPt>
          <c:dPt>
            <c:idx val="4"/>
            <c:spPr>
              <a:solidFill>
                <a:srgbClr val="00B050"/>
              </a:solidFill>
            </c:spPr>
          </c:dPt>
          <c:dLbls>
            <c:dLbl>
              <c:idx val="2"/>
              <c:layout>
                <c:manualLayout>
                  <c:x val="8.7656179546645036E-2"/>
                  <c:y val="0.15991307329250745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5460341724592328E-2"/>
                  <c:y val="0.10360068834550212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Дошкольное образование</c:v>
                </c:pt>
                <c:pt idx="1">
                  <c:v>Общее образование</c:v>
                </c:pt>
                <c:pt idx="2">
                  <c:v>Дополнительное образование детей</c:v>
                </c:pt>
                <c:pt idx="3">
                  <c:v>Молодежная политика</c:v>
                </c:pt>
                <c:pt idx="4">
                  <c:v>Другие вопросы в области образования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202231583.34999999</c:v>
                </c:pt>
                <c:pt idx="1">
                  <c:v>403795363.25</c:v>
                </c:pt>
                <c:pt idx="2">
                  <c:v>50780787.710000001</c:v>
                </c:pt>
                <c:pt idx="3">
                  <c:v>456689.03</c:v>
                </c:pt>
                <c:pt idx="4">
                  <c:v>11534835.27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7323675559433072"/>
          <c:y val="0"/>
          <c:w val="0.31173987195854946"/>
          <c:h val="0.91531472775170886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0.31313</cdr:x>
      <cdr:y>0.34848</cdr:y>
    </cdr:from>
    <cdr:to>
      <cdr:x>0.46465</cdr:x>
      <cdr:y>0.42424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32247" y="1656184"/>
          <a:ext cx="108012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0.39394</cdr:x>
      <cdr:y>0.37879</cdr:y>
    </cdr:from>
    <cdr:to>
      <cdr:x>0.52221</cdr:x>
      <cdr:y>0.57119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808311" y="18002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0.38679</cdr:x>
      <cdr:y>0.54545</cdr:y>
    </cdr:from>
    <cdr:to>
      <cdr:x>0.50972</cdr:x>
      <cdr:y>0.66666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952328" y="2592288"/>
          <a:ext cx="938306" cy="576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dirty="0" smtClean="0">
              <a:solidFill>
                <a:schemeClr val="bg1"/>
              </a:solidFill>
            </a:rPr>
            <a:t>85,2%</a:t>
          </a:r>
        </a:p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0.35992</cdr:x>
      <cdr:y>0.25758</cdr:y>
    </cdr:from>
    <cdr:to>
      <cdr:x>0.47313</cdr:x>
      <cdr:y>0.34848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747218" y="1224136"/>
          <a:ext cx="864095" cy="4320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13,9</a:t>
          </a:r>
          <a:r>
            <a:rPr lang="ru-RU" sz="1100" dirty="0" smtClean="0"/>
            <a:t>%</a:t>
          </a: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0.5486</cdr:x>
      <cdr:y>0.21212</cdr:y>
    </cdr:from>
    <cdr:to>
      <cdr:x>0.64294</cdr:x>
      <cdr:y>0.28788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4187378" y="1008113"/>
          <a:ext cx="72008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0,9%</a:t>
          </a:r>
        </a:p>
        <a:p xmlns:a="http://schemas.openxmlformats.org/drawingml/2006/main">
          <a:endParaRPr lang="ru-RU" sz="16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0.01176</cdr:y>
    </cdr:from>
    <cdr:to>
      <cdr:x>1</cdr:x>
      <cdr:y>0.14118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0" y="71438"/>
          <a:ext cx="9144000" cy="78581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2021 году расходы на национальную экономику составили </a:t>
          </a:r>
        </a:p>
        <a:p xmlns:a="http://schemas.openxmlformats.org/drawingml/2006/main">
          <a:pPr algn="ctr"/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21 602 269,70 рублей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0.67643</cdr:x>
      <cdr:y>0.61723</cdr:y>
    </cdr:from>
    <cdr:to>
      <cdr:x>0.99137</cdr:x>
      <cdr:y>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5643820" y="3206854"/>
          <a:ext cx="2627766" cy="1988716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AAFCC-5C31-416F-9A82-883EC884B2E2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20CF3D-6E87-468F-90FB-BE9D3CF9B7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852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 spd="slow"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9000">
              <a:srgbClr val="99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0" name="AutoShape 18" descr="https://trainpix.org/photo/01/10/62/1106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2" name="AutoShape 20" descr="https://trainpix.org/photo/01/10/62/1106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4" name="AutoShape 22" descr="https://trainpix.org/photo/01/10/62/1106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6" name="AutoShape 24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8" name="AutoShape 26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0" name="AutoShape 28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2" name="AutoShape 30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4" name="AutoShape 32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6" name="AutoShape 34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16" name="AutoShape 44" descr="https://img-fotki.yandex.ru/get/45537/125827701.20d/0_15c782_88f3c607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18" name="AutoShape 46" descr="https://img-fotki.yandex.ru/get/45537/125827701.20d/0_15c782_88f3c607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26" name="AutoShape 54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28" name="AutoShape 56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30" name="AutoShape 58" descr="https://img-fotki.yandex.ru/get/120725/125827701.20c/0_15c74a_65647fe9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34" name="AutoShape 62" descr="https://img-fotki.yandex.ru/get/120725/125827701.20b/0_15c73e_18ea03b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38" name="AutoShape 66" descr="https://pp.vk.me/c616521/v616521993/12d8f/PpToDYXsCv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40" name="AutoShape 68" descr="https://pp.vk.me/c616521/v616521993/12d8f/PpToDYXsCv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https://dvinskaya-pravda.ru/upload/iblock/add/add10c6cad5f4903e8f14eeb0913ff6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2" name="AutoShape 6" descr="https://dvinskaya-pravda.ru/upload/iblock/add/add10c6cad5f4903e8f14eeb0913ff6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4" name="AutoShape 8" descr="https://dvinskaya-pravda.ru/upload/iblock/add/add10c6cad5f4903e8f14eeb0913ff6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428604"/>
            <a:ext cx="9144000" cy="2571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endParaRPr lang="ru-RU" sz="5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2571744"/>
            <a:ext cx="9144000" cy="3429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 муниципального образования «</a:t>
            </a:r>
            <a:r>
              <a:rPr lang="ru-RU" sz="3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муниципальный район»  </a:t>
            </a: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2021 год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s://sun6-23.userapi.com/s/v1/if1/4X5PoBuzSTeybHmWPr5nNOCBMRgj5qZapMJE_oultXwbjXIqdPV9lvYeJZJRj_xeW8VTkA.jpg?size=200x249&amp;quality=96&amp;crop=0,0,200,249&amp;ava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0"/>
            <a:ext cx="1928794" cy="2143116"/>
          </a:xfrm>
          <a:prstGeom prst="rect">
            <a:avLst/>
          </a:prstGeom>
          <a:noFill/>
        </p:spPr>
      </p:pic>
      <p:pic>
        <p:nvPicPr>
          <p:cNvPr id="30724" name="Picture 4" descr="https://photo.foto-planeta.com/view/5/3/7/0/konosha-5370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71868" cy="2143116"/>
          </a:xfrm>
          <a:prstGeom prst="rect">
            <a:avLst/>
          </a:prstGeom>
          <a:noFill/>
        </p:spPr>
      </p:pic>
      <p:pic>
        <p:nvPicPr>
          <p:cNvPr id="30726" name="Picture 6" descr="https://sobory.ru/pic/15200/15249_20180629_0228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1"/>
            <a:ext cx="3643338" cy="2143116"/>
          </a:xfrm>
          <a:prstGeom prst="rect">
            <a:avLst/>
          </a:prstGeom>
          <a:noFill/>
        </p:spPr>
      </p:pic>
      <p:pic>
        <p:nvPicPr>
          <p:cNvPr id="30728" name="Picture 8" descr="http://fotki29.ru/images/pgt/2/konosha_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072074"/>
            <a:ext cx="2376471" cy="1785926"/>
          </a:xfrm>
          <a:prstGeom prst="rect">
            <a:avLst/>
          </a:prstGeom>
          <a:noFill/>
        </p:spPr>
      </p:pic>
      <p:pic>
        <p:nvPicPr>
          <p:cNvPr id="30730" name="Picture 10" descr="https://img-fotki.yandex.ru/get/120725/125827701.20c/0_15c73f_1fe3991f_X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22" y="5072074"/>
            <a:ext cx="3357586" cy="1785926"/>
          </a:xfrm>
          <a:prstGeom prst="rect">
            <a:avLst/>
          </a:prstGeom>
          <a:noFill/>
        </p:spPr>
      </p:pic>
      <p:pic>
        <p:nvPicPr>
          <p:cNvPr id="30734" name="Picture 14" descr="https://img-fotki.yandex.ru/get/55633/125827701.20d/0_15c79b_e0bc7ae5_XL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5067322"/>
            <a:ext cx="3428992" cy="17906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31364"/>
            <a:ext cx="8424936" cy="6051258"/>
          </a:xfrm>
          <a:prstGeom prst="rect">
            <a:avLst/>
          </a:prstGeom>
          <a:solidFill>
            <a:srgbClr val="D5F4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83568" y="476673"/>
            <a:ext cx="5112568" cy="78874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Динамика поступлений налоговых доходов за 2019-2021 годы 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Цилиндр 8"/>
          <p:cNvSpPr/>
          <p:nvPr/>
        </p:nvSpPr>
        <p:spPr>
          <a:xfrm>
            <a:off x="1212653" y="3678332"/>
            <a:ext cx="4007418" cy="1302235"/>
          </a:xfrm>
          <a:prstGeom prst="can">
            <a:avLst>
              <a:gd name="adj" fmla="val 34350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117 642 353,94</a:t>
            </a:r>
            <a:endParaRPr lang="ru-RU" dirty="0"/>
          </a:p>
        </p:txBody>
      </p:sp>
      <p:sp>
        <p:nvSpPr>
          <p:cNvPr id="12" name="Цилиндр 11"/>
          <p:cNvSpPr/>
          <p:nvPr/>
        </p:nvSpPr>
        <p:spPr>
          <a:xfrm>
            <a:off x="1212653" y="5095498"/>
            <a:ext cx="4007417" cy="1193845"/>
          </a:xfrm>
          <a:prstGeom prst="can">
            <a:avLst>
              <a:gd name="adj" fmla="val 47027"/>
            </a:avLst>
          </a:prstGeom>
          <a:solidFill>
            <a:schemeClr val="bg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114 161 324,91</a:t>
            </a:r>
            <a:endParaRPr lang="ru-RU" dirty="0"/>
          </a:p>
        </p:txBody>
      </p:sp>
      <p:sp>
        <p:nvSpPr>
          <p:cNvPr id="13" name="Цилиндр 12"/>
          <p:cNvSpPr/>
          <p:nvPr/>
        </p:nvSpPr>
        <p:spPr>
          <a:xfrm>
            <a:off x="1212653" y="1643028"/>
            <a:ext cx="3863403" cy="1713965"/>
          </a:xfrm>
          <a:prstGeom prst="can">
            <a:avLst>
              <a:gd name="adj" fmla="val 25649"/>
            </a:avLst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122 857 959,18</a:t>
            </a: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 rot="5400000">
            <a:off x="4832345" y="2445237"/>
            <a:ext cx="5023925" cy="266429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600" u="sng" dirty="0" smtClean="0"/>
              <a:t>2021 год</a:t>
            </a:r>
          </a:p>
          <a:p>
            <a:pPr algn="ctr"/>
            <a:endParaRPr lang="ru-RU" sz="1600" dirty="0" smtClean="0"/>
          </a:p>
          <a:p>
            <a:pPr algn="ctr"/>
            <a:r>
              <a:rPr lang="ru-RU" sz="1600" dirty="0" smtClean="0"/>
              <a:t>В бюджет </a:t>
            </a:r>
            <a:r>
              <a:rPr lang="ru-RU" sz="1600" dirty="0"/>
              <a:t>муниципального образования «Коношский муниципальный район» </a:t>
            </a:r>
            <a:r>
              <a:rPr lang="ru-RU" sz="1600" dirty="0" smtClean="0"/>
              <a:t>поступило налоговых доходов в сумме 122 857 959,18 рублей, что составляет 102,4% от уточненного годового плана</a:t>
            </a:r>
            <a:endParaRPr lang="ru-RU" sz="1600" dirty="0"/>
          </a:p>
        </p:txBody>
      </p:sp>
      <p:sp>
        <p:nvSpPr>
          <p:cNvPr id="17" name="Выгнутая вправо стрелка 16"/>
          <p:cNvSpPr/>
          <p:nvPr/>
        </p:nvSpPr>
        <p:spPr>
          <a:xfrm rot="1130885">
            <a:off x="5055899" y="4581999"/>
            <a:ext cx="701877" cy="1510426"/>
          </a:xfrm>
          <a:prstGeom prst="curvedLeftArrow">
            <a:avLst/>
          </a:prstGeom>
          <a:solidFill>
            <a:srgbClr val="86FA89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98045" y="1695699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2021 год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339752" y="375771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2020 год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440566" y="5268598"/>
            <a:ext cx="1771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2019 год</a:t>
            </a:r>
            <a:endParaRPr lang="ru-RU" dirty="0"/>
          </a:p>
        </p:txBody>
      </p:sp>
      <p:sp>
        <p:nvSpPr>
          <p:cNvPr id="23" name="Выгнутая вправо стрелка 22"/>
          <p:cNvSpPr/>
          <p:nvPr/>
        </p:nvSpPr>
        <p:spPr>
          <a:xfrm rot="655791">
            <a:off x="5107225" y="2602880"/>
            <a:ext cx="539003" cy="1446961"/>
          </a:xfrm>
          <a:prstGeom prst="curvedLeftArrow">
            <a:avLst/>
          </a:prstGeom>
          <a:solidFill>
            <a:srgbClr val="86FA89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5400000">
            <a:off x="4850002" y="2989412"/>
            <a:ext cx="461665" cy="101767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1400" i="1" dirty="0" smtClean="0"/>
              <a:t>104,4 </a:t>
            </a:r>
            <a:r>
              <a:rPr lang="ru-RU" dirty="0" smtClean="0"/>
              <a:t>%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 rot="5400000">
            <a:off x="4526703" y="4716833"/>
            <a:ext cx="738664" cy="93610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1400" i="1" dirty="0" smtClean="0"/>
              <a:t>103,0 </a:t>
            </a:r>
            <a:r>
              <a:rPr lang="ru-RU" dirty="0" smtClean="0"/>
              <a:t>%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2987035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476672"/>
            <a:ext cx="8352927" cy="5976664"/>
          </a:xfrm>
          <a:prstGeom prst="rect">
            <a:avLst/>
          </a:prstGeom>
          <a:solidFill>
            <a:srgbClr val="86FA89"/>
          </a:solidFill>
          <a:effectLst>
            <a:outerShdw blurRad="50800" dist="38100" dir="2700000" algn="tl" rotWithShape="0">
              <a:prstClr val="black">
                <a:alpha val="37000"/>
              </a:prst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83567" y="686687"/>
            <a:ext cx="5120371" cy="8311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поступлений неналоговых доходов за 2019-2021 годы </a:t>
            </a:r>
            <a:endParaRPr lang="ru-RU" sz="2000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Цилиндр 8"/>
          <p:cNvSpPr/>
          <p:nvPr/>
        </p:nvSpPr>
        <p:spPr>
          <a:xfrm>
            <a:off x="1827427" y="3361525"/>
            <a:ext cx="3176621" cy="1291611"/>
          </a:xfrm>
          <a:prstGeom prst="can">
            <a:avLst>
              <a:gd name="adj" fmla="val 41509"/>
            </a:avLst>
          </a:prstGeom>
          <a:solidFill>
            <a:schemeClr val="accent4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9 268 553,98</a:t>
            </a:r>
            <a:endParaRPr lang="ru-RU" dirty="0"/>
          </a:p>
        </p:txBody>
      </p:sp>
      <p:sp>
        <p:nvSpPr>
          <p:cNvPr id="12" name="Цилиндр 11"/>
          <p:cNvSpPr/>
          <p:nvPr/>
        </p:nvSpPr>
        <p:spPr>
          <a:xfrm>
            <a:off x="1331640" y="4773896"/>
            <a:ext cx="3024336" cy="1607432"/>
          </a:xfrm>
          <a:prstGeom prst="can">
            <a:avLst>
              <a:gd name="adj" fmla="val 47027"/>
            </a:avLst>
          </a:prstGeom>
          <a:solidFill>
            <a:schemeClr val="accent4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10 285 930,51</a:t>
            </a:r>
            <a:endParaRPr lang="ru-RU" dirty="0"/>
          </a:p>
        </p:txBody>
      </p:sp>
      <p:sp>
        <p:nvSpPr>
          <p:cNvPr id="13" name="Цилиндр 12"/>
          <p:cNvSpPr/>
          <p:nvPr/>
        </p:nvSpPr>
        <p:spPr>
          <a:xfrm>
            <a:off x="2051720" y="2070637"/>
            <a:ext cx="3168352" cy="1138303"/>
          </a:xfrm>
          <a:prstGeom prst="can">
            <a:avLst>
              <a:gd name="adj" fmla="val 42874"/>
            </a:avLst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7 </a:t>
            </a:r>
            <a:r>
              <a:rPr lang="ru-RU" dirty="0"/>
              <a:t>718 479,83</a:t>
            </a:r>
          </a:p>
          <a:p>
            <a:pPr algn="ctr"/>
            <a:endParaRPr lang="ru-RU" dirty="0"/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 rot="5400000">
            <a:off x="4571999" y="2204865"/>
            <a:ext cx="5328593" cy="2736305"/>
          </a:xfrm>
          <a:prstGeom prst="wedgeRoundRectCallout">
            <a:avLst/>
          </a:prstGeom>
          <a:solidFill>
            <a:srgbClr val="E33D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600" u="sng" dirty="0" smtClean="0"/>
              <a:t>2021 год</a:t>
            </a:r>
          </a:p>
          <a:p>
            <a:pPr algn="ctr"/>
            <a:endParaRPr lang="ru-RU" sz="1600" dirty="0" smtClean="0"/>
          </a:p>
          <a:p>
            <a:pPr algn="ctr"/>
            <a:r>
              <a:rPr lang="ru-RU" sz="1600" dirty="0" smtClean="0"/>
              <a:t>В бюджет </a:t>
            </a:r>
            <a:r>
              <a:rPr lang="ru-RU" sz="1600" dirty="0"/>
              <a:t>муниципального образования «Коношский муниципальный район» </a:t>
            </a:r>
            <a:r>
              <a:rPr lang="ru-RU" sz="1600" dirty="0" smtClean="0"/>
              <a:t>поступило неналоговых доходов в сумме 7 718 479,83 рублей, что составляет 112,4% от уточненного годового плана</a:t>
            </a:r>
            <a:endParaRPr lang="ru-RU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2162289" y="212799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2021 год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195737" y="348300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2020 год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195736" y="5079100"/>
            <a:ext cx="1478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2019 год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rot="2547614">
            <a:off x="550256" y="4229563"/>
            <a:ext cx="461665" cy="96494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1400" dirty="0" smtClean="0"/>
              <a:t>90,1</a:t>
            </a:r>
            <a:r>
              <a:rPr lang="ru-RU" dirty="0" smtClean="0"/>
              <a:t>%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2186876">
            <a:off x="939660" y="2852936"/>
            <a:ext cx="400110" cy="72533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1400" dirty="0" smtClean="0"/>
              <a:t>83,3%</a:t>
            </a:r>
            <a:endParaRPr lang="ru-RU" sz="1400" dirty="0"/>
          </a:p>
        </p:txBody>
      </p:sp>
      <p:sp>
        <p:nvSpPr>
          <p:cNvPr id="7" name="Выгнутая влево стрелка 6"/>
          <p:cNvSpPr/>
          <p:nvPr/>
        </p:nvSpPr>
        <p:spPr>
          <a:xfrm rot="582705">
            <a:off x="1403650" y="2554679"/>
            <a:ext cx="584192" cy="1586417"/>
          </a:xfrm>
          <a:prstGeom prst="curvedRightArrow">
            <a:avLst/>
          </a:prstGeom>
          <a:solidFill>
            <a:srgbClr val="86FA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лево стрелка 7"/>
          <p:cNvSpPr/>
          <p:nvPr/>
        </p:nvSpPr>
        <p:spPr>
          <a:xfrm rot="847859">
            <a:off x="1057921" y="4228254"/>
            <a:ext cx="623218" cy="1800905"/>
          </a:xfrm>
          <a:prstGeom prst="curvedRightArrow">
            <a:avLst/>
          </a:prstGeom>
          <a:solidFill>
            <a:srgbClr val="86FA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439251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9000">
              <a:srgbClr val="99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7540526"/>
          </a:xfrm>
          <a:prstGeom prst="rect">
            <a:avLst/>
          </a:prstGeom>
          <a:gradFill>
            <a:gsLst>
              <a:gs pos="27000">
                <a:srgbClr val="D5F4FF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</a:p>
          <a:p>
            <a:pPr algn="just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ru-RU" sz="2000" b="1" i="1" dirty="0" smtClean="0">
                <a:solidFill>
                  <a:srgbClr val="0070C0"/>
                </a:solidFill>
              </a:rPr>
              <a:t>МЕЖБЮДЖЕТНЫЕ ТРАНСФЕРТЫ – ЭТО СРЕДСТВА, ПРЕДОСТАВЛЯЕМЫЕ ОДНИМ БЮДЖЕТОМ БЮДЖЕТНОЙ СИСТЕМЫ РОССИЙСКОЙ ФЕДЕРАЦИИ ДРУГОМУ БЮДЖЕТУ БЮДЖЕТНОЙ СИСТЕМЫ РОССИЙСКОЙ ФЕДЕРАЦИИ </a:t>
            </a:r>
          </a:p>
          <a:p>
            <a:pPr algn="just"/>
            <a:endParaRPr lang="ru-RU" sz="2000" b="1" i="1" dirty="0" smtClean="0">
              <a:solidFill>
                <a:srgbClr val="0070C0"/>
              </a:solidFill>
            </a:endParaRPr>
          </a:p>
          <a:p>
            <a:pPr algn="just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sz="2400" b="1" i="1" dirty="0" smtClean="0">
                <a:solidFill>
                  <a:srgbClr val="00B050"/>
                </a:solidFill>
              </a:rPr>
              <a:t>МО «</a:t>
            </a:r>
            <a:r>
              <a:rPr lang="ru-RU" sz="2400" b="1" i="1" dirty="0" err="1" smtClean="0">
                <a:solidFill>
                  <a:srgbClr val="00B050"/>
                </a:solidFill>
              </a:rPr>
              <a:t>Коношский</a:t>
            </a:r>
            <a:r>
              <a:rPr lang="ru-RU" sz="2400" b="1" i="1" dirty="0" smtClean="0">
                <a:solidFill>
                  <a:srgbClr val="00B050"/>
                </a:solidFill>
              </a:rPr>
              <a:t> муниципальный район»  получает из областного бюджета следующие виды межбюджетных трансфертов: </a:t>
            </a:r>
          </a:p>
          <a:p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800" i="1" dirty="0" smtClean="0">
                <a:solidFill>
                  <a:srgbClr val="B2124B"/>
                </a:solidFill>
              </a:rPr>
              <a:t>•</a:t>
            </a:r>
            <a:r>
              <a:rPr lang="ru-RU" sz="2800" b="1" i="1" dirty="0" smtClean="0">
                <a:solidFill>
                  <a:srgbClr val="B2124B"/>
                </a:solidFill>
              </a:rPr>
              <a:t>дотации </a:t>
            </a:r>
          </a:p>
          <a:p>
            <a:r>
              <a:rPr lang="ru-RU" sz="2800" i="1" dirty="0" smtClean="0">
                <a:solidFill>
                  <a:srgbClr val="B2124B"/>
                </a:solidFill>
              </a:rPr>
              <a:t>•</a:t>
            </a:r>
            <a:r>
              <a:rPr lang="ru-RU" sz="2800" b="1" i="1" dirty="0" smtClean="0">
                <a:solidFill>
                  <a:srgbClr val="B2124B"/>
                </a:solidFill>
              </a:rPr>
              <a:t>субсидии </a:t>
            </a:r>
          </a:p>
          <a:p>
            <a:r>
              <a:rPr lang="ru-RU" sz="2800" i="1" dirty="0" smtClean="0">
                <a:solidFill>
                  <a:srgbClr val="B2124B"/>
                </a:solidFill>
              </a:rPr>
              <a:t>•</a:t>
            </a:r>
            <a:r>
              <a:rPr lang="ru-RU" sz="2800" b="1" i="1" dirty="0" smtClean="0">
                <a:solidFill>
                  <a:srgbClr val="B2124B"/>
                </a:solidFill>
              </a:rPr>
              <a:t>субвенции </a:t>
            </a:r>
          </a:p>
          <a:p>
            <a:r>
              <a:rPr lang="ru-RU" sz="2800" i="1" dirty="0" smtClean="0">
                <a:solidFill>
                  <a:srgbClr val="B2124B"/>
                </a:solidFill>
              </a:rPr>
              <a:t>•</a:t>
            </a:r>
            <a:r>
              <a:rPr lang="ru-RU" sz="2800" b="1" i="1" dirty="0" smtClean="0">
                <a:solidFill>
                  <a:srgbClr val="B2124B"/>
                </a:solidFill>
              </a:rPr>
              <a:t>иные межбюджетные трансферты</a:t>
            </a:r>
          </a:p>
          <a:p>
            <a:endParaRPr lang="ru-RU" sz="2800" b="1" i="1" dirty="0" smtClean="0">
              <a:solidFill>
                <a:srgbClr val="B2124B"/>
              </a:solidFill>
            </a:endParaRPr>
          </a:p>
          <a:p>
            <a:endParaRPr lang="ru-RU" sz="2800" b="1" i="1" dirty="0">
              <a:solidFill>
                <a:srgbClr val="B2124B"/>
              </a:solidFill>
            </a:endParaRPr>
          </a:p>
          <a:p>
            <a:endParaRPr lang="ru-RU" sz="2800" b="1" i="1" dirty="0" smtClean="0">
              <a:solidFill>
                <a:srgbClr val="B2124B"/>
              </a:solidFill>
            </a:endParaRPr>
          </a:p>
          <a:p>
            <a:r>
              <a:rPr lang="ru-RU" sz="2800" b="1" i="1" dirty="0" smtClean="0">
                <a:solidFill>
                  <a:srgbClr val="B2124B"/>
                </a:solidFill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92274441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9000">
              <a:srgbClr val="99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323528" y="332657"/>
            <a:ext cx="8496944" cy="5760640"/>
          </a:xfrm>
          <a:prstGeom prst="rect">
            <a:avLst/>
          </a:prstGeom>
          <a:pattFill prst="pct90">
            <a:fgClr>
              <a:srgbClr val="0070C0"/>
            </a:fgClr>
            <a:bgClr>
              <a:schemeClr val="bg1"/>
            </a:bgClr>
          </a:pattFill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296682"/>
          </a:xfrm>
          <a:prstGeom prst="rect">
            <a:avLst/>
          </a:prstGeom>
          <a:gradFill>
            <a:gsLst>
              <a:gs pos="24080">
                <a:srgbClr val="66CCFF"/>
              </a:gs>
              <a:gs pos="9000">
                <a:srgbClr val="99CCFF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gradFill>
            <a:gsLst>
              <a:gs pos="9000">
                <a:srgbClr val="99CCFF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Arial-BoldMT"/>
              </a:rPr>
              <a:t>Безвозмездные поступления </a:t>
            </a:r>
            <a:r>
              <a:rPr lang="ru-RU" sz="2000" b="1" dirty="0">
                <a:latin typeface="Arial-BoldMT"/>
              </a:rPr>
              <a:t>бюджета</a:t>
            </a:r>
          </a:p>
          <a:p>
            <a:pPr algn="ctr"/>
            <a:r>
              <a:rPr lang="ru-RU" sz="2000" b="1" dirty="0">
                <a:latin typeface="Arial-BoldMT"/>
              </a:rPr>
              <a:t>МО </a:t>
            </a:r>
            <a:r>
              <a:rPr lang="ru-RU" sz="2000" b="1" dirty="0" smtClean="0">
                <a:latin typeface="Arial-BoldMT"/>
              </a:rPr>
              <a:t>«Коношский муниципальный район» за 2019-2021 года</a:t>
            </a:r>
          </a:p>
          <a:p>
            <a:pPr algn="ctr"/>
            <a:endParaRPr lang="ru-RU" sz="2000" b="1" dirty="0">
              <a:solidFill>
                <a:srgbClr val="800000"/>
              </a:solidFill>
              <a:latin typeface="Arial-BoldMT"/>
            </a:endParaRPr>
          </a:p>
          <a:p>
            <a:pPr algn="r"/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63046143"/>
              </p:ext>
            </p:extLst>
          </p:nvPr>
        </p:nvGraphicFramePr>
        <p:xfrm>
          <a:off x="0" y="1196753"/>
          <a:ext cx="9144001" cy="57379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7792"/>
                <a:gridCol w="1567847"/>
                <a:gridCol w="1332669"/>
                <a:gridCol w="1332669"/>
                <a:gridCol w="940708"/>
                <a:gridCol w="862316"/>
              </a:tblGrid>
              <a:tr h="1152127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Наименование доходных источников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2019 год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2020 год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2021 год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темп роста 2020 года к 2019 году, %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темп роста 2021 года к 2020 году, %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576512">
                <a:tc>
                  <a:txBody>
                    <a:bodyPr/>
                    <a:lstStyle/>
                    <a:p>
                      <a:r>
                        <a:rPr lang="ru-RU" sz="16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Дотации</a:t>
                      </a:r>
                      <a:endParaRPr lang="ru-RU" sz="16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100 410 900,00</a:t>
                      </a:r>
                      <a:endParaRPr lang="ru-RU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77 755 200,00</a:t>
                      </a:r>
                      <a:endParaRPr lang="ru-RU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80 898 729,10</a:t>
                      </a:r>
                      <a:endParaRPr lang="ru-RU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77,4</a:t>
                      </a:r>
                      <a:endParaRPr lang="ru-RU" sz="1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104,0</a:t>
                      </a:r>
                      <a:endParaRPr lang="ru-RU" sz="1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58317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221 629 238,97</a:t>
                      </a:r>
                      <a:endParaRPr lang="ru-RU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242 734 601,81</a:t>
                      </a:r>
                      <a:endParaRPr lang="ru-RU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211 143 405,36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109,5</a:t>
                      </a:r>
                      <a:endParaRPr lang="ru-RU" sz="1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87,0</a:t>
                      </a:r>
                      <a:endParaRPr lang="ru-RU" sz="1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58317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399 662 624,00</a:t>
                      </a:r>
                      <a:endParaRPr lang="ru-RU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423 259 527,13</a:t>
                      </a:r>
                      <a:endParaRPr lang="ru-RU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448 437 985,31</a:t>
                      </a:r>
                      <a:endParaRPr lang="ru-RU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105,9</a:t>
                      </a:r>
                      <a:endParaRPr lang="ru-RU" sz="1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105,9</a:t>
                      </a:r>
                      <a:endParaRPr lang="ru-RU" sz="1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771408">
                <a:tc>
                  <a:txBody>
                    <a:bodyPr/>
                    <a:lstStyle/>
                    <a:p>
                      <a:r>
                        <a:rPr lang="ru-RU" sz="15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Иные межбюджетные трансферты, безвозмездные поступления</a:t>
                      </a:r>
                    </a:p>
                    <a:p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5 266 280,76</a:t>
                      </a:r>
                      <a:endParaRPr lang="ru-RU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9 640 865,10</a:t>
                      </a:r>
                      <a:endParaRPr lang="ru-RU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12 948 377,78</a:t>
                      </a:r>
                      <a:endParaRPr lang="ru-RU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183,1</a:t>
                      </a:r>
                      <a:endParaRPr lang="ru-RU" sz="1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134,3</a:t>
                      </a:r>
                      <a:endParaRPr lang="ru-RU" sz="1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1118444">
                <a:tc>
                  <a:txBody>
                    <a:bodyPr/>
                    <a:lstStyle/>
                    <a:p>
                      <a:r>
                        <a:rPr lang="ru-RU" sz="15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Возврат остатков субсидий, субвенций и иных межбюджетных трансфертов, имеющих целевое назначение, прошлых лет</a:t>
                      </a:r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-474 885,94</a:t>
                      </a:r>
                      <a:endParaRPr lang="ru-RU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-46 044,43</a:t>
                      </a:r>
                      <a:endParaRPr lang="ru-RU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-2 110 985,56</a:t>
                      </a:r>
                    </a:p>
                    <a:p>
                      <a:pPr algn="ctr"/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9,7</a:t>
                      </a:r>
                      <a:r>
                        <a:rPr lang="ru-RU" sz="10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раза</a:t>
                      </a:r>
                      <a:endParaRPr lang="ru-RU" sz="1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45,8 раза</a:t>
                      </a:r>
                      <a:endParaRPr lang="ru-RU" sz="1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953131">
                <a:tc>
                  <a:txBody>
                    <a:bodyPr/>
                    <a:lstStyle/>
                    <a:p>
                      <a:r>
                        <a:rPr lang="ru-RU" sz="1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поступления, ВСЕГО: </a:t>
                      </a:r>
                      <a:endParaRPr lang="ru-RU" sz="1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726 494 157,79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753 344 149,61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751 317 511,99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103,7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99,7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24080">
                          <a:srgbClr val="66CCFF"/>
                        </a:gs>
                        <a:gs pos="9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27906394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27000">
              <a:srgbClr val="66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МЕЖБЮДЖЕТНЫХ ТРАНСФЕРТОВ </a:t>
            </a:r>
            <a:br>
              <a:rPr lang="ru-RU" sz="20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МО «КОНОШСКИЙ МУНИЦИПАЛЬНЫЙ РАЙОН» ЗА 2021 ГОД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/>
          </p:nvPr>
        </p:nvGraphicFramePr>
        <p:xfrm>
          <a:off x="-142908" y="857232"/>
          <a:ext cx="9144000" cy="585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9829072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29" y="404663"/>
            <a:ext cx="8350535" cy="604867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83568" y="667277"/>
            <a:ext cx="7776864" cy="6734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поступлений безвозмездных поступлений за 2019-2021 годы 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Цилиндр 8"/>
          <p:cNvSpPr/>
          <p:nvPr/>
        </p:nvSpPr>
        <p:spPr>
          <a:xfrm>
            <a:off x="1375352" y="3581088"/>
            <a:ext cx="3484680" cy="1399479"/>
          </a:xfrm>
          <a:prstGeom prst="can">
            <a:avLst>
              <a:gd name="adj" fmla="val 41509"/>
            </a:avLst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753 344 149,61</a:t>
            </a:r>
            <a:endParaRPr lang="ru-RU" dirty="0"/>
          </a:p>
        </p:txBody>
      </p:sp>
      <p:sp>
        <p:nvSpPr>
          <p:cNvPr id="12" name="Цилиндр 11"/>
          <p:cNvSpPr/>
          <p:nvPr/>
        </p:nvSpPr>
        <p:spPr>
          <a:xfrm>
            <a:off x="1979712" y="5157192"/>
            <a:ext cx="3312368" cy="1132151"/>
          </a:xfrm>
          <a:prstGeom prst="can">
            <a:avLst>
              <a:gd name="adj" fmla="val 47027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726 494 157,79</a:t>
            </a:r>
            <a:endParaRPr lang="ru-RU" dirty="0"/>
          </a:p>
        </p:txBody>
      </p:sp>
      <p:sp>
        <p:nvSpPr>
          <p:cNvPr id="13" name="Цилиндр 12"/>
          <p:cNvSpPr/>
          <p:nvPr/>
        </p:nvSpPr>
        <p:spPr>
          <a:xfrm>
            <a:off x="2123728" y="2105578"/>
            <a:ext cx="3168352" cy="1103362"/>
          </a:xfrm>
          <a:prstGeom prst="can">
            <a:avLst>
              <a:gd name="adj" fmla="val 42874"/>
            </a:avLst>
          </a:prstGeom>
          <a:solidFill>
            <a:schemeClr val="bg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751 317 511,99</a:t>
            </a:r>
          </a:p>
          <a:p>
            <a:pPr algn="ctr"/>
            <a:endParaRPr lang="ru-RU" dirty="0"/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 rot="5400000">
            <a:off x="4716017" y="2564905"/>
            <a:ext cx="4824534" cy="2808312"/>
          </a:xfrm>
          <a:prstGeom prst="wedgeRoundRectCallout">
            <a:avLst/>
          </a:prstGeom>
          <a:solidFill>
            <a:srgbClr val="66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600" u="sng" dirty="0" smtClean="0"/>
              <a:t>2021 год</a:t>
            </a:r>
          </a:p>
          <a:p>
            <a:pPr algn="ctr"/>
            <a:endParaRPr lang="ru-RU" sz="1600" dirty="0" smtClean="0"/>
          </a:p>
          <a:p>
            <a:pPr algn="ctr"/>
            <a:r>
              <a:rPr lang="ru-RU" sz="1600" dirty="0" smtClean="0"/>
              <a:t>В бюджет </a:t>
            </a:r>
            <a:r>
              <a:rPr lang="ru-RU" sz="1600" dirty="0"/>
              <a:t>муниципального образования «Коношский муниципальный район» </a:t>
            </a:r>
            <a:r>
              <a:rPr lang="ru-RU" sz="1600" dirty="0" smtClean="0"/>
              <a:t>поступило безвозмездных поступлений в сумме 751 317 511,99  рублей, что составляет 99,8% от уточненного годового плана</a:t>
            </a:r>
            <a:endParaRPr lang="ru-RU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2987824" y="210557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2021 год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496072" y="3717032"/>
            <a:ext cx="1499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2020 год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987824" y="521865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2019 год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 rot="1742928">
            <a:off x="641507" y="4547079"/>
            <a:ext cx="461665" cy="136216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1400" dirty="0" smtClean="0"/>
              <a:t>103,7</a:t>
            </a:r>
            <a:r>
              <a:rPr lang="ru-RU" dirty="0" smtClean="0"/>
              <a:t>%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 rot="1636995">
            <a:off x="511256" y="2474911"/>
            <a:ext cx="461665" cy="110617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1400" dirty="0" smtClean="0"/>
              <a:t>99,7</a:t>
            </a:r>
            <a:r>
              <a:rPr lang="ru-RU" dirty="0" smtClean="0"/>
              <a:t>%</a:t>
            </a:r>
            <a:endParaRPr lang="ru-RU" dirty="0"/>
          </a:p>
        </p:txBody>
      </p:sp>
      <p:sp>
        <p:nvSpPr>
          <p:cNvPr id="5" name="Выгнутая влево стрелка 4"/>
          <p:cNvSpPr/>
          <p:nvPr/>
        </p:nvSpPr>
        <p:spPr>
          <a:xfrm rot="1228386">
            <a:off x="1077015" y="2400971"/>
            <a:ext cx="689885" cy="1842038"/>
          </a:xfrm>
          <a:prstGeom prst="curvedRightArrow">
            <a:avLst/>
          </a:prstGeom>
          <a:solidFill>
            <a:srgbClr val="86FA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лево стрелка 6"/>
          <p:cNvSpPr/>
          <p:nvPr/>
        </p:nvSpPr>
        <p:spPr>
          <a:xfrm rot="20396825">
            <a:off x="1071940" y="4651024"/>
            <a:ext cx="724781" cy="1615499"/>
          </a:xfrm>
          <a:prstGeom prst="curvedRightArrow">
            <a:avLst/>
          </a:prstGeom>
          <a:solidFill>
            <a:srgbClr val="86FA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270212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4623"/>
            <a:ext cx="65884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СТРУКТУРА РАСХОДОВ БЮДЖЕТА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Расходы бюджета –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это выплачиваемые из бюджета денежные средства, за исключением средств, являющихся источниками финансирования дефицита бюджета.</a:t>
            </a:r>
            <a:endParaRPr lang="ru-RU" sz="14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355976" y="2276872"/>
            <a:ext cx="0" cy="3888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4704623" y="2090186"/>
            <a:ext cx="4427984" cy="402710"/>
          </a:xfrm>
          <a:prstGeom prst="rect">
            <a:avLst/>
          </a:prstGeom>
          <a:solidFill>
            <a:srgbClr val="86FA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Общегосударственные вопросы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716016" y="2563164"/>
            <a:ext cx="4427984" cy="361780"/>
          </a:xfrm>
          <a:prstGeom prst="rect">
            <a:avLst/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Национальная безопасность и правоохранительная деятельность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716016" y="2995212"/>
            <a:ext cx="4427984" cy="3617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Национальная экономика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716016" y="3427260"/>
            <a:ext cx="4427984" cy="289772"/>
          </a:xfrm>
          <a:prstGeom prst="rect">
            <a:avLst/>
          </a:prstGeom>
          <a:solidFill>
            <a:srgbClr val="04E1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Жилищно-коммунальное хозяйство</a:t>
            </a:r>
          </a:p>
        </p:txBody>
      </p:sp>
      <p:cxnSp>
        <p:nvCxnSpPr>
          <p:cNvPr id="31" name="Прямая со стрелкой 30"/>
          <p:cNvCxnSpPr/>
          <p:nvPr/>
        </p:nvCxnSpPr>
        <p:spPr>
          <a:xfrm flipV="1">
            <a:off x="4357686" y="2274550"/>
            <a:ext cx="214313" cy="11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4355976" y="2708920"/>
            <a:ext cx="2160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4355976" y="3212976"/>
            <a:ext cx="2160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4355976" y="3573016"/>
            <a:ext cx="2160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4716016" y="3787300"/>
            <a:ext cx="4427984" cy="289772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Охрана окружающей среды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4716016" y="4147340"/>
            <a:ext cx="4427984" cy="28977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Образование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4716016" y="4507380"/>
            <a:ext cx="4427984" cy="28977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>
                <a:solidFill>
                  <a:schemeClr val="tx1"/>
                </a:solidFill>
              </a:rPr>
              <a:t>Культура,кинематография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716016" y="4867420"/>
            <a:ext cx="4427984" cy="361780"/>
          </a:xfrm>
          <a:prstGeom prst="rect">
            <a:avLst/>
          </a:prstGeom>
          <a:solidFill>
            <a:srgbClr val="CC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Социальная политика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4716016" y="5299468"/>
            <a:ext cx="4427984" cy="361780"/>
          </a:xfrm>
          <a:prstGeom prst="rect">
            <a:avLst/>
          </a:prstGeom>
          <a:solidFill>
            <a:srgbClr val="7DCB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Физическая культура и спорт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4716016" y="5731516"/>
            <a:ext cx="4427984" cy="64981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Межбюджетные трансферты общего характера бюджетам бюджетной системы Российской Федерации</a:t>
            </a:r>
          </a:p>
        </p:txBody>
      </p:sp>
      <p:pic>
        <p:nvPicPr>
          <p:cNvPr id="1030" name="Picture 6" descr="Назначенный контракт выигран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448" y="44624"/>
            <a:ext cx="2555552" cy="2016224"/>
          </a:xfrm>
          <a:prstGeom prst="rect">
            <a:avLst/>
          </a:prstGeom>
          <a:gradFill>
            <a:gsLst>
              <a:gs pos="34000">
                <a:srgbClr val="7DCBCD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softEdge rad="88900"/>
          </a:effectLst>
        </p:spPr>
      </p:pic>
      <p:sp>
        <p:nvSpPr>
          <p:cNvPr id="56" name="Овал 55"/>
          <p:cNvSpPr/>
          <p:nvPr/>
        </p:nvSpPr>
        <p:spPr>
          <a:xfrm>
            <a:off x="0" y="1124744"/>
            <a:ext cx="4286248" cy="259228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i="1" dirty="0">
                <a:solidFill>
                  <a:schemeClr val="tx1"/>
                </a:solidFill>
              </a:rPr>
              <a:t>Каждый из разделов классификации имеет перечень подразделов, которые отражают основные направления реализации соответствующей функции. Полный перечень разделов и подразделов классификации расходов бюджетов приведён в статье 21 Бюджетного кодекса Российской Федерации.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57" name="Овал 56"/>
          <p:cNvSpPr/>
          <p:nvPr/>
        </p:nvSpPr>
        <p:spPr>
          <a:xfrm>
            <a:off x="0" y="4301479"/>
            <a:ext cx="4143372" cy="243988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>
                <a:solidFill>
                  <a:schemeClr val="tx1"/>
                </a:solidFill>
              </a:rPr>
              <a:t>Например, в составе раздела «Образование», в том числе, выделяются: </a:t>
            </a:r>
          </a:p>
          <a:p>
            <a:r>
              <a:rPr lang="ru-RU" sz="1200" i="1" dirty="0">
                <a:solidFill>
                  <a:schemeClr val="tx1"/>
                </a:solidFill>
              </a:rPr>
              <a:t>• Дошкольное образование; </a:t>
            </a:r>
          </a:p>
          <a:p>
            <a:r>
              <a:rPr lang="ru-RU" sz="1200" i="1" dirty="0">
                <a:solidFill>
                  <a:schemeClr val="tx1"/>
                </a:solidFill>
              </a:rPr>
              <a:t>• Общее образование; </a:t>
            </a:r>
          </a:p>
          <a:p>
            <a:r>
              <a:rPr lang="ru-RU" sz="1200" i="1" dirty="0">
                <a:solidFill>
                  <a:schemeClr val="tx1"/>
                </a:solidFill>
              </a:rPr>
              <a:t>• Дополнительное образование детей; </a:t>
            </a:r>
          </a:p>
          <a:p>
            <a:r>
              <a:rPr lang="ru-RU" sz="1200" i="1" dirty="0">
                <a:solidFill>
                  <a:schemeClr val="tx1"/>
                </a:solidFill>
              </a:rPr>
              <a:t>• Молодежная политика;</a:t>
            </a:r>
          </a:p>
          <a:p>
            <a:pPr>
              <a:buFont typeface="Arial" pitchFamily="34" charset="0"/>
              <a:buChar char="•"/>
            </a:pPr>
            <a:r>
              <a:rPr lang="ru-RU" sz="1200" i="1" dirty="0">
                <a:solidFill>
                  <a:schemeClr val="tx1"/>
                </a:solidFill>
              </a:rPr>
              <a:t>Другие вопросы в области образования</a:t>
            </a:r>
          </a:p>
        </p:txBody>
      </p:sp>
      <p:cxnSp>
        <p:nvCxnSpPr>
          <p:cNvPr id="70" name="Прямая со стрелкой 69"/>
          <p:cNvCxnSpPr/>
          <p:nvPr/>
        </p:nvCxnSpPr>
        <p:spPr>
          <a:xfrm>
            <a:off x="4355976" y="3933056"/>
            <a:ext cx="2160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>
            <a:off x="4355976" y="4293096"/>
            <a:ext cx="216024" cy="83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 flipV="1">
            <a:off x="4355976" y="4661518"/>
            <a:ext cx="216024" cy="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 стрелкой 86"/>
          <p:cNvCxnSpPr/>
          <p:nvPr/>
        </p:nvCxnSpPr>
        <p:spPr>
          <a:xfrm flipV="1">
            <a:off x="4355976" y="5021560"/>
            <a:ext cx="304800" cy="83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 стрелкой 87"/>
          <p:cNvCxnSpPr/>
          <p:nvPr/>
        </p:nvCxnSpPr>
        <p:spPr>
          <a:xfrm>
            <a:off x="4355976" y="5533998"/>
            <a:ext cx="3048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 flipV="1">
            <a:off x="4355976" y="6165304"/>
            <a:ext cx="3048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5725807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27000">
              <a:srgbClr val="66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</a:t>
            </a:r>
            <a:br>
              <a:rPr lang="ru-RU" sz="20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МО «КОНОШСКИЙ МУНИЦИПАЛЬНЫЙ РАЙОН» ЗА 2021 ГОД</a:t>
            </a:r>
            <a:endParaRPr lang="ru-RU" sz="2000" b="1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-285784" y="785794"/>
          <a:ext cx="9429784" cy="6072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27000">
              <a:srgbClr val="66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  <a:gradFill>
            <a:gsLst>
              <a:gs pos="27000">
                <a:srgbClr val="99CCFF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РАСХОДЫ БЮДЖЕТА МО «КОНОШСКИЙ МУНИЦИПАЛЬНЫЙ РАЙОН» </a:t>
            </a:r>
            <a:br>
              <a:rPr lang="ru-RU" sz="20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РАЗДЕЛАМ </a:t>
            </a:r>
            <a:endParaRPr lang="ru-RU" sz="2000" b="1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0459702"/>
              </p:ext>
            </p:extLst>
          </p:nvPr>
        </p:nvGraphicFramePr>
        <p:xfrm>
          <a:off x="0" y="836710"/>
          <a:ext cx="9143999" cy="6575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8241"/>
                <a:gridCol w="1645395"/>
                <a:gridCol w="1643074"/>
                <a:gridCol w="1357289"/>
              </a:tblGrid>
              <a:tr h="74157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разделов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за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2020 год, рублей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за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2021 год, рублей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Темп роста,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98935">
                <a:tc>
                  <a:txBody>
                    <a:bodyPr/>
                    <a:lstStyle/>
                    <a:p>
                      <a:r>
                        <a:rPr lang="ru-RU" b="1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875 381</a:t>
                      </a:r>
                      <a:r>
                        <a:rPr lang="ru-RU" b="1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327,39</a:t>
                      </a:r>
                      <a:endParaRPr lang="ru-RU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895 538 727,26</a:t>
                      </a:r>
                      <a:endParaRPr lang="ru-RU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102,3</a:t>
                      </a:r>
                      <a:endParaRPr lang="ru-RU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9893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63 487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694,17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65 816 777,02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103,7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9893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2 257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600,00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2 340 746,50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103,7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68857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830 000,00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388 286,00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46,8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9893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21 218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494,17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21 602 269,70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101,8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9893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36 734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254,74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11 749 023,00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32,0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9893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9 748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238,10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3 147 910,00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32,3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9893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622 544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667,39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668 799 258,61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107,4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9893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68 015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689,50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74 157 666,13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109,0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9893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23 518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289,32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16 423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596,10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69,8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9893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450 000,00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1 347 707,10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299,5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98367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трансферты общего характера бюджетам 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бюджетной системы РФ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26 576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400,00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29 765 487,10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112,0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27000">
              <a:srgbClr val="66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6976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ДИНАМИКА РАСХОДОВ БЮДЖЕТА </a:t>
            </a:r>
            <a:br>
              <a:rPr lang="ru-RU" sz="20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МО «КОНОШСКИЙ МУНИЦИПАЛЬНЫЙ РАЙОН»</a:t>
            </a:r>
            <a:endParaRPr lang="ru-RU" sz="2000" b="1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642918"/>
          <a:ext cx="10215570" cy="7072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9000">
              <a:srgbClr val="99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7857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571480"/>
            <a:ext cx="4000496" cy="20002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ДОХОДЫ </a:t>
            </a:r>
          </a:p>
          <a:p>
            <a:pPr algn="ctr"/>
            <a:r>
              <a:rPr lang="ru-RU" sz="1600" b="1" dirty="0" smtClean="0">
                <a:solidFill>
                  <a:srgbClr val="5067C8"/>
                </a:solidFill>
              </a:rPr>
              <a:t>это поступающие в бюджет денежные средства (налоги юридических и физических лиц, административные платежи и сборы, безвозмездные поступления) </a:t>
            </a:r>
            <a:endParaRPr lang="ru-RU" sz="1600" dirty="0">
              <a:solidFill>
                <a:srgbClr val="5067C8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43372" y="714357"/>
            <a:ext cx="478634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РАСХОДЫ</a:t>
            </a:r>
            <a:r>
              <a:rPr lang="ru-RU" sz="1600" b="1" dirty="0" smtClean="0">
                <a:solidFill>
                  <a:srgbClr val="00B0F0"/>
                </a:solidFill>
              </a:rPr>
              <a:t> 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</a:rPr>
              <a:t>это выплачиваемые из бюджета денежные средства (социальные выплаты населению, содержание государственных учреждений (образование, ЖКХ, культура и другие) капитальное строительство и другие) 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2786058"/>
            <a:ext cx="85011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/>
              <a:t>БЮДЖЕТ</a:t>
            </a:r>
            <a:r>
              <a:rPr lang="ru-RU" sz="1600" b="1" dirty="0" smtClean="0">
                <a:solidFill>
                  <a:srgbClr val="FA4C06"/>
                </a:solidFill>
              </a:rPr>
              <a:t> </a:t>
            </a:r>
            <a:r>
              <a:rPr lang="ru-RU" sz="1600" b="1" dirty="0" smtClean="0">
                <a:solidFill>
                  <a:srgbClr val="B2124B"/>
                </a:solidFill>
              </a:rPr>
              <a:t>(от </a:t>
            </a:r>
            <a:r>
              <a:rPr lang="ru-RU" sz="1600" b="1" dirty="0" err="1" smtClean="0">
                <a:solidFill>
                  <a:srgbClr val="B2124B"/>
                </a:solidFill>
              </a:rPr>
              <a:t>старонормандского</a:t>
            </a:r>
            <a:r>
              <a:rPr lang="ru-RU" sz="1600" b="1" dirty="0" smtClean="0">
                <a:solidFill>
                  <a:srgbClr val="B2124B"/>
                </a:solidFill>
              </a:rPr>
              <a:t> </a:t>
            </a:r>
            <a:r>
              <a:rPr lang="ru-RU" sz="1600" b="1" dirty="0" err="1" smtClean="0">
                <a:solidFill>
                  <a:srgbClr val="B2124B"/>
                </a:solidFill>
              </a:rPr>
              <a:t>bougette</a:t>
            </a:r>
            <a:r>
              <a:rPr lang="ru-RU" sz="1600" b="1" dirty="0" smtClean="0">
                <a:solidFill>
                  <a:srgbClr val="B2124B"/>
                </a:solidFill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 </a:t>
            </a:r>
            <a:endParaRPr lang="ru-RU" sz="1600" dirty="0">
              <a:solidFill>
                <a:srgbClr val="B2124B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3929066"/>
            <a:ext cx="25717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6600CC"/>
                </a:solidFill>
              </a:rPr>
              <a:t>превышение доходов над расходами образует положительный остаток бюджета </a:t>
            </a:r>
          </a:p>
          <a:p>
            <a:pPr algn="ctr"/>
            <a:r>
              <a:rPr lang="ru-RU" sz="1600" b="1" dirty="0" smtClean="0"/>
              <a:t>ПРОФИЦИТ</a:t>
            </a:r>
            <a:r>
              <a:rPr lang="ru-RU" sz="1600" b="1" dirty="0" smtClean="0">
                <a:solidFill>
                  <a:srgbClr val="FA4C06"/>
                </a:solidFill>
              </a:rPr>
              <a:t> </a:t>
            </a:r>
            <a:endParaRPr lang="ru-RU" sz="1600" dirty="0">
              <a:solidFill>
                <a:srgbClr val="FA4C06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643702" y="3786190"/>
            <a:ext cx="22145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E33DB4"/>
                </a:solidFill>
              </a:rPr>
              <a:t>если расходная часть бюджета превышает доходную, то бюджет формируется с </a:t>
            </a:r>
          </a:p>
          <a:p>
            <a:pPr algn="ctr"/>
            <a:r>
              <a:rPr lang="ru-RU" sz="1600" b="1" dirty="0" smtClean="0"/>
              <a:t>ДЕФИЦИТОМ</a:t>
            </a:r>
            <a:r>
              <a:rPr lang="ru-RU" sz="1600" b="1" dirty="0" smtClean="0">
                <a:solidFill>
                  <a:srgbClr val="FA4C06"/>
                </a:solidFill>
              </a:rPr>
              <a:t> </a:t>
            </a:r>
            <a:endParaRPr lang="ru-RU" sz="1600" dirty="0">
              <a:solidFill>
                <a:srgbClr val="FA4C06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7158" y="5786454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0070C0"/>
                </a:solidFill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 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6286512" y="4429132"/>
            <a:ext cx="642942" cy="484632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лево 16"/>
          <p:cNvSpPr/>
          <p:nvPr/>
        </p:nvSpPr>
        <p:spPr>
          <a:xfrm>
            <a:off x="2411760" y="4429132"/>
            <a:ext cx="792088" cy="484632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602" name="Picture 2" descr="Весы фон 31 фото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786190"/>
            <a:ext cx="2725474" cy="20002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27000">
              <a:srgbClr val="66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3100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500042"/>
          <a:ext cx="9144000" cy="6357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0" cy="642918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normalizeH="0" baseline="0" noProof="0" dirty="0" smtClean="0"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Структура расходов на социальную сферу  в 2021 году</a:t>
            </a:r>
            <a:endParaRPr kumimoji="0" lang="ru-RU" sz="2800" b="1" i="1" u="none" strike="noStrike" kern="1200" normalizeH="0" baseline="0" noProof="0" dirty="0"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27000">
              <a:srgbClr val="66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ОБРАЗОВАНИЕ</a:t>
            </a:r>
            <a:endParaRPr lang="ru-RU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42918"/>
            <a:ext cx="9144000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В 2021 году расходы на образование составили 668 799 </a:t>
            </a:r>
            <a:r>
              <a:rPr lang="ru-RU" i="1" smtClean="0">
                <a:solidFill>
                  <a:schemeClr val="tx1"/>
                </a:solidFill>
              </a:rPr>
              <a:t>258,61 </a:t>
            </a:r>
            <a:r>
              <a:rPr lang="ru-RU" i="1" smtClean="0">
                <a:solidFill>
                  <a:schemeClr val="tx1"/>
                </a:solidFill>
              </a:rPr>
              <a:t>рублей</a:t>
            </a:r>
            <a:endParaRPr lang="ru-RU" i="1" dirty="0">
              <a:solidFill>
                <a:schemeClr val="tx1"/>
              </a:solidFill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2071670" y="1214422"/>
          <a:ext cx="7072330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42" name="Picture 2" descr="https://cdn4.pomorie.ru/5d6cd822764de941686eab62/5d6cd832a311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5214926"/>
            <a:ext cx="3714744" cy="1643074"/>
          </a:xfrm>
          <a:prstGeom prst="rect">
            <a:avLst/>
          </a:prstGeom>
          <a:noFill/>
        </p:spPr>
      </p:pic>
      <p:pic>
        <p:nvPicPr>
          <p:cNvPr id="10244" name="Picture 4" descr="https://sun9-33.userapi.com/c858236/v858236634/5d8e7/fwdTOhNUth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29173"/>
            <a:ext cx="3143239" cy="1928827"/>
          </a:xfrm>
          <a:prstGeom prst="rect">
            <a:avLst/>
          </a:prstGeom>
          <a:noFill/>
        </p:spPr>
      </p:pic>
      <p:pic>
        <p:nvPicPr>
          <p:cNvPr id="10246" name="Picture 6" descr="https://do.edu.ru/files/object/images/32/4236/d1t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738914"/>
            <a:ext cx="2428860" cy="2214578"/>
          </a:xfrm>
          <a:prstGeom prst="rect">
            <a:avLst/>
          </a:prstGeom>
          <a:noFill/>
        </p:spPr>
      </p:pic>
      <p:pic>
        <p:nvPicPr>
          <p:cNvPr id="10248" name="Picture 8" descr="https://uchportfolio.ru/public_files/85727429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1357298"/>
            <a:ext cx="2571736" cy="14287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27000">
              <a:srgbClr val="66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КУЛЬТУРА, КИНЕМАТОГРАФИЯ</a:t>
            </a:r>
            <a:endParaRPr lang="ru-RU" sz="2000" b="1" dirty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3071802" y="1285860"/>
          <a:ext cx="607219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714356"/>
            <a:ext cx="9001156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2021 году расходы на культуру составили 74 157 </a:t>
            </a: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666,13 рублей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4" name="Picture 8" descr="https://culture29.ru/upload/iblock/308/30813becd3aab8ebbf0ceb3a039ac47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85860"/>
            <a:ext cx="2928926" cy="2286016"/>
          </a:xfrm>
          <a:prstGeom prst="rect">
            <a:avLst/>
          </a:prstGeom>
          <a:noFill/>
        </p:spPr>
      </p:pic>
      <p:sp>
        <p:nvSpPr>
          <p:cNvPr id="9230" name="AutoShape 14" descr="https://rgdb.ru/images/News_main/2019/11/25/02/Konoshskaja_biblioteka_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32" name="AutoShape 16" descr="https://rgdb.ru/images/News_main/2019/11/25/02/Konoshskaja_biblioteka_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34" name="AutoShape 18" descr="https://rgdb.ru/images/News_main/2019/11/25/02/Konoshskaja_biblioteka_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36" name="AutoShape 20" descr="https://rgdb.ru/images/News_main/2019/11/25/02/Konoshskaja_biblioteka_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38" name="AutoShape 22" descr="https://rgdb.ru/images/News_main/2019/11/25/02/Konoshskaja_biblioteka_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40" name="AutoShape 24" descr="https://rgdb.ru/images/News_main/2019/11/25/02/Konoshskaja_biblioteka_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42" name="AutoShape 26" descr="https://dshi8.arkh.muzkult.ru/media/2018/07/30/1226406578/image_image_406535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44" name="AutoShape 28" descr="https://dshi8.arkh.muzkult.ru/media/2018/07/30/1226406578/image_image_406535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46" name="AutoShape 30" descr="https://dshi-nyandom.arkh.muzkult.ru/media/2018/07/30/1226397005/image_image_29712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48" name="AutoShape 32" descr="https://dshi8.arkh.muzkult.ru/media/2018/11/04/1221126679/image_image_493838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50" name="AutoShape 34" descr="https://dshi8.arkh.muzkult.ru/media/2018/11/04/1221126679/image_image_493838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27000">
              <a:srgbClr val="66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572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785794"/>
          <a:ext cx="9144000" cy="6072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27000">
              <a:srgbClr val="66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20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="" xmlns:p14="http://schemas.microsoft.com/office/powerpoint/2010/main" val="3652362014"/>
              </p:ext>
            </p:extLst>
          </p:nvPr>
        </p:nvGraphicFramePr>
        <p:xfrm>
          <a:off x="548886" y="1357298"/>
          <a:ext cx="8343594" cy="5195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42844" y="642918"/>
            <a:ext cx="900115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chemeClr val="tx1"/>
                </a:solidFill>
              </a:rPr>
              <a:t>В 2021 году расходы на физическую культуру и спорт составили 1 347 707,10 рублей</a:t>
            </a:r>
            <a:endParaRPr lang="ru-RU" sz="2000" i="1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6552" y="4017018"/>
            <a:ext cx="2316681" cy="2840982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27000">
              <a:srgbClr val="66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  <a:endParaRPr lang="ru-RU" sz="20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714356"/>
            <a:ext cx="8143932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2021 году расходы на жилищно-коммунальное хозяйство составили    11 749 023,00 рубля</a:t>
            </a:r>
            <a:endParaRPr lang="ru-RU" sz="2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AutoShape 4" descr="https://img-fotki.yandex.ru/get/120725/125827701.20d/0_15c78d_1b2f1ed2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img-fotki.yandex.ru/get/120725/125827701.20d/0_15c78d_1b2f1ed2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s://gkh.dvinaland.ru/upload/iblock/9fd/guzcoybbggsiv-zojfk_xvygqz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https://img-fotki.yandex.ru/get/131711/125827701.20b/0_15c72b_1493d46c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mg-fotki.yandex.ru/get/131711/125827701.20b/0_15c72b_1493d46c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2984125"/>
              </p:ext>
            </p:extLst>
          </p:nvPr>
        </p:nvGraphicFramePr>
        <p:xfrm>
          <a:off x="-1" y="4460290"/>
          <a:ext cx="9144000" cy="23574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27"/>
                <a:gridCol w="1714512"/>
                <a:gridCol w="1428760"/>
                <a:gridCol w="1495243"/>
                <a:gridCol w="1576558"/>
              </a:tblGrid>
              <a:tr h="602505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расходов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61358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Жилищное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хозяйство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1 504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400,00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3 876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660,77</a:t>
                      </a:r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19 581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191,71</a:t>
                      </a:r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2 690 929,07</a:t>
                      </a: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60250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742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944,00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7 173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757,5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2 489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030,00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7 786 450,00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53883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6 420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552,51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9 163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367,7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14 664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033,03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1 271 643,93</a:t>
                      </a: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3" name="Диаграмма 12"/>
          <p:cNvGraphicFramePr/>
          <p:nvPr/>
        </p:nvGraphicFramePr>
        <p:xfrm>
          <a:off x="0" y="1357298"/>
          <a:ext cx="9144000" cy="3143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27000">
              <a:srgbClr val="99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0"/>
            <a:ext cx="8572560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3200" b="1" i="1" dirty="0" smtClean="0"/>
              <a:t>Что такое муниципальная программа? </a:t>
            </a:r>
          </a:p>
          <a:p>
            <a:pPr algn="just">
              <a:lnSpc>
                <a:spcPct val="150000"/>
              </a:lnSpc>
            </a:pP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Муниципальная программа – объединяет все финансовые и иные ресурсы, планируемые для достижения определенной стратегической цели социально-экономического развития МО «</a:t>
            </a:r>
            <a:r>
              <a:rPr lang="ru-RU" sz="2000" i="1" dirty="0" err="1" smtClean="0">
                <a:solidFill>
                  <a:schemeClr val="accent2">
                    <a:lumMod val="50000"/>
                  </a:schemeClr>
                </a:solidFill>
              </a:rPr>
              <a:t>Коношский</a:t>
            </a: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 муниципальный район». </a:t>
            </a:r>
          </a:p>
          <a:p>
            <a:pPr algn="just">
              <a:lnSpc>
                <a:spcPct val="150000"/>
              </a:lnSpc>
            </a:pP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Муниципальные программы разрабатываются сроком на 3 года и утверждаются постановлением администрации МО «</a:t>
            </a:r>
            <a:r>
              <a:rPr lang="ru-RU" sz="2000" i="1" dirty="0" err="1" smtClean="0">
                <a:solidFill>
                  <a:schemeClr val="accent2">
                    <a:lumMod val="50000"/>
                  </a:schemeClr>
                </a:solidFill>
              </a:rPr>
              <a:t>Коношский</a:t>
            </a: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 муниципальный район». </a:t>
            </a:r>
          </a:p>
          <a:p>
            <a:pPr algn="just">
              <a:lnSpc>
                <a:spcPct val="150000"/>
              </a:lnSpc>
            </a:pP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В 2021 году в МО «</a:t>
            </a:r>
            <a:r>
              <a:rPr lang="ru-RU" sz="2000" i="1" dirty="0" err="1" smtClean="0">
                <a:solidFill>
                  <a:schemeClr val="accent2">
                    <a:lumMod val="50000"/>
                  </a:schemeClr>
                </a:solidFill>
              </a:rPr>
              <a:t>Коношский</a:t>
            </a: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 муниципальный район» осуществлялась реализация мероприятий следующих муниципальных программ:</a:t>
            </a:r>
            <a:endParaRPr lang="ru-RU" sz="2000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27000">
              <a:srgbClr val="66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0027785"/>
              </p:ext>
            </p:extLst>
          </p:nvPr>
        </p:nvGraphicFramePr>
        <p:xfrm>
          <a:off x="-32" y="830996"/>
          <a:ext cx="9144032" cy="6027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15304"/>
                <a:gridCol w="1428728"/>
              </a:tblGrid>
              <a:tr h="667542"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реализацию муниципальных программ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Кассовые расходы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2021 год 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(рублей)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20937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20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27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808 690 088,70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1982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«Развитие образования в муниципальном образовании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2021-2023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633 855 910,56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198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2. 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«Организация отдыха и оздоровления детей в муниципальном образовании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2021-2023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1 838 646,60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6244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«Организация деятельности муниципальных бюджетных учреждений культуры и учреждений дополнительного образования в сфере культуры 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Коношского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муниципального района на 2021-2023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86 363 910,81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198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4. 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«Капитальный ремонт в муниципальных учреждениях сферы культуры муниципального образования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на 2021-2023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2 355 327,53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198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«Повышение эффективности сферы культуры в муниципальном образовании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на 2021-2023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8 371 047,05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311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«Развитие  внутреннего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туризма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в муниципальном образовании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на 2021-2023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722 258,00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198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«Софинансирование мероприятий,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предусмотренных государственной программой Архангельской области «Культура Русского Севера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» на 2021-2023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544 455,40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198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«Развитие сельского хозяйства 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Коношского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муниципального района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2021-2023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829 747,50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6244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«Гражданская оборона, защита населения и территорий от чрезвычайных ситуаций природного и техногенного характера и снижение рисков их возникновения» муниципального образования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2021-2023 годы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388 286,00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1982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10. Муниципальная программа «Поддержка и развитие малого предпринимательства в муниципальном образовании 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2021-2023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1982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11.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«Обеспечение регулярных пассажирских перевозок на территории муниципального образования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2021-2023 годы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802 325,00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  <a:gradFill>
            <a:gsLst>
              <a:gs pos="27000">
                <a:srgbClr val="66CCFF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 ПРОГРАММНЫХ РАСХОДОВ БЮДЖЕТА </a:t>
            </a:r>
            <a:b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 «КОНОШСКИЙ МУНИЦИПАЛЬНЫЙ РАЙОН»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dissolv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20806197"/>
              </p:ext>
            </p:extLst>
          </p:nvPr>
        </p:nvGraphicFramePr>
        <p:xfrm>
          <a:off x="-32" y="-4"/>
          <a:ext cx="9144032" cy="9890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15304"/>
                <a:gridCol w="1428728"/>
              </a:tblGrid>
              <a:tr h="947196"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реализацию муниципальных программ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Кассовые расходы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2021 год 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(рублей)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3193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12.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«Развитие территориального общественного самоуправления в муниципальном образовании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2021-2023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1 572 639,20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3193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13. Муниципальная программа «Адресная социальная помощь гражданам, находящимся в трудной жизненной ситуации, на 2021-2023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3193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14.Муниципальная программа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«Улучшение условий и охраны труда в муниципальном образовании «</a:t>
                      </a:r>
                      <a:r>
                        <a:rPr lang="ru-RU" sz="1200" b="1" i="0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2021-2023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642427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15. Муниципальная программа «Проведение мероприятий по энергосбережению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повышению энергетической эффективности в администрации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муниципального образования 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2021-2023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3193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16. Муниципальная программа «Экология и природопользование на территории муниципального образования 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район» на 2021-2023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635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319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17.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«Мероприятия в сфере жилищно-коммунального хозяйства в муниципальном образовании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2021-2023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13 330 834,58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3193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18. Муниципальная программа «МО 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«Строительство» на  2021-2023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3 109 664,74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3193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19. Муниципальная программа муниципального образования 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«Доступная среда» на 2021-2023 годы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319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20. Муниципальная программа «Социализация детей-сирот и детей, оставшихся без попечения родителей, на 2021-2023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319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21. Муниципальная программа «Развитие дорожной сети, повышение безопасности дорожного движения в муниципальном образовании 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2021-2023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18 472 522,20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319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22.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«Дом для молодой семьи в муниципальном образовании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2021-2023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годы"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1 293 600,00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157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23.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«Трудовая молодежь 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Коношского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района на 2021-2023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168 179,34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642427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24.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МО 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«Профилактика безнадзорности и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правонарушений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несовершеннолетних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 территории муниципального образования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2021-2023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3193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25.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«Развитие массовой физической культуры и спорта в  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Коношском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районе»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2021-2023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347 707,10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3193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26.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«Территория молодежи - территория развития 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Коношского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района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2021-2023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161 262,00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3193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27.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«Развитие архивного дела в муниципальном образовании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2021-2023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3193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28.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МО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«Управление муниципальными финансами и муниципальным долгом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2021-2023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32 823 733,60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319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29. Муниципальная программа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«Формирование комфортной (современной) городской среды МО 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2018-2024 годы»</a:t>
                      </a:r>
                    </a:p>
                  </a:txBody>
                  <a:tcPr marL="9525" marR="9525" marT="9525" marB="0" anchor="b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35 398,42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319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30. Муниципальная программа «Проведение комплексных кадастровых работ на территории муниципального образования 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2021-2023 годы»</a:t>
                      </a:r>
                    </a:p>
                  </a:txBody>
                  <a:tcPr marL="9525" marR="9525" marT="9525" marB="0" anchor="b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443 933,07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319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31. Муниципальная программа «Профилактика терроризма и экстремизма в муниципальном образовании 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2021-2023 годы»</a:t>
                      </a:r>
                    </a:p>
                  </a:txBody>
                  <a:tcPr marL="9525" marR="9525" marT="9525" marB="0" anchor="b"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27000">
                          <a:srgbClr val="99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00901781"/>
      </p:ext>
    </p:extLst>
  </p:cSld>
  <p:clrMapOvr>
    <a:masterClrMapping/>
  </p:clrMapOvr>
  <p:transition spd="slow"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27000">
              <a:srgbClr val="99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928670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УДЕЛЬНЫЙ ВЕС ПРОГРАММНЫХ РАСХОДОВ БЮДЖЕТА                            МО «КОНОШСКИЙ МУНИЦИПАЛЬНЫЙ РАЙОН» ЗА 2021 ГОД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357158" y="928670"/>
          <a:ext cx="8501122" cy="5929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9000">
              <a:srgbClr val="99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0"/>
            <a:ext cx="9144000" cy="14144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142852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СВЕДЕНИЯ, НЕОБХОДИМЫЕ  ДЛЯ СОСТАВЛЕНИЯ ПРОЕКТОВ БЮДЖЕТОВ В РФ </a:t>
            </a:r>
            <a:endParaRPr lang="ru-RU" sz="32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285984" y="1214422"/>
            <a:ext cx="4000528" cy="1200152"/>
          </a:xfrm>
          <a:prstGeom prst="round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Послание Президента РФ Федеральному Собранию РФ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0" y="2428868"/>
            <a:ext cx="2786050" cy="1285884"/>
          </a:xfrm>
          <a:prstGeom prst="round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Прогноз социально-экономического развития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0" y="4071942"/>
            <a:ext cx="2857488" cy="1571636"/>
          </a:xfrm>
          <a:prstGeom prst="roundRect">
            <a:avLst/>
          </a:prstGeom>
          <a:solidFill>
            <a:srgbClr val="09C70E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Бюджетный прогноз на долгосрочный период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857488" y="4929198"/>
            <a:ext cx="3643338" cy="1357322"/>
          </a:xfrm>
          <a:prstGeom prst="round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Государственные (муниципальные) программы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857884" y="3714752"/>
            <a:ext cx="3286116" cy="1214446"/>
          </a:xfrm>
          <a:prstGeom prst="round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Основные направления </a:t>
            </a:r>
            <a:r>
              <a:rPr lang="ru-RU" b="1" i="1" dirty="0" err="1" smtClean="0">
                <a:solidFill>
                  <a:srgbClr val="002060"/>
                </a:solidFill>
              </a:rPr>
              <a:t>таможенно-тарифной</a:t>
            </a:r>
            <a:r>
              <a:rPr lang="ru-RU" b="1" i="1" dirty="0" smtClean="0">
                <a:solidFill>
                  <a:srgbClr val="002060"/>
                </a:solidFill>
              </a:rPr>
              <a:t> политики РФ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786446" y="2428868"/>
            <a:ext cx="3357554" cy="1214446"/>
          </a:xfrm>
          <a:prstGeom prst="roundRect">
            <a:avLst/>
          </a:prstGeom>
          <a:solidFill>
            <a:srgbClr val="47B6B9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Основные направления бюджетной и налоговой политики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286116" y="3000372"/>
            <a:ext cx="2286016" cy="914400"/>
          </a:xfrm>
          <a:prstGeom prst="roundRect">
            <a:avLst/>
          </a:prstGeom>
          <a:solidFill>
            <a:srgbClr val="BBA4FC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бюджета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2786050" y="2643182"/>
            <a:ext cx="571504" cy="2857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0800000" flipV="1">
            <a:off x="2500298" y="3786190"/>
            <a:ext cx="714380" cy="2857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3856826" y="4429132"/>
            <a:ext cx="1000926" cy="794"/>
          </a:xfrm>
          <a:prstGeom prst="line">
            <a:avLst/>
          </a:prstGeom>
          <a:ln w="381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endCxn id="21" idx="1"/>
          </p:cNvCxnSpPr>
          <p:nvPr/>
        </p:nvCxnSpPr>
        <p:spPr>
          <a:xfrm rot="16200000" flipH="1">
            <a:off x="5482834" y="3946925"/>
            <a:ext cx="392910" cy="35718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4929190" y="2571744"/>
            <a:ext cx="857256" cy="4286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4000496" y="2714620"/>
            <a:ext cx="57150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27000">
              <a:srgbClr val="66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Материал подготовлен </a:t>
            </a:r>
          </a:p>
          <a:p>
            <a:pPr algn="ctr"/>
            <a:endParaRPr lang="ru-RU" sz="3200" b="1" i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Финансовым управлением администрации </a:t>
            </a: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МО «</a:t>
            </a:r>
            <a:r>
              <a:rPr lang="ru-RU" sz="2400" b="1" i="1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Коношский</a:t>
            </a:r>
            <a:r>
              <a:rPr lang="ru-RU" sz="2400" b="1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муниципальный район»</a:t>
            </a:r>
          </a:p>
          <a:p>
            <a:pPr algn="ctr"/>
            <a:endParaRPr lang="ru-RU" sz="2800" b="1" i="1" dirty="0" smtClean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ru-RU" sz="2800" b="1" i="1" dirty="0" smtClean="0">
                <a:solidFill>
                  <a:schemeClr val="tx1"/>
                </a:solidFill>
                <a:cs typeface="Times New Roman" pitchFamily="18" charset="0"/>
              </a:rPr>
              <a:t>п.Коноша, 164010, </a:t>
            </a:r>
            <a:r>
              <a:rPr lang="ru-RU" sz="2800" b="1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Ул.Советская,76</a:t>
            </a:r>
          </a:p>
          <a:p>
            <a:pPr algn="ctr"/>
            <a:endParaRPr lang="ru-RU" sz="2800" b="1" i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Тел.(8 818-58) 2-23-50, факс (8 818-58) 2-14-56</a:t>
            </a:r>
          </a:p>
          <a:p>
            <a:pPr algn="ctr"/>
            <a:endParaRPr lang="ru-RU" sz="2800" b="1" i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ru-RU" sz="2800" b="1" i="1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Эл.адрес</a:t>
            </a:r>
            <a:r>
              <a:rPr lang="ru-RU" sz="2800" b="1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: </a:t>
            </a:r>
            <a:r>
              <a:rPr lang="en-US" sz="2800" b="1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fokonosh@yandex.ru</a:t>
            </a:r>
            <a:endParaRPr lang="ru-RU" sz="2800" b="1" i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9000">
              <a:srgbClr val="99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ПОКАЗАТЕЛИ СОЦИАЛЬНО-ЭКОНОМИЧЕСКОГО ПОЛОЖЕНИЯ</a:t>
            </a:r>
            <a:b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 «КОНОШСКИЙ МУНИЦИПАЛЬНЫЙ РАЙОН»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49131979"/>
              </p:ext>
            </p:extLst>
          </p:nvPr>
        </p:nvGraphicFramePr>
        <p:xfrm>
          <a:off x="2" y="1071549"/>
          <a:ext cx="9143997" cy="5847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1805"/>
                <a:gridCol w="974573"/>
                <a:gridCol w="928694"/>
                <a:gridCol w="1000132"/>
                <a:gridCol w="1928793"/>
              </a:tblGrid>
              <a:tr h="105472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2020год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к соответствующему периоду 2020 года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572565">
                <a:tc>
                  <a:txBody>
                    <a:bodyPr/>
                    <a:lstStyle/>
                    <a:p>
                      <a:pPr algn="just"/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Численность постоянного населения (на конец года), тыс.человек</a:t>
                      </a:r>
                      <a:endParaRPr lang="ru-RU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97,1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572565">
                <a:tc>
                  <a:txBody>
                    <a:bodyPr/>
                    <a:lstStyle/>
                    <a:p>
                      <a:pPr algn="just"/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предприятий и организаций, единиц</a:t>
                      </a:r>
                      <a:endParaRPr lang="ru-RU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103,1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82690">
                <a:tc>
                  <a:txBody>
                    <a:bodyPr/>
                    <a:lstStyle/>
                    <a:p>
                      <a:pPr algn="just"/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Прибыль прибыльных предприятий, млн.рублей</a:t>
                      </a:r>
                      <a:endParaRPr lang="ru-RU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572565">
                <a:tc>
                  <a:txBody>
                    <a:bodyPr/>
                    <a:lstStyle/>
                    <a:p>
                      <a:pPr algn="just"/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Оборот розничной торговли через все каналы реализации, млн.рублей</a:t>
                      </a:r>
                      <a:endParaRPr lang="ru-RU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3 597,9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3 720,2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3 641,27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572565">
                <a:tc>
                  <a:txBody>
                    <a:bodyPr/>
                    <a:lstStyle/>
                    <a:p>
                      <a:pPr algn="just"/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Оборот общественного питания (по крупным и средним), млн.рублей</a:t>
                      </a:r>
                      <a:endParaRPr lang="ru-RU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26,1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32,0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122,6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31485">
                <a:tc>
                  <a:txBody>
                    <a:bodyPr/>
                    <a:lstStyle/>
                    <a:p>
                      <a:pPr algn="just"/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платных услуг населению, млн.рублей</a:t>
                      </a:r>
                      <a:endParaRPr lang="ru-RU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169,0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175,4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130,5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74,4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813645">
                <a:tc>
                  <a:txBody>
                    <a:bodyPr/>
                    <a:lstStyle/>
                    <a:p>
                      <a:pPr algn="just"/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Ввод в действие жилых домов за счет всех источников финансирования, кв.м. общей площади</a:t>
                      </a:r>
                      <a:endParaRPr lang="ru-RU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3 376,0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2 671,0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56,2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813645">
                <a:tc>
                  <a:txBody>
                    <a:bodyPr/>
                    <a:lstStyle/>
                    <a:p>
                      <a:pPr algn="just"/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Среднесписочная</a:t>
                      </a: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численность работников крупных организаций и субъектов среднего предпринимательства, человек</a:t>
                      </a:r>
                      <a:endParaRPr lang="ru-RU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8512">
                          <a:srgbClr val="BEB8DB"/>
                        </a:gs>
                        <a:gs pos="42000">
                          <a:srgbClr val="99CCFF"/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gradFill>
            <a:gsLst>
              <a:gs pos="0">
                <a:srgbClr val="66CCFF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ПАРАМЕТРЫ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ИСПОЛНЕНИЯ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БЮДЖЕТА</a:t>
            </a:r>
            <a:b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 « КОНОШСКИЙ МУНИЦИПАЛЬНЫЙ РАЙОН»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2021 ГОД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88606157"/>
              </p:ext>
            </p:extLst>
          </p:nvPr>
        </p:nvGraphicFramePr>
        <p:xfrm>
          <a:off x="0" y="1052735"/>
          <a:ext cx="9144000" cy="5840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794"/>
                <a:gridCol w="1500198"/>
                <a:gridCol w="1571636"/>
                <a:gridCol w="1500198"/>
                <a:gridCol w="1214446"/>
                <a:gridCol w="1428728"/>
              </a:tblGrid>
              <a:tr h="172819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первоначальный, рублей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уточненный, рублей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за 2021 год (отчет),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рублей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 первоначального плана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 уточненного плана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799117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1.ДОХОДЫ, всего:     </a:t>
                      </a:r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из них 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838 258 394,52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879 960 844,81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881 893 951,00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105,2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100,2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1135586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126 800</a:t>
                      </a:r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000,00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126</a:t>
                      </a:r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800 000,00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130 576 439,01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103,0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103,0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799117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711 458 394,52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753 160 844,81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751 317 511,99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105,6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62646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2.РАСХОДЫ, всего</a:t>
                      </a:r>
                    </a:p>
                    <a:p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859 258 394,52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907 605 605,00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895 538 727,26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104,2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98,7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799117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3.ДЕФИЦИТ(-),   </a:t>
                      </a:r>
                    </a:p>
                    <a:p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ПРОФИЦИТ(+)                                 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-21 000 000,00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-27 644 760,19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-13 644</a:t>
                      </a:r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776,26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54000">
                          <a:srgbClr val="66CCFF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40000">
              <a:srgbClr val="99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="" xmlns:p14="http://schemas.microsoft.com/office/powerpoint/2010/main" val="3937149043"/>
              </p:ext>
            </p:extLst>
          </p:nvPr>
        </p:nvGraphicFramePr>
        <p:xfrm>
          <a:off x="0" y="1477328"/>
          <a:ext cx="9144000" cy="5380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691680" cy="155679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691680" y="0"/>
            <a:ext cx="7452320" cy="1477328"/>
          </a:xfrm>
          <a:prstGeom prst="rect">
            <a:avLst/>
          </a:prstGeom>
          <a:gradFill>
            <a:gsLst>
              <a:gs pos="42000">
                <a:srgbClr val="66CCFF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За 2021 год доходы бюджета исполнены в сумме     881 893 951,00 рублей </a:t>
            </a:r>
            <a:endParaRPr lang="ru-RU" b="1" i="1" dirty="0"/>
          </a:p>
          <a:p>
            <a:pPr algn="ctr"/>
            <a:endParaRPr lang="ru-RU" b="1" i="1" dirty="0" smtClean="0"/>
          </a:p>
          <a:p>
            <a:pPr algn="ctr"/>
            <a:endParaRPr lang="ru-RU" b="1" i="1" dirty="0"/>
          </a:p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8520" y="5152928"/>
            <a:ext cx="2511964" cy="17281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513776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28000">
              <a:srgbClr val="66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332656"/>
            <a:ext cx="8496944" cy="864096"/>
          </a:xfrm>
          <a:gradFill>
            <a:gsLst>
              <a:gs pos="26000">
                <a:srgbClr val="66CCFF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rgbClr val="3207BD"/>
                </a:solidFill>
                <a:latin typeface="Times New Roman" pitchFamily="18" charset="0"/>
                <a:cs typeface="Times New Roman" pitchFamily="18" charset="0"/>
              </a:rPr>
              <a:t>ДИНАМИКА ПОСТУПЛЕНИЙ НАЛОГОВЫХ И НЕНАЛОГОВЫХ ДОХОДОВ БЮДЖЕТА  МО «КОНОШСКИЙ МУНИЦИПАЛЬНЫЙ РАЙОН» ЗА 2020-2021гг.                                    (в рублях)</a:t>
            </a:r>
            <a:endParaRPr lang="ru-RU" sz="1600" b="1" dirty="0">
              <a:solidFill>
                <a:srgbClr val="3207B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92508949"/>
              </p:ext>
            </p:extLst>
          </p:nvPr>
        </p:nvGraphicFramePr>
        <p:xfrm>
          <a:off x="323528" y="1196751"/>
          <a:ext cx="8496944" cy="5184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9"/>
                <a:gridCol w="1728191"/>
                <a:gridCol w="1584176"/>
                <a:gridCol w="1152128"/>
              </a:tblGrid>
              <a:tr h="547604"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показателя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 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года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 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года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Темп 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роста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3677"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доходы:</a:t>
                      </a:r>
                      <a:endParaRPr lang="ru-RU" sz="1400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117 642 353,94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122 857 959,18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+ 4,4%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89908">
                <a:tc>
                  <a:txBody>
                    <a:bodyPr/>
                    <a:lstStyle/>
                    <a:p>
                      <a:pPr lvl="0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87 683 551,86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92 267 215,66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+ 5,2%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89908">
                <a:tc>
                  <a:txBody>
                    <a:bodyPr/>
                    <a:lstStyle/>
                    <a:p>
                      <a:pPr lvl="0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уплаты акцизов на нефтепродукты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13 551 189,44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15 764 446,25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+ 16,3%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89908">
                <a:tc>
                  <a:txBody>
                    <a:bodyPr/>
                    <a:lstStyle/>
                    <a:p>
                      <a:pPr lvl="0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13 267 149,89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11 218 767,02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- 15,5%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89908">
                <a:tc>
                  <a:txBody>
                    <a:bodyPr/>
                    <a:lstStyle/>
                    <a:p>
                      <a:pPr lvl="0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</a:t>
                      </a:r>
                      <a:r>
                        <a:rPr lang="ru-RU" sz="120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пошлина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86FA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3140 462,75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86FA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3 607 530,25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86FA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+ 14,9%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86FA89"/>
                    </a:solidFill>
                  </a:tcPr>
                </a:tc>
              </a:tr>
              <a:tr h="403545">
                <a:tc>
                  <a:txBody>
                    <a:bodyPr/>
                    <a:lstStyle/>
                    <a:p>
                      <a:pPr lvl="0" algn="ctr"/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доходы: </a:t>
                      </a:r>
                      <a:endParaRPr lang="ru-RU" sz="1400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9268  553,98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7 718 479,83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- 16,7%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89908">
                <a:tc>
                  <a:txBody>
                    <a:bodyPr/>
                    <a:lstStyle/>
                    <a:p>
                      <a:pPr lvl="0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сдачи в аренду земельных участков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3E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4 715 511,53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3E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3 998 836,48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3E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- 15,2%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3E3FF"/>
                    </a:solidFill>
                  </a:tcPr>
                </a:tc>
              </a:tr>
              <a:tr h="289908">
                <a:tc>
                  <a:txBody>
                    <a:bodyPr/>
                    <a:lstStyle/>
                    <a:p>
                      <a:pPr lvl="0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сдачи в аренду</a:t>
                      </a:r>
                      <a:r>
                        <a:rPr lang="ru-RU" sz="120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имущества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CC28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217 668,84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CC28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212 933,70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CC28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- 2,2%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CC288"/>
                    </a:solidFill>
                  </a:tcPr>
                </a:tc>
              </a:tr>
              <a:tr h="289908">
                <a:tc>
                  <a:txBody>
                    <a:bodyPr/>
                    <a:lstStyle/>
                    <a:p>
                      <a:pPr lvl="0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Плата за негативное воздействие на окружающую среду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2F7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174 166,28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2F7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634 779,35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2F7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 в 2,6 раза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2F737"/>
                    </a:solidFill>
                  </a:tcPr>
                </a:tc>
              </a:tr>
              <a:tr h="300383">
                <a:tc>
                  <a:txBody>
                    <a:bodyPr/>
                    <a:lstStyle/>
                    <a:p>
                      <a:pPr lvl="0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доходы от использования имущества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DC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2 786,22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47B6B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2 826,91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47B6B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+ 1,5%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47B6B9"/>
                    </a:solidFill>
                  </a:tcPr>
                </a:tc>
              </a:tr>
              <a:tr h="308144">
                <a:tc>
                  <a:txBody>
                    <a:bodyPr/>
                    <a:lstStyle/>
                    <a:p>
                      <a:pPr lvl="0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земельных участков и имущества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2 898 788,72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1 636 557,34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- 43,5%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C66FF"/>
                    </a:solidFill>
                  </a:tcPr>
                </a:tc>
              </a:tr>
              <a:tr h="329931">
                <a:tc>
                  <a:txBody>
                    <a:bodyPr/>
                    <a:lstStyle/>
                    <a:p>
                      <a:pPr lvl="0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Штрафные санкции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B4DC8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1 176 723,74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B4DC8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1 007 461,67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B4DC8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- 14,4%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B4DC84"/>
                    </a:solidFill>
                  </a:tcPr>
                </a:tc>
              </a:tr>
              <a:tr h="289908">
                <a:tc>
                  <a:txBody>
                    <a:bodyPr/>
                    <a:lstStyle/>
                    <a:p>
                      <a:pPr lvl="0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82 908,65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225 084,38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 в 2,7 раза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12028">
                <a:tc>
                  <a:txBody>
                    <a:bodyPr/>
                    <a:lstStyle/>
                    <a:p>
                      <a:pPr lvl="0" algn="ctr"/>
                      <a:endParaRPr lang="ru-RU" sz="1600" b="1" i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600" b="1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600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126 910 907,92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130 576 439,01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+ 2,9%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321645904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43000">
              <a:srgbClr val="66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  <a:gradFill>
            <a:gsLst>
              <a:gs pos="27000">
                <a:srgbClr val="66CCFF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БЮДЖЕТА МО «КОНОШСКИЙ МУНИЦИПАЛЬНЫЙ РАЙОН» В 2021 ГОДУ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="" xmlns:p14="http://schemas.microsoft.com/office/powerpoint/2010/main" val="2253823298"/>
              </p:ext>
            </p:extLst>
          </p:nvPr>
        </p:nvGraphicFramePr>
        <p:xfrm>
          <a:off x="179512" y="1142985"/>
          <a:ext cx="8964488" cy="5310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34035798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val="3293844255"/>
              </p:ext>
            </p:extLst>
          </p:nvPr>
        </p:nvGraphicFramePr>
        <p:xfrm>
          <a:off x="395536" y="332656"/>
          <a:ext cx="4176464" cy="5688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Объект 17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4572000" y="332656"/>
          <a:ext cx="4114800" cy="57044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75619052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5196</TotalTime>
  <Words>2319</Words>
  <Application>Microsoft Office PowerPoint</Application>
  <PresentationFormat>Экран (4:3)</PresentationFormat>
  <Paragraphs>507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Аспект</vt:lpstr>
      <vt:lpstr>Слайд 1</vt:lpstr>
      <vt:lpstr>Слайд 2</vt:lpstr>
      <vt:lpstr>Слайд 3</vt:lpstr>
      <vt:lpstr>ОСНОВНЫЕ ПОКАЗАТЕЛИ СОЦИАЛЬНО-ЭКОНОМИЧЕСКОГО ПОЛОЖЕНИЯ МО «КОНОШСКИЙ МУНИЦИПАЛЬНЫЙ РАЙОН»</vt:lpstr>
      <vt:lpstr>ОСНОВНЫЕ ПАРАМЕТРЫ ИСПОЛНЕНИЯ БЮДЖЕТА  МО « КОНОШСКИЙ МУНИЦИПАЛЬНЫЙ РАЙОН» ЗА 2021 ГОД</vt:lpstr>
      <vt:lpstr>Слайд 6</vt:lpstr>
      <vt:lpstr>ДИНАМИКА ПОСТУПЛЕНИЙ НАЛОГОВЫХ И НЕНАЛОГОВЫХ ДОХОДОВ БЮДЖЕТА  МО «КОНОШСКИЙ МУНИЦИПАЛЬНЫЙ РАЙОН» ЗА 2020-2021гг.                                    (в рублях)</vt:lpstr>
      <vt:lpstr>СТРУКТУРА НАЛОГОВЫХ И НЕНАЛОГОВЫХ ДОХОДОВ БЮДЖЕТА МО «КОНОШСКИЙ МУНИЦИПАЛЬНЫЙ РАЙОН» В 2021 ГОДУ</vt:lpstr>
      <vt:lpstr>Слайд 9</vt:lpstr>
      <vt:lpstr>Слайд 10</vt:lpstr>
      <vt:lpstr>Слайд 11</vt:lpstr>
      <vt:lpstr>Слайд 12</vt:lpstr>
      <vt:lpstr>Слайд 13</vt:lpstr>
      <vt:lpstr>       СТРУКТУРА МЕЖБЮДЖЕТНЫХ ТРАНСФЕРТОВ  МО «КОНОШСКИЙ МУНИЦИПАЛЬНЫЙ РАЙОН» ЗА 2021 ГОД  </vt:lpstr>
      <vt:lpstr>Слайд 15</vt:lpstr>
      <vt:lpstr>Слайд 16</vt:lpstr>
      <vt:lpstr>СТРУКТУРА РАСХОДОВ БЮДЖЕТА  МО «КОНОШСКИЙ МУНИЦИПАЛЬНЫЙ РАЙОН» ЗА 2021 ГОД</vt:lpstr>
      <vt:lpstr>РАСХОДЫ БЮДЖЕТА МО «КОНОШСКИЙ МУНИЦИПАЛЬНЫЙ РАЙОН»  ПО РАЗДЕЛАМ </vt:lpstr>
      <vt:lpstr>ДИНАМИКА РАСХОДОВ БЮДЖЕТА  МО «КОНОШСКИЙ МУНИЦИПАЛЬНЫЙ РАЙОН»</vt:lpstr>
      <vt:lpstr>     </vt:lpstr>
      <vt:lpstr>ОБРАЗОВАНИЕ</vt:lpstr>
      <vt:lpstr>КУЛЬТУРА, КИНЕМАТОГРАФИЯ</vt:lpstr>
      <vt:lpstr>Слайд 23</vt:lpstr>
      <vt:lpstr>ФИЗИЧЕСКАЯ КУЛЬТУРА И СПОРТ</vt:lpstr>
      <vt:lpstr>ЖИЛИЩНО-КОММУНАЛЬНОЕ ХОЗЯЙСТВО</vt:lpstr>
      <vt:lpstr>Слайд 26</vt:lpstr>
      <vt:lpstr>             </vt:lpstr>
      <vt:lpstr>                 </vt:lpstr>
      <vt:lpstr>УДЕЛЬНЫЙ ВЕС ПРОГРАММНЫХ РАСХОДОВ БЮДЖЕТА                            МО «КОНОШСКИЙ МУНИЦИПАЛЬНЫЙ РАЙОН» ЗА 2021 ГОД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Bova</dc:creator>
  <cp:lastModifiedBy>Bova</cp:lastModifiedBy>
  <cp:revision>1210</cp:revision>
  <dcterms:modified xsi:type="dcterms:W3CDTF">2022-04-29T06:33:09Z</dcterms:modified>
</cp:coreProperties>
</file>