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2" r:id="rId4"/>
    <p:sldId id="261" r:id="rId5"/>
    <p:sldId id="288" r:id="rId6"/>
    <p:sldId id="289" r:id="rId7"/>
    <p:sldId id="290" r:id="rId8"/>
    <p:sldId id="265" r:id="rId9"/>
    <p:sldId id="266" r:id="rId10"/>
    <p:sldId id="264" r:id="rId11"/>
    <p:sldId id="267" r:id="rId12"/>
    <p:sldId id="268" r:id="rId13"/>
    <p:sldId id="269" r:id="rId14"/>
    <p:sldId id="270" r:id="rId15"/>
    <p:sldId id="271" r:id="rId16"/>
    <p:sldId id="272" r:id="rId17"/>
    <p:sldId id="275" r:id="rId18"/>
    <p:sldId id="276" r:id="rId19"/>
    <p:sldId id="277" r:id="rId20"/>
    <p:sldId id="280" r:id="rId21"/>
    <p:sldId id="281" r:id="rId22"/>
    <p:sldId id="282" r:id="rId23"/>
    <p:sldId id="283" r:id="rId24"/>
    <p:sldId id="274" r:id="rId25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0099"/>
    <a:srgbClr val="66FF33"/>
    <a:srgbClr val="CC0099"/>
    <a:srgbClr val="0000FF"/>
    <a:srgbClr val="2ACAF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2" autoAdjust="0"/>
    <p:restoredTop sz="94686" autoAdjust="0"/>
  </p:normalViewPr>
  <p:slideViewPr>
    <p:cSldViewPr>
      <p:cViewPr varScale="1">
        <p:scale>
          <a:sx n="84" d="100"/>
          <a:sy n="84" d="100"/>
        </p:scale>
        <p:origin x="-1258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1.5314195100612464E-2"/>
          <c:y val="4.7431361847737254E-2"/>
          <c:w val="0.59479177602799804"/>
          <c:h val="0.8956837103352556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0000FF"/>
            </a:solidFill>
          </c:spPr>
          <c:dPt>
            <c:idx val="0"/>
            <c:spPr>
              <a:solidFill>
                <a:srgbClr val="FFFF00"/>
              </a:solidFill>
            </c:spPr>
          </c:dPt>
          <c:dPt>
            <c:idx val="1"/>
            <c:spPr>
              <a:solidFill>
                <a:srgbClr val="CC0099"/>
              </a:solidFill>
            </c:spPr>
          </c:dPt>
          <c:dLbls>
            <c:dLbl>
              <c:idx val="0"/>
              <c:layout>
                <c:manualLayout>
                  <c:x val="4.166666666666677E-3"/>
                  <c:y val="-5.5813953488372113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131 093 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532,81  12,0%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4166666666666842E-2"/>
                  <c:y val="-3.9534883720930232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5 833 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315,37      0,5%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953 652 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884,55  </a:t>
                    </a:r>
                  </a:p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87,5%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131093532.81</c:v>
                </c:pt>
                <c:pt idx="1">
                  <c:v>5833315.3700000001</c:v>
                </c:pt>
                <c:pt idx="2">
                  <c:v>953652884.54999936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1569794400699962"/>
          <c:y val="1.9173960813037901E-2"/>
          <c:w val="0.38291316710411316"/>
          <c:h val="0.35234975279252884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plotArea>
      <c:layout>
        <c:manualLayout>
          <c:layoutTarget val="inner"/>
          <c:xMode val="edge"/>
          <c:yMode val="edge"/>
          <c:x val="0.19542465004374451"/>
          <c:y val="2.6044215496887752E-2"/>
          <c:w val="0.76512051618547705"/>
          <c:h val="0.908816409567270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dLbls>
            <c:dLbl>
              <c:idx val="1"/>
              <c:layout>
                <c:manualLayout>
                  <c:x val="-9.7222222222222224E-3"/>
                  <c:y val="-3.3184952919547955E-2"/>
                </c:manualLayout>
              </c:layout>
              <c:showVal val="1"/>
            </c:dLbl>
            <c:dLbl>
              <c:idx val="2"/>
              <c:layout>
                <c:manualLayout>
                  <c:x val="-4.1666666666666675E-3"/>
                  <c:y val="-1.6592476459773981E-2"/>
                </c:manualLayout>
              </c:layout>
              <c:showVal val="1"/>
            </c:dLbl>
            <c:dLbl>
              <c:idx val="3"/>
              <c:layout>
                <c:manualLayout>
                  <c:x val="-1.3888888888888892E-2"/>
                  <c:y val="-2.8444245359612534E-2"/>
                </c:manualLayout>
              </c:layout>
              <c:showVal val="1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622544667.38999999</c:v>
                </c:pt>
                <c:pt idx="1">
                  <c:v>68015689.5</c:v>
                </c:pt>
                <c:pt idx="2">
                  <c:v>23518289.32</c:v>
                </c:pt>
                <c:pt idx="3">
                  <c:v>450000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 год</c:v>
                </c:pt>
              </c:strCache>
            </c:strRef>
          </c:tx>
          <c:dLbls>
            <c:dLbl>
              <c:idx val="1"/>
              <c:layout>
                <c:manualLayout>
                  <c:x val="1.3888888888888894E-3"/>
                  <c:y val="1.1851768899838558E-2"/>
                </c:manualLayout>
              </c:layout>
              <c:showVal val="1"/>
            </c:dLbl>
            <c:dLbl>
              <c:idx val="3"/>
              <c:layout>
                <c:manualLayout>
                  <c:x val="-1.2500000000000001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688799258.61000001</c:v>
                </c:pt>
                <c:pt idx="1">
                  <c:v>74157666.12999998</c:v>
                </c:pt>
                <c:pt idx="2">
                  <c:v>16423596.1</c:v>
                </c:pt>
                <c:pt idx="3">
                  <c:v>1347707.1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 год</c:v>
                </c:pt>
              </c:strCache>
            </c:strRef>
          </c:tx>
          <c:dLbls>
            <c:dLbl>
              <c:idx val="1"/>
              <c:layout>
                <c:manualLayout>
                  <c:x val="5.5555555555555558E-3"/>
                  <c:y val="-1.1851768899838471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2.3703537799677113E-2"/>
                </c:manualLayout>
              </c:layout>
              <c:showVal val="1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Лист1!$D$2:$D$5</c:f>
              <c:numCache>
                <c:formatCode>#,##0.00</c:formatCode>
                <c:ptCount val="4"/>
                <c:pt idx="0">
                  <c:v>719102090.8599999</c:v>
                </c:pt>
                <c:pt idx="1">
                  <c:v>86896179.36999999</c:v>
                </c:pt>
                <c:pt idx="2">
                  <c:v>85845876.62999998</c:v>
                </c:pt>
                <c:pt idx="3">
                  <c:v>4749055.76</c:v>
                </c:pt>
              </c:numCache>
            </c:numRef>
          </c:val>
        </c:ser>
        <c:axId val="125100800"/>
        <c:axId val="125102336"/>
      </c:barChart>
      <c:catAx>
        <c:axId val="125100800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25102336"/>
        <c:crosses val="autoZero"/>
        <c:auto val="1"/>
        <c:lblAlgn val="ctr"/>
        <c:lblOffset val="100"/>
      </c:catAx>
      <c:valAx>
        <c:axId val="125102336"/>
        <c:scaling>
          <c:orientation val="minMax"/>
        </c:scaling>
        <c:axPos val="l"/>
        <c:majorGridlines/>
        <c:numFmt formatCode="#,##0.00" sourceLinked="1"/>
        <c:tickLblPos val="nextTo"/>
        <c:crossAx val="125100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748961067366592"/>
          <c:y val="0.33697733717331135"/>
          <c:w val="0.12417705599300088"/>
          <c:h val="0.2617070910276208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49875688976378052"/>
          <c:y val="1.2698374608050183E-2"/>
        </c:manualLayout>
      </c:layout>
    </c:title>
    <c:plotArea>
      <c:layout>
        <c:manualLayout>
          <c:layoutTarget val="inner"/>
          <c:xMode val="edge"/>
          <c:yMode val="edge"/>
          <c:x val="3.8841207349081391E-2"/>
          <c:y val="2.797601171946542E-2"/>
          <c:w val="0.56431342957130359"/>
          <c:h val="0.8599035990059938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FF3399"/>
            </a:solidFill>
          </c:spPr>
          <c:dPt>
            <c:idx val="0"/>
            <c:explosion val="11"/>
            <c:spPr>
              <a:solidFill>
                <a:srgbClr val="7030A0"/>
              </a:solidFill>
            </c:spPr>
          </c:dPt>
          <c:dPt>
            <c:idx val="1"/>
            <c:explosion val="6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4400"/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Муниципальные программы</c:v>
                </c:pt>
                <c:pt idx="1">
                  <c:v>Непрограммые расходы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0.91800000000000004</c:v>
                </c:pt>
                <c:pt idx="1">
                  <c:v>8.2000000000000003E-2</c:v>
                </c:pt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3173261154855909"/>
          <c:y val="1.9004944149423202E-2"/>
          <c:w val="0.34326738845144356"/>
          <c:h val="0.19430212932744609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4.3055555555555458E-2"/>
          <c:y val="0.15822565940457103"/>
          <c:w val="0.64640452755905564"/>
          <c:h val="0.8417743357250556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12700" dir="5400000" algn="ctr" rotWithShape="0">
                <a:srgbClr val="000000">
                  <a:alpha val="43137"/>
                </a:srgbClr>
              </a:outerShdw>
            </a:effectLst>
          </c:spPr>
          <c:dPt>
            <c:idx val="0"/>
            <c:spPr>
              <a:solidFill>
                <a:srgbClr val="FFC000"/>
              </a:solidFill>
              <a:effectLst>
                <a:outerShdw blurRad="63500" dist="114300" dir="5400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B prst="coolSlant"/>
              </a:sp3d>
            </c:spPr>
          </c:dPt>
          <c:dPt>
            <c:idx val="1"/>
            <c:spPr>
              <a:solidFill>
                <a:srgbClr val="7030A0"/>
              </a:solidFill>
              <a:effectLst>
                <a:outerShdw blurRad="50800" dist="50800" dir="5400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82550"/>
                <a:bevelB/>
              </a:sp3d>
            </c:spPr>
          </c:dPt>
          <c:dPt>
            <c:idx val="2"/>
            <c:spPr>
              <a:solidFill>
                <a:srgbClr val="66FF33"/>
              </a:solidFill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</c:dPt>
          <c:dPt>
            <c:idx val="3"/>
            <c:spPr>
              <a:solidFill>
                <a:srgbClr val="FF3399"/>
              </a:solidFill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</c:dPt>
          <c:dPt>
            <c:idx val="4"/>
            <c:spPr>
              <a:solidFill>
                <a:srgbClr val="000099"/>
              </a:solidFill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</c:dPt>
          <c:dPt>
            <c:idx val="5"/>
            <c:spPr>
              <a:solidFill>
                <a:srgbClr val="FF0000"/>
              </a:solidFill>
              <a:effectLst>
                <a:outerShdw blurRad="50800" dist="12700" dir="5400000" algn="ctr" rotWithShape="0">
                  <a:srgbClr val="000000">
                    <a:alpha val="43137"/>
                  </a:srgbClr>
                </a:outerShdw>
              </a:effectLst>
            </c:spPr>
          </c:dPt>
          <c:dLbls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Налог на доходы физических лиц</c:v>
                </c:pt>
                <c:pt idx="1">
                  <c:v>Доходы от уплаты акцизов на нефтепродукты</c:v>
                </c:pt>
                <c:pt idx="2">
                  <c:v>Налог, взимаемый в связи с применением упрощенной системе налогообложения</c:v>
                </c:pt>
                <c:pt idx="3">
                  <c:v>Единый сельскохозяйственный налог</c:v>
                </c:pt>
                <c:pt idx="4">
                  <c:v>Налог, уплачиваемый в связи с применением патентной системы налогообложения</c:v>
                </c:pt>
                <c:pt idx="5">
                  <c:v>Госпошлина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97605037.329999998</c:v>
                </c:pt>
                <c:pt idx="1">
                  <c:v>19674461.199999999</c:v>
                </c:pt>
                <c:pt idx="2">
                  <c:v>7050091.8000000007</c:v>
                </c:pt>
                <c:pt idx="3">
                  <c:v>929525.42</c:v>
                </c:pt>
                <c:pt idx="4">
                  <c:v>1548983.81</c:v>
                </c:pt>
                <c:pt idx="5">
                  <c:v>4285433.25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4262981189851496"/>
          <c:y val="8.4514199085357084E-4"/>
          <c:w val="0.24903685476815399"/>
          <c:h val="0.99915485800914661"/>
        </c:manualLayout>
      </c:layout>
      <c:txPr>
        <a:bodyPr rot="0"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4889752843394577"/>
          <c:y val="2.0305675058304412E-2"/>
          <c:w val="0.85110247156605423"/>
          <c:h val="0.8967563610889057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 w="76200">
              <a:solidFill>
                <a:srgbClr val="7030A0"/>
              </a:solidFill>
            </a:ln>
            <a:effectLst>
              <a:glow rad="139700">
                <a:srgbClr val="FFFF00">
                  <a:alpha val="99000"/>
                </a:srgbClr>
              </a:glow>
              <a:softEdge rad="12700"/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8.2937554680664924E-2"/>
                  <c:y val="-8.84826793364530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600" b="1"/>
                  </a:pPr>
                  <a:endParaRPr lang="ru-RU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dLbl>
              <c:idx val="1"/>
              <c:layout>
                <c:manualLayout>
                  <c:x val="-0.12738199912510942"/>
                  <c:y val="-0.1051169193438775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600" b="1"/>
                  </a:pPr>
                  <a:endParaRPr lang="ru-RU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17837500000000003"/>
                      <c:h val="5.3538790741954882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0099311023622086"/>
                  <c:y val="-8.373001260392254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 anchorCtr="0">
                  <a:noAutofit/>
                </a:bodyPr>
                <a:lstStyle/>
                <a:p>
                  <a:pPr algn="r">
                    <a:defRPr sz="1600" b="1"/>
                  </a:pPr>
                  <a:endParaRPr lang="ru-RU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dLbl>
              <c:idx val="3"/>
              <c:layout>
                <c:manualLayout>
                  <c:x val="-0.10654866579177601"/>
                  <c:y val="-9.798801280151361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 anchorCtr="0">
                  <a:noAutofit/>
                </a:bodyPr>
                <a:lstStyle/>
                <a:p>
                  <a:pPr algn="r">
                    <a:defRPr sz="1600" b="1"/>
                  </a:pPr>
                  <a:endParaRPr lang="ru-RU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dLbl>
              <c:idx val="4"/>
              <c:layout>
                <c:manualLayout>
                  <c:x val="-7.5645013123359556E-2"/>
                  <c:y val="-7.66010125051268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600" b="1"/>
                  </a:pPr>
                  <a:endParaRPr lang="ru-RU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/>
                </a:pPr>
                <a:endParaRPr lang="ru-RU"/>
              </a:p>
            </c:txPr>
            <c:dLblPos val="b"/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110584785.08</c:v>
                </c:pt>
                <c:pt idx="1">
                  <c:v>114161324.91000018</c:v>
                </c:pt>
                <c:pt idx="2">
                  <c:v>117642353.94000018</c:v>
                </c:pt>
                <c:pt idx="3">
                  <c:v>122857959.18000001</c:v>
                </c:pt>
                <c:pt idx="4">
                  <c:v>131093532.81</c:v>
                </c:pt>
              </c:numCache>
            </c:numRef>
          </c:val>
        </c:ser>
        <c:marker val="1"/>
        <c:axId val="64478592"/>
        <c:axId val="64484480"/>
      </c:lineChart>
      <c:catAx>
        <c:axId val="6447859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64484480"/>
        <c:crosses val="autoZero"/>
        <c:auto val="1"/>
        <c:lblAlgn val="ctr"/>
        <c:lblOffset val="100"/>
      </c:catAx>
      <c:valAx>
        <c:axId val="64484480"/>
        <c:scaling>
          <c:orientation val="minMax"/>
        </c:scaling>
        <c:axPos val="l"/>
        <c:majorGridlines>
          <c:spPr>
            <a:effectLst>
              <a:softEdge rad="114300"/>
            </a:effectLst>
          </c:spPr>
        </c:majorGridlines>
        <c:numFmt formatCode="#,##0.00" sourceLinked="1"/>
        <c:maj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44785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50"/>
      <c:rotY val="180"/>
      <c:perspective val="50"/>
    </c:view3D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explosion val="31"/>
          <c:dPt>
            <c:idx val="0"/>
            <c:explosion val="1"/>
            <c:spPr>
              <a:solidFill>
                <a:srgbClr val="3003ED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1"/>
            <c:spPr>
              <a:solidFill>
                <a:srgbClr val="CC0099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2"/>
            <c:explosion val="41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3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4"/>
            <c:explosion val="41"/>
          </c:dPt>
          <c:dPt>
            <c:idx val="6"/>
            <c:explosion val="6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Lbls>
            <c:dLbl>
              <c:idx val="0"/>
              <c:layout>
                <c:manualLayout>
                  <c:x val="0.24268385055876324"/>
                  <c:y val="-0.16129844551705136"/>
                </c:manualLayout>
              </c:layout>
              <c:spPr>
                <a:noFill/>
                <a:ln>
                  <a:noFill/>
                </a:ln>
                <a:effectLst>
                  <a:softEdge rad="12700"/>
                </a:effectLst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>
                      <a:ln>
                        <a:noFill/>
                      </a:ln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8333333333333332"/>
                      <c:h val="9.4721163387060325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>
                <a:softEdge rad="12700"/>
              </a:effectLst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Val val="1"/>
            <c:showLeaderLines val="1"/>
            <c:leaderLines>
              <c:spPr>
                <a:ln>
                  <a:noFill/>
                </a:ln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7"/>
                <c:pt idx="0">
                  <c:v>ДОХОДЫ ОТ АРЕНДНОЙ ПЛАТЫ ЗА ЗЕМЕЛЬНЫЕ УЧАСТКИ</c:v>
                </c:pt>
                <c:pt idx="1">
                  <c:v>ДОХОДЫ ОТ АРЕНДНОЙ ПЛАТЫ ЗА ИМУЩЕСТВО</c:v>
                </c:pt>
                <c:pt idx="2">
                  <c:v>ПРОЧИЕ ДОХОДЫ ОТ ИСПОЛЬЗОВАНИЯ ИМУЩЕСТВА</c:v>
                </c:pt>
                <c:pt idx="3">
                  <c:v>ПЛАТЕЖИ ПРИ ПОЛЬЗОВАНИИ ПРИРОДНЫМИ РЕСУРСАМИ</c:v>
                </c:pt>
                <c:pt idx="4">
                  <c:v>ДОХОДЫ ОТ ОКАЗАНИЯ ПЛАТНЫХ УСЛУГ И КОМПЕНСАЦИИ ЗАТРАТ ГОСУДАРСТВА</c:v>
                </c:pt>
                <c:pt idx="5">
                  <c:v>ДОХОДЫ ОТ ПРОДАЖИ ЗЕМЕЛЬНЫХ УЧАСТКОВ</c:v>
                </c:pt>
                <c:pt idx="6">
                  <c:v>ШТРАФЫ, САНКЦИИ, ВОЗМЕЩЕНИЕ УЩЕРБА</c:v>
                </c:pt>
              </c:strCache>
            </c:strRef>
          </c:cat>
          <c:val>
            <c:numRef>
              <c:f>Лист1!$B$2:$B$8</c:f>
              <c:numCache>
                <c:formatCode>#,##0.00</c:formatCode>
                <c:ptCount val="7"/>
                <c:pt idx="0">
                  <c:v>3620510.46</c:v>
                </c:pt>
                <c:pt idx="1">
                  <c:v>321921.21999999997</c:v>
                </c:pt>
                <c:pt idx="2">
                  <c:v>4837.59</c:v>
                </c:pt>
                <c:pt idx="3">
                  <c:v>313877</c:v>
                </c:pt>
                <c:pt idx="4">
                  <c:v>16436.32</c:v>
                </c:pt>
                <c:pt idx="5">
                  <c:v>578160.25</c:v>
                </c:pt>
                <c:pt idx="6">
                  <c:v>977572.53</c:v>
                </c:pt>
              </c:numCache>
            </c:numRef>
          </c:val>
        </c:ser>
        <c:dLbls>
          <c:showVal val="1"/>
        </c:dLbls>
      </c:pie3DChart>
      <c:spPr>
        <a:scene3d>
          <a:camera prst="orthographicFront"/>
          <a:lightRig rig="threePt" dir="t"/>
        </a:scene3d>
        <a:sp3d prstMaterial="powder"/>
      </c:spPr>
    </c:plotArea>
    <c:legend>
      <c:legendPos val="r"/>
      <c:legendEntry>
        <c:idx val="0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3.3459423311939684E-2"/>
          <c:w val="0.24122666925897118"/>
          <c:h val="0.92919643543879904"/>
        </c:manualLayout>
      </c:layout>
      <c:spPr>
        <a:effectLst>
          <a:glow rad="12700">
            <a:schemeClr val="accent1">
              <a:alpha val="54000"/>
            </a:schemeClr>
          </a:glow>
        </a:effectLst>
      </c:spPr>
      <c:txPr>
        <a:bodyPr/>
        <a:lstStyle/>
        <a:p>
          <a:pPr>
            <a:defRPr sz="105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8500863954505722"/>
          <c:y val="2.0305675058304412E-2"/>
          <c:w val="0.77332469378827851"/>
          <c:h val="0.8967563610889057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 w="76200">
              <a:solidFill>
                <a:schemeClr val="tx1"/>
              </a:solidFill>
            </a:ln>
            <a:effectLst>
              <a:glow rad="139700">
                <a:srgbClr val="66FF33">
                  <a:alpha val="99000"/>
                </a:srgbClr>
              </a:glow>
              <a:softEdge rad="12700"/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7.7086668853893536E-2"/>
                  <c:y val="0.1211634378470943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/>
                  </a:pPr>
                  <a:endParaRPr lang="ru-RU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3889577865266839"/>
                      <c:h val="6.8854352843965835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9.5836832895888305E-2"/>
                  <c:y val="-7.01313981372540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/>
                  </a:pPr>
                  <a:endParaRPr lang="ru-RU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652846675415573"/>
                      <c:h val="6.6478019477700642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8.0694225721785182E-2"/>
                  <c:y val="0.1306687713121551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 anchorCtr="0">
                  <a:noAutofit/>
                </a:bodyPr>
                <a:lstStyle/>
                <a:p>
                  <a:pPr algn="r">
                    <a:defRPr sz="1400" b="1"/>
                  </a:pPr>
                  <a:endParaRPr lang="ru-RU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266661198600175"/>
                      <c:h val="5.9349019378905042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8.5020888013998264E-2"/>
                  <c:y val="0.125387323627414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 anchorCtr="0">
                  <a:noAutofit/>
                </a:bodyPr>
                <a:lstStyle/>
                <a:p>
                  <a:pPr algn="r">
                    <a:defRPr sz="1400" b="1"/>
                  </a:pPr>
                  <a:endParaRPr lang="ru-RU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4087500000000003"/>
                      <c:h val="6.7796790939546075E-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3.7841043307086694E-2"/>
                  <c:y val="9.449480275310417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/>
                  </a:pPr>
                  <a:endParaRPr lang="ru-RU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6231627296587925"/>
                      <c:h val="6.7796790939546075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b"/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10146938.25</c:v>
                </c:pt>
                <c:pt idx="1">
                  <c:v>10285930.51</c:v>
                </c:pt>
                <c:pt idx="2">
                  <c:v>9268553.9800000004</c:v>
                </c:pt>
                <c:pt idx="3">
                  <c:v>7718479.8300000001</c:v>
                </c:pt>
                <c:pt idx="4">
                  <c:v>5833315.3700000001</c:v>
                </c:pt>
              </c:numCache>
            </c:numRef>
          </c:val>
        </c:ser>
        <c:marker val="1"/>
        <c:axId val="113216128"/>
        <c:axId val="121581952"/>
      </c:lineChart>
      <c:catAx>
        <c:axId val="11321612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21581952"/>
        <c:crosses val="autoZero"/>
        <c:auto val="1"/>
        <c:lblAlgn val="ctr"/>
        <c:lblOffset val="100"/>
      </c:catAx>
      <c:valAx>
        <c:axId val="121581952"/>
        <c:scaling>
          <c:orientation val="minMax"/>
        </c:scaling>
        <c:axPos val="l"/>
        <c:majorGridlines>
          <c:spPr>
            <a:effectLst>
              <a:softEdge rad="114300"/>
            </a:effectLst>
          </c:spPr>
        </c:majorGridlines>
        <c:numFmt formatCode="#,##0.00" sourceLinked="1"/>
        <c:maj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3216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Pt>
            <c:idx val="2"/>
            <c:spPr>
              <a:solidFill>
                <a:srgbClr val="7030A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CC0099"/>
              </a:solidFill>
            </c:spPr>
          </c:dPt>
          <c:cat>
            <c:strRef>
              <c:f>Лист1!$A$2:$A$6</c:f>
              <c:strCache>
                <c:ptCount val="5"/>
                <c:pt idx="0">
                  <c:v>субсидии</c:v>
                </c:pt>
                <c:pt idx="1">
                  <c:v>субвенции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9054135673763151"/>
          <c:y val="3.2477283445289759E-2"/>
          <c:w val="0.30071553505756932"/>
          <c:h val="0.92788128498868405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1 089 043 952,31 рубля</a:t>
            </a:r>
            <a:endParaRPr lang="ru-RU" dirty="0"/>
          </a:p>
        </c:rich>
      </c:tx>
      <c:layout>
        <c:manualLayout>
          <c:xMode val="edge"/>
          <c:yMode val="edge"/>
          <c:x val="0.16294794400700002"/>
          <c:y val="0.8650381399998498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5.9327826460440033E-2"/>
          <c:w val="0.67117913385826977"/>
          <c:h val="0.9168240042663832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rgbClr val="7030A0"/>
              </a:solidFill>
            </c:spPr>
          </c:dPt>
          <c:dPt>
            <c:idx val="1"/>
            <c:spPr>
              <a:solidFill>
                <a:srgbClr val="66FF33"/>
              </a:solidFill>
            </c:spPr>
          </c:dPt>
          <c:dPt>
            <c:idx val="3"/>
            <c:spPr>
              <a:solidFill>
                <a:srgbClr val="FF3399"/>
              </a:solidFill>
            </c:spPr>
          </c:dPt>
          <c:dPt>
            <c:idx val="4"/>
            <c:spPr>
              <a:solidFill>
                <a:srgbClr val="000099"/>
              </a:solidFill>
            </c:spPr>
          </c:dPt>
          <c:dPt>
            <c:idx val="5"/>
            <c:spPr>
              <a:solidFill>
                <a:srgbClr val="FFC000"/>
              </a:solidFill>
            </c:spPr>
          </c:dPt>
          <c:dPt>
            <c:idx val="6"/>
            <c:spPr>
              <a:solidFill>
                <a:srgbClr val="CC0099"/>
              </a:solidFill>
            </c:spPr>
          </c:dPt>
          <c:dPt>
            <c:idx val="7"/>
            <c:spPr>
              <a:solidFill>
                <a:srgbClr val="FFFF00"/>
              </a:solidFill>
            </c:spPr>
          </c:dPt>
          <c:dPt>
            <c:idx val="8"/>
            <c:spPr>
              <a:solidFill>
                <a:srgbClr val="2ACAF6"/>
              </a:solidFill>
            </c:spPr>
          </c:dPt>
          <c:dPt>
            <c:idx val="9"/>
            <c:spPr>
              <a:solidFill>
                <a:srgbClr val="FF0000"/>
              </a:solidFill>
            </c:spPr>
          </c:dPt>
          <c:dPt>
            <c:idx val="10"/>
            <c:spPr>
              <a:solidFill>
                <a:srgbClr val="0070C0"/>
              </a:solidFill>
            </c:spPr>
          </c:dPt>
          <c:dLbls>
            <c:dLbl>
              <c:idx val="4"/>
              <c:layout>
                <c:manualLayout>
                  <c:x val="3.0302712160980006E-2"/>
                  <c:y val="-1.2453114533350899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9.3448162729659386E-3"/>
                  <c:y val="-8.6652331589589307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межбюджетные трансферты общего характера бюджетам бюджетной системы Российской Федерации</c:v>
                </c:pt>
              </c:strCache>
            </c:strRef>
          </c:cat>
          <c:val>
            <c:numRef>
              <c:f>Лист1!$B$2:$B$12</c:f>
              <c:numCache>
                <c:formatCode>#,##0.00</c:formatCode>
                <c:ptCount val="11"/>
                <c:pt idx="0">
                  <c:v>69291183.090000004</c:v>
                </c:pt>
                <c:pt idx="1">
                  <c:v>2500420.14</c:v>
                </c:pt>
                <c:pt idx="2">
                  <c:v>438646</c:v>
                </c:pt>
                <c:pt idx="3">
                  <c:v>21201364.219999999</c:v>
                </c:pt>
                <c:pt idx="4">
                  <c:v>63749773.040000007</c:v>
                </c:pt>
                <c:pt idx="5">
                  <c:v>2854095.2</c:v>
                </c:pt>
                <c:pt idx="6">
                  <c:v>719102090.85999799</c:v>
                </c:pt>
                <c:pt idx="7">
                  <c:v>86896179.36999999</c:v>
                </c:pt>
                <c:pt idx="8">
                  <c:v>85845876.629999891</c:v>
                </c:pt>
                <c:pt idx="9">
                  <c:v>4749055.76</c:v>
                </c:pt>
                <c:pt idx="10">
                  <c:v>32415268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4722222222222225"/>
          <c:y val="5.8569859000183085E-3"/>
          <c:w val="0.35277777777777902"/>
          <c:h val="0.99414294425366656"/>
        </c:manualLayout>
      </c:layout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26576400</c:v>
                </c:pt>
                <c:pt idx="1">
                  <c:v>29765487.100000001</c:v>
                </c:pt>
                <c:pt idx="2">
                  <c:v>31856168</c:v>
                </c:pt>
              </c:numCache>
            </c:numRef>
          </c:val>
        </c:ser>
        <c:marker val="1"/>
        <c:axId val="124236928"/>
        <c:axId val="124238464"/>
      </c:lineChart>
      <c:catAx>
        <c:axId val="124236928"/>
        <c:scaling>
          <c:orientation val="minMax"/>
        </c:scaling>
        <c:axPos val="b"/>
        <c:numFmt formatCode="General" sourceLinked="0"/>
        <c:majorTickMark val="none"/>
        <c:tickLblPos val="nextTo"/>
        <c:crossAx val="124238464"/>
        <c:crosses val="autoZero"/>
        <c:auto val="1"/>
        <c:lblAlgn val="ctr"/>
        <c:lblOffset val="100"/>
      </c:catAx>
      <c:valAx>
        <c:axId val="124238464"/>
        <c:scaling>
          <c:orientation val="minMax"/>
        </c:scaling>
        <c:axPos val="l"/>
        <c:majorGridlines/>
        <c:numFmt formatCode="#,##0.00" sourceLinked="1"/>
        <c:majorTickMark val="none"/>
        <c:tickLblPos val="nextTo"/>
        <c:crossAx val="1242369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4.4063803793234334E-3"/>
          <c:w val="0.66254779090113769"/>
          <c:h val="0.995593619620676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rgbClr val="FFC000"/>
              </a:solidFill>
            </c:spPr>
          </c:dPt>
          <c:dPt>
            <c:idx val="1"/>
            <c:spPr>
              <a:solidFill>
                <a:srgbClr val="FF3399"/>
              </a:solidFill>
            </c:spPr>
          </c:dPt>
          <c:dPt>
            <c:idx val="3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4"/>
            <c:spPr>
              <a:solidFill>
                <a:srgbClr val="00B0F0"/>
              </a:solidFill>
            </c:spPr>
          </c:dPt>
          <c:dPt>
            <c:idx val="5"/>
            <c:spPr>
              <a:solidFill>
                <a:srgbClr val="FF0000"/>
              </a:solidFill>
            </c:spPr>
          </c:dPt>
          <c:dPt>
            <c:idx val="6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4.4630905511811023E-2"/>
                  <c:y val="-5.0996148062309475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/>
                      <a:t>8 487 </a:t>
                    </a:r>
                    <a:r>
                      <a:rPr lang="en-US" sz="1200" b="1" dirty="0" smtClean="0"/>
                      <a:t>961,11</a:t>
                    </a:r>
                    <a:r>
                      <a:rPr lang="ru-RU" sz="1200" b="1" dirty="0" smtClean="0"/>
                      <a:t>   </a:t>
                    </a:r>
                  </a:p>
                  <a:p>
                    <a:r>
                      <a:rPr lang="ru-RU" sz="1200" b="1" dirty="0" smtClean="0"/>
                      <a:t>  0,8%</a:t>
                    </a:r>
                    <a:endParaRPr lang="en-US" sz="1200" b="1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1" dirty="0"/>
                      <a:t>213 302 </a:t>
                    </a:r>
                    <a:r>
                      <a:rPr lang="en-US" sz="1200" b="1" dirty="0" smtClean="0"/>
                      <a:t>453,69</a:t>
                    </a:r>
                    <a:endParaRPr lang="ru-RU" sz="1200" b="1" dirty="0" smtClean="0"/>
                  </a:p>
                  <a:p>
                    <a:r>
                      <a:rPr lang="ru-RU" sz="1200" b="1" dirty="0" smtClean="0"/>
                      <a:t> 19,6%</a:t>
                    </a:r>
                    <a:endParaRPr lang="en-US" sz="1200" b="1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1357256124234465"/>
                  <c:y val="-0.243770286522412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1 726 </a:t>
                    </a:r>
                    <a:r>
                      <a:rPr lang="en-US" dirty="0" smtClean="0"/>
                      <a:t>171,20</a:t>
                    </a:r>
                    <a:r>
                      <a:rPr lang="ru-RU" dirty="0" smtClean="0"/>
                      <a:t>  </a:t>
                    </a:r>
                  </a:p>
                  <a:p>
                    <a:r>
                      <a:rPr lang="ru-RU" dirty="0" smtClean="0"/>
                      <a:t>0,2%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3728291776027999E-2"/>
                  <c:y val="-4.163618724877113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3 059 </a:t>
                    </a:r>
                    <a:r>
                      <a:rPr lang="en-US" dirty="0" smtClean="0"/>
                      <a:t>350,92</a:t>
                    </a:r>
                    <a:r>
                      <a:rPr lang="ru-RU" dirty="0" smtClean="0"/>
                      <a:t> </a:t>
                    </a:r>
                  </a:p>
                  <a:p>
                    <a:r>
                      <a:rPr lang="ru-RU" dirty="0" smtClean="0"/>
                      <a:t>0,3%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200" b="1" dirty="0"/>
                      <a:t>117 441 </a:t>
                    </a:r>
                    <a:r>
                      <a:rPr lang="en-US" sz="1200" b="1" dirty="0" smtClean="0"/>
                      <a:t>144,46</a:t>
                    </a:r>
                    <a:endParaRPr lang="ru-RU" sz="1200" b="1" dirty="0" smtClean="0"/>
                  </a:p>
                  <a:p>
                    <a:r>
                      <a:rPr lang="ru-RU" sz="1200" b="1" dirty="0" smtClean="0"/>
                      <a:t> 10,8%</a:t>
                    </a:r>
                    <a:endParaRPr lang="en-US" sz="1200" b="1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200" b="1" dirty="0"/>
                      <a:t>698 449 </a:t>
                    </a:r>
                    <a:r>
                      <a:rPr lang="en-US" sz="1200" b="1" dirty="0" smtClean="0"/>
                      <a:t>495,45</a:t>
                    </a:r>
                    <a:r>
                      <a:rPr lang="ru-RU" sz="1200" b="1" dirty="0" smtClean="0"/>
                      <a:t>  </a:t>
                    </a:r>
                  </a:p>
                  <a:p>
                    <a:r>
                      <a:rPr lang="ru-RU" sz="1200" b="1" dirty="0" smtClean="0"/>
                      <a:t> 64,1%</a:t>
                    </a:r>
                    <a:endParaRPr lang="en-US" sz="1200" b="1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3.257436570428692E-3"/>
                  <c:y val="-7.9437781009432967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/>
                      <a:t>46 577 </a:t>
                    </a:r>
                    <a:r>
                      <a:rPr lang="en-US" sz="1200" b="1" dirty="0" smtClean="0"/>
                      <a:t>375,48</a:t>
                    </a:r>
                    <a:r>
                      <a:rPr lang="ru-RU" sz="1200" b="1" dirty="0" smtClean="0"/>
                      <a:t>   </a:t>
                    </a:r>
                  </a:p>
                  <a:p>
                    <a:r>
                      <a:rPr lang="ru-RU" sz="1200" b="1" dirty="0" smtClean="0"/>
                      <a:t> 4,2%</a:t>
                    </a:r>
                    <a:endParaRPr lang="en-US" sz="1200" b="1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Муниципальное казенное учреждение "Эксплуатационно-техническое управление"</c:v>
                </c:pt>
                <c:pt idx="1">
                  <c:v>администрация муниципального образования "Коношский муниципальный район"</c:v>
                </c:pt>
                <c:pt idx="2">
                  <c:v>Контрольно-счетная комиссия Коношского муниципаьноо района Архангельской области</c:v>
                </c:pt>
                <c:pt idx="3">
                  <c:v>Собрание депутатов муниципального образования "Коношский муниципальный район" Архангельской области</c:v>
                </c:pt>
                <c:pt idx="4">
                  <c:v>Отдел культуры администрации муниципального образования "Коношский муниципальный район"</c:v>
                </c:pt>
                <c:pt idx="5">
                  <c:v>управление образования администрации муниципального образования "Коношский муниципальный район"</c:v>
                </c:pt>
                <c:pt idx="6">
                  <c:v>Финансовое управление администрации муниципального образования "Коношский муниципальный район"</c:v>
                </c:pt>
              </c:strCache>
            </c:strRef>
          </c:cat>
          <c:val>
            <c:numRef>
              <c:f>Лист1!$B$2:$B$8</c:f>
              <c:numCache>
                <c:formatCode>#,##0.00</c:formatCode>
                <c:ptCount val="7"/>
                <c:pt idx="0">
                  <c:v>8487961.1099999771</c:v>
                </c:pt>
                <c:pt idx="1">
                  <c:v>213302453.69</c:v>
                </c:pt>
                <c:pt idx="2">
                  <c:v>1726171.2</c:v>
                </c:pt>
                <c:pt idx="3">
                  <c:v>3059350.92</c:v>
                </c:pt>
                <c:pt idx="4">
                  <c:v>117441144.45999999</c:v>
                </c:pt>
                <c:pt idx="5">
                  <c:v>698449495.44999897</c:v>
                </c:pt>
                <c:pt idx="6">
                  <c:v>46577375.480000004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6692819881109211"/>
          <c:y val="2.0676766964440582E-2"/>
          <c:w val="0.32418297451403255"/>
          <c:h val="0.97932323303556146"/>
        </c:manualLayout>
      </c:layout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rawing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rawing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0.67188</cdr:x>
      <cdr:y>0.70589</cdr:y>
    </cdr:from>
    <cdr:to>
      <cdr:x>1</cdr:x>
      <cdr:y>1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6143636" y="4286280"/>
          <a:ext cx="3000364" cy="178592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0.67188</cdr:x>
      <cdr:y>0.34118</cdr:y>
    </cdr:from>
    <cdr:to>
      <cdr:x>1</cdr:x>
      <cdr:y>0.71765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6286512" y="2071702"/>
          <a:ext cx="3000364" cy="2285992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0.63281</cdr:x>
      <cdr:y>0.5</cdr:y>
    </cdr:from>
    <cdr:to>
      <cdr:x>1</cdr:x>
      <cdr:y>0.7619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786446" y="3000396"/>
          <a:ext cx="3357554" cy="1571612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0.63281</cdr:x>
      <cdr:y>0.2381</cdr:y>
    </cdr:from>
    <cdr:to>
      <cdr:x>1</cdr:x>
      <cdr:y>0.5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5786446" y="1428760"/>
          <a:ext cx="3357554" cy="157160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0.63281</cdr:x>
      <cdr:y>0.76191</cdr:y>
    </cdr:from>
    <cdr:to>
      <cdr:x>1</cdr:x>
      <cdr:y>1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5786446" y="4572032"/>
          <a:ext cx="3357554" cy="1428736"/>
        </a:xfrm>
        <a:prstGeom xmlns:a="http://schemas.openxmlformats.org/drawingml/2006/main" prst="rect">
          <a:avLst/>
        </a:prstGeom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7557-69B5-4A4A-A8AA-F89BC923A07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47557-69B5-4A4A-A8AA-F89BC923A070}" type="datetimeFigureOut">
              <a:rPr lang="ru-RU" smtClean="0"/>
              <a:pPr/>
              <a:t>26.04.2023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87B52-C49D-48E8-A9E1-C8AC2DCD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chart" Target="../charts/chart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2000240"/>
            <a:ext cx="8715436" cy="4572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БЮДЖЕТ ДЛЯ ГРАЖДАН </a:t>
            </a:r>
          </a:p>
          <a:p>
            <a:pPr algn="ctr"/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муниципального образования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Коношский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муниципальный район»</a:t>
            </a: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 2022 год</a:t>
            </a: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\\Serverml\мои документы на сервере\Бюджетный отдел\Папки по фамилиям\Бова\герб коноши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0"/>
            <a:ext cx="2285984" cy="200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214290"/>
            <a:ext cx="8715436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Безвозмездные перечисления в бюджет </a:t>
            </a:r>
          </a:p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214422"/>
          <a:ext cx="9144001" cy="5818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30"/>
                <a:gridCol w="2071702"/>
                <a:gridCol w="1857388"/>
                <a:gridCol w="1714481"/>
              </a:tblGrid>
              <a:tr h="694106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</a:t>
                      </a:r>
                    </a:p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2021 год, руб.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</a:p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 2022 год, </a:t>
                      </a:r>
                    </a:p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руб.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исполнения </a:t>
                      </a:r>
                    </a:p>
                    <a:p>
                      <a:pPr algn="ctr"/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2021 году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87527">
                <a:tc>
                  <a:txBody>
                    <a:bodyPr/>
                    <a:lstStyle/>
                    <a:p>
                      <a:pPr algn="just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80 898 729,10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110 175 338,74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136,2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7527">
                <a:tc>
                  <a:txBody>
                    <a:bodyPr/>
                    <a:lstStyle/>
                    <a:p>
                      <a:pPr algn="just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211 143 405,36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278 260 386,67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131,8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7527">
                <a:tc>
                  <a:txBody>
                    <a:bodyPr/>
                    <a:lstStyle/>
                    <a:p>
                      <a:pPr algn="just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448 437 985,31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546 419 715,06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121,8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7527">
                <a:tc>
                  <a:txBody>
                    <a:bodyPr/>
                    <a:lstStyle/>
                    <a:p>
                      <a:pPr algn="just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12 948 377,78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18 797 444,08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145,2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7527">
                <a:tc>
                  <a:txBody>
                    <a:bodyPr/>
                    <a:lstStyle/>
                    <a:p>
                      <a:pPr algn="just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7527">
                <a:tc>
                  <a:txBody>
                    <a:bodyPr/>
                    <a:lstStyle/>
                    <a:p>
                      <a:pPr algn="just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Возврат остатков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-2 110 985,56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7527">
                <a:tc>
                  <a:txBody>
                    <a:bodyPr/>
                    <a:lstStyle/>
                    <a:p>
                      <a:pPr algn="just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безвозмездных поступлений: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751 317 511,99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953 652 884,55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126,9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428604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безвозмездных поступлений бюджета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2022 году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397000"/>
          <a:ext cx="9144000" cy="5318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8643998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2022 году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000108"/>
          <a:ext cx="9144000" cy="5857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142852"/>
            <a:ext cx="88583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перечисления дотаций и иных межбюджетных трансфертов в бюджеты поселений из бюджета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Коношский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муниципальный район»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397000"/>
          <a:ext cx="9144000" cy="5318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285728"/>
            <a:ext cx="8643998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трансферты-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основной вид безвозмездных поступлений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500174"/>
            <a:ext cx="864399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трансферты- денежные средства, перечисляемые из одного бюджета бюджетной системы другому бюджету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14612" y="2428868"/>
            <a:ext cx="3214710" cy="105727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Формы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межбюджетных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трансфертов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>
            <a:off x="6786578" y="2857496"/>
            <a:ext cx="731520" cy="1071570"/>
          </a:xfrm>
          <a:prstGeom prst="curvedLeftArrow">
            <a:avLst/>
          </a:prstGeom>
          <a:solidFill>
            <a:srgbClr val="2ACA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1214414" y="2786058"/>
            <a:ext cx="731520" cy="1143008"/>
          </a:xfrm>
          <a:prstGeom prst="curvedRightArrow">
            <a:avLst/>
          </a:prstGeom>
          <a:solidFill>
            <a:srgbClr val="2ACA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071934" y="3500438"/>
            <a:ext cx="484632" cy="714380"/>
          </a:xfrm>
          <a:prstGeom prst="downArrow">
            <a:avLst/>
          </a:prstGeom>
          <a:solidFill>
            <a:srgbClr val="2ACA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нутый угол 8"/>
          <p:cNvSpPr/>
          <p:nvPr/>
        </p:nvSpPr>
        <p:spPr>
          <a:xfrm>
            <a:off x="285720" y="4286256"/>
            <a:ext cx="2286016" cy="2214578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-предоставляются без определения конкретной цели их использования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нутый угол 9"/>
          <p:cNvSpPr/>
          <p:nvPr/>
        </p:nvSpPr>
        <p:spPr>
          <a:xfrm>
            <a:off x="3214678" y="4286256"/>
            <a:ext cx="2357454" cy="2286016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Субвенция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целевые средства, предоставляются на финансирование полномочий, переданных другому уровню власти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6143636" y="4286256"/>
            <a:ext cx="2357454" cy="2286016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Субсидия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целевые средства, предоставляются в целях софинансирования расходов других бюджетов 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428604"/>
            <a:ext cx="8643998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- выплачиваемые из бюджета денежные средства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00364" y="1714488"/>
            <a:ext cx="2786082" cy="120015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Распределение расходов в бюджете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>
            <a:off x="6215074" y="2143116"/>
            <a:ext cx="731520" cy="1216152"/>
          </a:xfrm>
          <a:prstGeom prst="curvedLef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лево стрелка 5"/>
          <p:cNvSpPr/>
          <p:nvPr/>
        </p:nvSpPr>
        <p:spPr>
          <a:xfrm>
            <a:off x="1785918" y="2143116"/>
            <a:ext cx="731520" cy="1216152"/>
          </a:xfrm>
          <a:prstGeom prst="curved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143372" y="2928934"/>
            <a:ext cx="484632" cy="978408"/>
          </a:xfrm>
          <a:prstGeom prst="down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нутый угол 7"/>
          <p:cNvSpPr/>
          <p:nvPr/>
        </p:nvSpPr>
        <p:spPr>
          <a:xfrm>
            <a:off x="214282" y="3929066"/>
            <a:ext cx="2557474" cy="250033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функциям местного самоуправления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«отраслевая» структура расходов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3071802" y="3857628"/>
            <a:ext cx="2557474" cy="250033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органам местного самоуправления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«ведомственная» структура  расходов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нутый угол 9"/>
          <p:cNvSpPr/>
          <p:nvPr/>
        </p:nvSpPr>
        <p:spPr>
          <a:xfrm>
            <a:off x="6000760" y="3857628"/>
            <a:ext cx="2557474" cy="2571768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муниципальным программам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«программная» структура расходов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357166"/>
            <a:ext cx="8572560" cy="985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Ведомственная структура расходов бюджета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за 2022 год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397000"/>
          <a:ext cx="9144000" cy="5246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70722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142852"/>
            <a:ext cx="8858312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Дорожное хозяйство и транспорт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s://cdn.profile.ru/wp-content/uploads/2020/07/shutterstock_4915086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00166" cy="1428736"/>
          </a:xfrm>
          <a:prstGeom prst="rect">
            <a:avLst/>
          </a:prstGeom>
          <a:noFill/>
        </p:spPr>
      </p:pic>
      <p:pic>
        <p:nvPicPr>
          <p:cNvPr id="13316" name="Picture 4" descr="https://cdn.culture.ru/images/3958236d-d572-5534-98bb-b4b9870035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0"/>
            <a:ext cx="1500166" cy="1714488"/>
          </a:xfrm>
          <a:prstGeom prst="rect">
            <a:avLst/>
          </a:prstGeom>
          <a:noFill/>
        </p:spPr>
      </p:pic>
      <p:pic>
        <p:nvPicPr>
          <p:cNvPr id="13318" name="Picture 6" descr="https://sun9-11.userapi.com/impf/c851024/v851024789/12ca9d/9DIHRCKIrIs.jpg?size=604x453&amp;quality=96&amp;sign=5303dd43cbbbe87852c72c38e98ddd8b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928934"/>
            <a:ext cx="1428728" cy="1500198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1500166" y="857232"/>
            <a:ext cx="1428760" cy="35719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7 094 454,21 рубля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1928802"/>
            <a:ext cx="1357322" cy="2857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86 960,00 рубля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2428868"/>
            <a:ext cx="1500166" cy="42862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4 741 052,63 рубля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0" y="4429132"/>
            <a:ext cx="1428728" cy="35719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4 796 856,15 рубля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28728" y="6500834"/>
            <a:ext cx="1500198" cy="3571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600 000,00 рубля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0" y="1428736"/>
            <a:ext cx="1357322" cy="35719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499 116,00 рубля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0" y="5072074"/>
            <a:ext cx="1500166" cy="42862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2 357 831,23 рубля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000364" y="642918"/>
            <a:ext cx="4643470" cy="785818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содержание, ремонт автомобильных дорог местного значения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1428728" y="1214422"/>
            <a:ext cx="6215106" cy="857256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инвентаризацию и паспортизацию дорог местного значения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1428728" y="1714488"/>
            <a:ext cx="6715172" cy="71438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мероприятия, направленные на повышение обеспечения безопасности дорожного движения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1500166" y="1785926"/>
            <a:ext cx="7643834" cy="2000264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софинансирование дорожной деятельности в отношении автомобильных дорог общего пользования местного значения, капитального ремонта и ремонта дворовых территорий многоквартирных домов, проездов к дворовым территориям многоквартирных домов населенных пунктов, осуществляемых за счет бюджетных ассигнований муниципальных дорожных фондов (дорожный фонд Архангельской области)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1428728" y="2643182"/>
            <a:ext cx="7715272" cy="2857520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осуществление части полномочий по дорожной деятельности в отношении автомобильных дорог местного значения в границах населенных пунктов поселения и обеспечение безопасности дорожного движения на них, включая создание и обеспечение функционирования парковок (парковочных мест), осуществление муниципального контроля за сохранностью автомобильных дорог местного значения в границах населенных пунктов поселения, а также осуществление иных полномочий в области использования автомобильных дорог и осуществления дорожной деятельности в соответствии с законодательством Российской Федерации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1500166" y="4214818"/>
            <a:ext cx="7643834" cy="2643182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осуществление части  полномочий по дорожной деятельности в отношении автомобильных дорог местного значения вне границ населенных пунктов в границах муниципального района, осуществление муниципального контроля за сохранностью автомобильных дорог местного значения вне границ населенных пунктов в границах муниципального района, и обеспечение безопасности дорожного движения на них, а также осуществление иных полномочий в области использования автомобильных дорог и осуществления дорожной деятельности в соответствии с законодательством Российской Федерации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3000364" y="6215082"/>
            <a:ext cx="4857784" cy="785818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возмещение части недополученных доходов по перевозке пассажиров автомобильным транспортом общего пользования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20" name="Picture 8" descr="https://fotobus.msk.ru/photo/30/43/07/30430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500702"/>
            <a:ext cx="1428728" cy="13572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2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Социально-направленный бюджет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hart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6072192"/>
            <a:ext cx="1571636" cy="785808"/>
          </a:xfrm>
          <a:prstGeom prst="rect">
            <a:avLst/>
          </a:prstGeom>
        </p:spPr>
      </p:pic>
      <p:pic>
        <p:nvPicPr>
          <p:cNvPr id="8" name="chart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6072182"/>
            <a:ext cx="1500198" cy="785818"/>
          </a:xfrm>
          <a:prstGeom prst="rect">
            <a:avLst/>
          </a:prstGeom>
        </p:spPr>
      </p:pic>
      <p:pic>
        <p:nvPicPr>
          <p:cNvPr id="9" name="Picture 4" descr="https://avatars.mds.yandex.net/i?id=a9c07dab5ef1684328a8eb5ecce90a19_l-4937889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6036460"/>
            <a:ext cx="1428760" cy="821540"/>
          </a:xfrm>
          <a:prstGeom prst="rect">
            <a:avLst/>
          </a:prstGeom>
          <a:noFill/>
        </p:spPr>
      </p:pic>
      <p:pic>
        <p:nvPicPr>
          <p:cNvPr id="10" name="chart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72132" y="6072182"/>
            <a:ext cx="1143008" cy="785818"/>
          </a:xfrm>
          <a:prstGeom prst="rect">
            <a:avLst/>
          </a:prstGeom>
        </p:spPr>
      </p:pic>
      <p:graphicFrame>
        <p:nvGraphicFramePr>
          <p:cNvPr id="12" name="Диаграмма 11"/>
          <p:cNvGraphicFramePr/>
          <p:nvPr/>
        </p:nvGraphicFramePr>
        <p:xfrm>
          <a:off x="0" y="642918"/>
          <a:ext cx="914400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144000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Программный бюджет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857232"/>
          <a:ext cx="9144000" cy="6000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0"/>
            <a:ext cx="8786874" cy="857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характеристики бюджета </a:t>
            </a:r>
          </a:p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2022 году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2" y="928669"/>
          <a:ext cx="9144002" cy="62151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29192"/>
                <a:gridCol w="2143140"/>
                <a:gridCol w="2071670"/>
              </a:tblGrid>
              <a:tr h="66252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2022 год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 2022 год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0134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всего: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1 087 340 437,14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1 090 579 732,73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8586">
                <a:tc>
                  <a:txBody>
                    <a:bodyPr/>
                    <a:lstStyle/>
                    <a:p>
                      <a:pPr algn="l"/>
                      <a:r>
                        <a:rPr lang="ru-RU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8586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-налоговые доходы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125 722 800,00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131 093 532,81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8586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-неналоговые доходы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5 669 200,00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5 833 315,37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8586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-безвозмездные поступления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955 948 437,14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953 652 884,55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0134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всего: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1 102 314 625,01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1 089 043 952,31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8586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 (-),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(+)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-14 974 187,87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1 535 780,42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8586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 дефицита-всего: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14 974 187,87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535 780,42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8586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-кредиты всего: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8586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т.ч.- получение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8586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- погашение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2523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- изменение остатков средств на счетах по учету средств бюджетов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14 974 187,87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-17 144 484,12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2523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источники внутреннего финансирования дефицитов бюджетов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15 608 703,70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001156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Мероприятия, проведенные в рамках федерального проекта «Культурная среда»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\\Serverml\мои документы на сервере\Бюджетный отдел\Папки по фамилиям\Бова\БЮДЖЕТ ДЛЯ ГРАЖДАН\afa95081fc01d945-w820-h4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75731"/>
            <a:ext cx="9144000" cy="3453401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0" y="4357694"/>
            <a:ext cx="9144000" cy="2357430"/>
          </a:xfrm>
          <a:prstGeom prst="wedgeRoundRect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реконструкцию и капитальный ремонт муниципальных музеев 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направлено 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8 039 617,00 рубля</a:t>
            </a:r>
            <a:endParaRPr lang="ru-RU" sz="3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892971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мероприятия, проведенные в рамках муниципальной программы «Развитие образования в муниципальном образовании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Коношский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муниципальный район»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428736"/>
            <a:ext cx="8715436" cy="1500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Субсидии на организацию бесплатного горячего питания обучающихся, получающих начальное общее образование в государственных и муниципальных образовательных 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организациях- направлено 10 801 875,06 рубля.</a:t>
            </a:r>
            <a:endParaRPr lang="ru-RU" sz="20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Общая численность обучающихся 1-4 классов за 2022 год -942 человека.</a:t>
            </a:r>
          </a:p>
          <a:p>
            <a:pPr algn="just"/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s://school3.centerstart.ru/sites/school3.centerstart.ru/files/tmp/news/2001211302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928934"/>
            <a:ext cx="7429552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214290"/>
            <a:ext cx="8643998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мероприятия, проведенные в рамках муниципальной программы «Развитие образования в муниципальном образовании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Коношский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муниципальный район»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28992" y="1285860"/>
            <a:ext cx="5572164" cy="3143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2022 году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ежемесячное денежное вознаграждение за классное руководство педагогическим работникам государственных и муниципальных образовательных организаций, реализующих образовательные программы начального общего образования, образовательные программы основного общего образования, образовательные программы среднего общего образования- получили 163 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педагога- направлено 21 936 465,00 рубля.</a:t>
            </a:r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AutoShape 2" descr="https://selgazeta.ru/images/2020/jul/uch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https://selgazeta.ru/images/2020/jul/uch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 descr="https://telegra.ph/file/fdcf63250278b525cd1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2" name="AutoShape 8" descr="https://telegra.ph/file/fdcf63250278b525cd1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 descr="https://gazetabalakovo.ru/wp-content/uploads/2020/01/klassnyj-rukovoditel-gazeta-balakov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6" name="Picture 12" descr="https://sun9-11.userapi.com/t8KpxfrxmPz5QEyy6zIZuKCO0Jp_AOgWB4T8ZQ/gSPuZJQNW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5860"/>
            <a:ext cx="3428992" cy="321471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282" y="4429132"/>
            <a:ext cx="8572560" cy="24288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2022 году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возмещение расходов, связанных с реализацией мер социальной поддержки по предоставлению компенсации расходов на оплату жилых помещений, отопления и освещения педагогическим работникам образовательных организаций в сельских населенных пунктах, рабочих поселках (</a:t>
            </a:r>
            <a:r>
              <a:rPr lang="ru-RU" sz="20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поселках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городского типа)- получили 414 педагогических работников и 279 работников, вышедших на 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пенсию направлено                   38 551 242,44 рубля.</a:t>
            </a:r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8" name="AutoShape 14" descr="https://xn----btbtioipbcq.xn--p1ai/sites/default/files/novosty/05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2" y="428604"/>
            <a:ext cx="84296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мероприятия, проведенные в рамках муниципальной программы «Развитие образования в муниципальном образовании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Коношский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муниципальный район»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" name="AutoShape 4" descr="https://xn----btbtioipbcq.xn--p1ai/sites/default/files/novosty/05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1500174"/>
            <a:ext cx="8858312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Укрепление материально-технической базы пищеблоков и столовых муниципальных общеобразовательных организаций в Архангельской области в целях создания условий для организации горячего питания обучающихся, получающих начальное общее 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образование- направлено 1 331 </a:t>
            </a:r>
            <a:r>
              <a:rPr lang="ru-RU" sz="16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092,00 рубля.</a:t>
            </a:r>
            <a:endPara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42844" y="2500306"/>
            <a:ext cx="8643998" cy="1571636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Приобретение оборудования на пищеблоки, посуды, столовых приборов, мебели для столовых в МБОУ «</a:t>
            </a:r>
            <a:r>
              <a:rPr lang="ru-RU" sz="1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Ерцевская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СШ </a:t>
            </a:r>
            <a:r>
              <a:rPr lang="ru-RU" sz="1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им.С.И.Бочарова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МБОУ «</a:t>
            </a:r>
            <a:r>
              <a:rPr lang="ru-RU" sz="1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Климовская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СШ», МБОУ «Лесозаводская СШ», МБОУ «</a:t>
            </a:r>
            <a:r>
              <a:rPr lang="ru-RU" sz="1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Подюжская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СШ </a:t>
            </a:r>
            <a:r>
              <a:rPr lang="ru-RU" sz="1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им.В.А.Абрамова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МБОУ «</a:t>
            </a:r>
            <a:r>
              <a:rPr lang="ru-RU" sz="1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Тавреньгская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СШ», МБОУ «</a:t>
            </a:r>
            <a:r>
              <a:rPr lang="ru-RU" sz="1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Вохтомская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ОШ».</a:t>
            </a:r>
          </a:p>
          <a:p>
            <a:pPr algn="just"/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Приобретение оборудования на пищеблоки, посуды, столовых приборов, мебели для столовых, выполнение ремонтных работ в МБОУ «Волошская СШ».</a:t>
            </a:r>
          </a:p>
        </p:txBody>
      </p:sp>
      <p:sp>
        <p:nvSpPr>
          <p:cNvPr id="3074" name="AutoShape 2" descr="https://ditikhvin.47social.ru/Pictures/photogallery/big/1550830836dsc034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ditikhvin.47social.ru/Pictures/photogallery/big/1550830836dsc034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 descr="https://media.3dplitka.ru/CACHE/images/catalog/rako/rako-taurus-industrial/rako-taurus-industrial.3db732517ef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4000504"/>
            <a:ext cx="4714908" cy="2714644"/>
          </a:xfrm>
          <a:prstGeom prst="rect">
            <a:avLst/>
          </a:prstGeom>
          <a:noFill/>
        </p:spPr>
      </p:pic>
      <p:sp>
        <p:nvSpPr>
          <p:cNvPr id="3080" name="AutoShape 8" descr="https://vestiirk.ru/media/iblock/460/mjiqr1ork2wetc9m96btq2861nl9fot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878687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Материал подготовлен </a:t>
            </a:r>
          </a:p>
          <a:p>
            <a:pPr algn="ctr"/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Финансовым управлением администрации 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Коношский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муниципальный район»</a:t>
            </a:r>
          </a:p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п.Коноша, 164010, Ул.Советская,76</a:t>
            </a: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Тел.(8 818-58) 2-23-50, факс (8 818-58) 2-14-56</a:t>
            </a: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Эл.адрес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fokonosh@yandex.ru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144000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за 2022 год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785794"/>
          <a:ext cx="9144000" cy="6072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142852"/>
            <a:ext cx="8858312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налоговых доходов бюджета     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2022 году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2441436924"/>
              </p:ext>
            </p:extLst>
          </p:nvPr>
        </p:nvGraphicFramePr>
        <p:xfrm>
          <a:off x="0" y="1142984"/>
          <a:ext cx="9144000" cy="5598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142852"/>
            <a:ext cx="88583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налоговых доходов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муниципального района в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2018-2022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graphicFrame>
        <p:nvGraphicFramePr>
          <p:cNvPr id="4" name="Диаграмма 3"/>
          <p:cNvGraphicFramePr/>
          <p:nvPr>
            <p:extLst/>
          </p:nvPr>
        </p:nvGraphicFramePr>
        <p:xfrm>
          <a:off x="0" y="1397000"/>
          <a:ext cx="9144000" cy="5344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415000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116632"/>
            <a:ext cx="8858312" cy="12263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неналоговых доходов бюджета     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2022 году       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 рублях)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/>
          </p:nvPr>
        </p:nvGraphicFramePr>
        <p:xfrm>
          <a:off x="142844" y="1343004"/>
          <a:ext cx="9613732" cy="5470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45345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142852"/>
            <a:ext cx="88583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неналоговых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доходов бюджета 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2018-2022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graphicFrame>
        <p:nvGraphicFramePr>
          <p:cNvPr id="4" name="Диаграмма 3"/>
          <p:cNvGraphicFramePr/>
          <p:nvPr>
            <p:extLst/>
          </p:nvPr>
        </p:nvGraphicFramePr>
        <p:xfrm>
          <a:off x="0" y="1000108"/>
          <a:ext cx="9144000" cy="5741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575699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142852"/>
            <a:ext cx="8358246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параметры отчета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за 2022 год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2" y="3714752"/>
          <a:ext cx="8858313" cy="2857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2"/>
                <a:gridCol w="1785950"/>
                <a:gridCol w="2113943"/>
                <a:gridCol w="1386518"/>
              </a:tblGrid>
              <a:tr h="1143008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</a:t>
                      </a:r>
                    </a:p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2021 год,</a:t>
                      </a:r>
                    </a:p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руб.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 2022 год, руб.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 роста </a:t>
                      </a:r>
                    </a:p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2021 году, </a:t>
                      </a:r>
                    </a:p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57203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Доходы, всего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881 893 951,00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1 090 579 732,73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123,7%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7203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Расходы, всего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895 538 727,26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1 089 043 952,31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121,6%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0105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Дефицит (-)</a:t>
                      </a:r>
                    </a:p>
                    <a:p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Профицит (+)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-13 644 776,26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1 535 780,42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50" name="AutoShape 2" descr="https://trafaret-decor.ru/sites/default/files/2022-12/Money%20background%20%287%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trafaret-decor.ru/sites/default/files/2022-12/Money%20background%20%287%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trafaret-decor.ru/sites/default/files/2022-12/Money%20background%20%287%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trafaret-decor.ru/sites/default/files/2022-12/Money%20background%20%287%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https://trafaret-decor.ru/sites/default/files/2022-12/Money%20background%20%287%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0" name="Picture 12" descr="https://i.playground.ru/p/oVc0ELjrC1g50AuWwDiuig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000108"/>
            <a:ext cx="2857488" cy="2567005"/>
          </a:xfrm>
          <a:prstGeom prst="rect">
            <a:avLst/>
          </a:prstGeom>
          <a:noFill/>
        </p:spPr>
      </p:pic>
      <p:sp>
        <p:nvSpPr>
          <p:cNvPr id="2062" name="AutoShape 14" descr="https://trafaret-decor.ru/sites/default/files/2022-12/Money%20background%20%287%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4" name="AutoShape 16" descr="https://trafaret-decor.ru/sites/default/files/2022-12/Money%20background%20%287%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6" name="Picture 18" descr="https://strategy24.ru/images/news/201811/4b051ebf50a91adadad18b2d13624b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1000108"/>
            <a:ext cx="2928958" cy="2552675"/>
          </a:xfrm>
          <a:prstGeom prst="rect">
            <a:avLst/>
          </a:prstGeom>
          <a:noFill/>
        </p:spPr>
      </p:pic>
      <p:pic>
        <p:nvPicPr>
          <p:cNvPr id="2068" name="Picture 20" descr="https://img2.freepng.ru/20180326/qdq/kisspng-money-bag-coin-money-5ab932f1de6330.77426360152208664191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000108"/>
            <a:ext cx="3214710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для презентации по экономике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864399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за 2022 год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397000"/>
          <a:ext cx="9144000" cy="5450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08"/>
                <a:gridCol w="2071702"/>
                <a:gridCol w="1857388"/>
                <a:gridCol w="1785950"/>
                <a:gridCol w="1285852"/>
              </a:tblGrid>
              <a:tr h="1035054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 </a:t>
                      </a:r>
                    </a:p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2022 год,</a:t>
                      </a:r>
                    </a:p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руб.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</a:t>
                      </a:r>
                    </a:p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2022 год,</a:t>
                      </a:r>
                    </a:p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руб.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2022 год,</a:t>
                      </a:r>
                    </a:p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руб.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035054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Доходы, в т.ч.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891 804 028,90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1 087 340 437,14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1 090 579 732,73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35054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перечисления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760 412 028,90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955 948 437,14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953 652 884,55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35054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131 392 000,00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131 392 000,00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136 926 848,18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104,2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35054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Расходы, всего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904 804 028,90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1 102 314 625,01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1 089 043 952,31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98,8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</TotalTime>
  <Words>1118</Words>
  <Application>Microsoft Office PowerPoint</Application>
  <PresentationFormat>Экран (4:3)</PresentationFormat>
  <Paragraphs>258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Bova</dc:creator>
  <cp:lastModifiedBy>Bova</cp:lastModifiedBy>
  <cp:revision>446</cp:revision>
  <cp:lastPrinted>2023-04-25T05:46:06Z</cp:lastPrinted>
  <dcterms:created xsi:type="dcterms:W3CDTF">2023-04-10T12:37:03Z</dcterms:created>
  <dcterms:modified xsi:type="dcterms:W3CDTF">2023-04-26T11:43:16Z</dcterms:modified>
</cp:coreProperties>
</file>