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3" r:id="rId3"/>
    <p:sldId id="301" r:id="rId4"/>
    <p:sldId id="329" r:id="rId5"/>
    <p:sldId id="309" r:id="rId6"/>
    <p:sldId id="330" r:id="rId7"/>
    <p:sldId id="328" r:id="rId8"/>
    <p:sldId id="327" r:id="rId9"/>
    <p:sldId id="331" r:id="rId10"/>
    <p:sldId id="324" r:id="rId11"/>
    <p:sldId id="306" r:id="rId12"/>
    <p:sldId id="315" r:id="rId13"/>
    <p:sldId id="338" r:id="rId14"/>
    <p:sldId id="339" r:id="rId15"/>
    <p:sldId id="317" r:id="rId16"/>
    <p:sldId id="318" r:id="rId17"/>
    <p:sldId id="333" r:id="rId18"/>
    <p:sldId id="335" r:id="rId19"/>
    <p:sldId id="334" r:id="rId20"/>
    <p:sldId id="336" r:id="rId21"/>
    <p:sldId id="337" r:id="rId22"/>
    <p:sldId id="320" r:id="rId23"/>
    <p:sldId id="340" r:id="rId24"/>
    <p:sldId id="341" r:id="rId25"/>
    <p:sldId id="297" r:id="rId2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CAF6"/>
    <a:srgbClr val="000099"/>
    <a:srgbClr val="0000FF"/>
    <a:srgbClr val="FF3399"/>
    <a:srgbClr val="00EE6C"/>
    <a:srgbClr val="CC0099"/>
    <a:srgbClr val="FFFF99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2" autoAdjust="0"/>
    <p:restoredTop sz="94686" autoAdjust="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4912689479655998E-3"/>
          <c:y val="0.13791844780874762"/>
          <c:w val="0.51145844269466312"/>
          <c:h val="0.77019389658387927"/>
        </c:manualLayout>
      </c:layout>
      <c:doughnutChart>
        <c:varyColors val="1"/>
        <c:ser>
          <c:idx val="0"/>
          <c:order val="0"/>
          <c:spPr>
            <a:solidFill>
              <a:srgbClr val="0000FF"/>
            </a:solidFill>
            <a:ln>
              <a:solidFill>
                <a:prstClr val="black">
                  <a:lumMod val="65000"/>
                  <a:lumOff val="35000"/>
                  <a:alpha val="86000"/>
                </a:prstClr>
              </a:solidFill>
            </a:ln>
          </c:spPr>
          <c:dPt>
            <c:idx val="0"/>
            <c:spPr>
              <a:solidFill>
                <a:srgbClr val="FFFF00"/>
              </a:solidFill>
              <a:ln>
                <a:solidFill>
                  <a:prstClr val="black">
                    <a:lumMod val="65000"/>
                    <a:lumOff val="35000"/>
                    <a:alpha val="86000"/>
                  </a:prst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334-48D0-B3A3-6F6A55F403E6}"/>
              </c:ext>
            </c:extLst>
          </c:dPt>
          <c:dPt>
            <c:idx val="1"/>
            <c:spPr>
              <a:solidFill>
                <a:srgbClr val="CC0099"/>
              </a:solidFill>
              <a:ln>
                <a:solidFill>
                  <a:prstClr val="black">
                    <a:lumMod val="65000"/>
                    <a:lumOff val="35000"/>
                    <a:alpha val="86000"/>
                  </a:prst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34-48D0-B3A3-6F6A55F403E6}"/>
              </c:ext>
            </c:extLst>
          </c:dPt>
          <c:dLbls>
            <c:dLbl>
              <c:idx val="0"/>
              <c:layout>
                <c:manualLayout>
                  <c:x val="7.7489617335671043E-2"/>
                  <c:y val="-0.19212924683528632"/>
                </c:manualLayout>
              </c:layout>
              <c:spPr>
                <a:solidFill>
                  <a:srgbClr val="F79646">
                    <a:lumMod val="20000"/>
                    <a:lumOff val="80000"/>
                  </a:srgbClr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</c15:spPr>
                  <c15:layout>
                    <c:manualLayout>
                      <c:w val="0.21283600242708098"/>
                      <c:h val="5.46371362267073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5289037820198285"/>
                  <c:y val="-0.21685499574179593"/>
                </c:manualLayout>
              </c:layout>
              <c:spPr>
                <a:solidFill>
                  <a:srgbClr val="F79646">
                    <a:lumMod val="20000"/>
                    <a:lumOff val="80000"/>
                  </a:srgbClr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</c15:spPr>
                  <c15:layout>
                    <c:manualLayout>
                      <c:w val="0.14768359334965295"/>
                      <c:h val="6.120014524748573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31170506868062792"/>
                  <c:y val="0.15070832983532759"/>
                </c:manualLayout>
              </c:layout>
              <c:spPr>
                <a:solidFill>
                  <a:srgbClr val="F79646">
                    <a:lumMod val="40000"/>
                    <a:lumOff val="60000"/>
                  </a:srgbClr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/>
                <a:lstStyle/>
                <a:p>
                  <a:pPr>
                    <a:defRPr b="1" i="1"/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334-48D0-B3A3-6F6A55F403E6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</c15:spPr>
                  <c15:layout>
                    <c:manualLayout>
                      <c:w val="0.21060698339045805"/>
                      <c:h val="0.11586897684584198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LegendKey val="1"/>
            <c:showCatName val="1"/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</c15:spPr>
                <c15:showDataLabelsRange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157437.20000000001</c:v>
                </c:pt>
                <c:pt idx="1">
                  <c:v>9029.9</c:v>
                </c:pt>
                <c:pt idx="2">
                  <c:v>1051218.4000000004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334-48D0-B3A3-6F6A55F403E6}"/>
            </c:ext>
          </c:extLst>
        </c:ser>
        <c:firstSliceAng val="5"/>
        <c:holeSize val="50"/>
      </c:doughnutChart>
    </c:plotArea>
    <c:legend>
      <c:legendPos val="r"/>
      <c:layout>
        <c:manualLayout>
          <c:xMode val="edge"/>
          <c:yMode val="edge"/>
          <c:x val="0.61137839335582134"/>
          <c:y val="0.19637522083405681"/>
          <c:w val="0.38291316710411455"/>
          <c:h val="0.35234975279252884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17"/>
      <c:perspective val="30"/>
    </c:view3D>
    <c:plotArea>
      <c:layout>
        <c:manualLayout>
          <c:layoutTarget val="inner"/>
          <c:xMode val="edge"/>
          <c:yMode val="edge"/>
          <c:x val="0"/>
          <c:y val="0.13173335272688999"/>
          <c:w val="0.63351748476170056"/>
          <c:h val="0.82417432419789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c:spPr>
          <c:explosion val="32"/>
          <c:dPt>
            <c:idx val="0"/>
            <c:spPr>
              <a:solidFill>
                <a:srgbClr val="FFC000"/>
              </a:solidFill>
              <a:effectLst>
                <a:outerShdw blurRad="63500" dist="1143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B prst="coolSlan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421-41A2-AA1C-6F1FD50E084C}"/>
              </c:ext>
            </c:extLst>
          </c:dPt>
          <c:dPt>
            <c:idx val="1"/>
            <c:spPr>
              <a:solidFill>
                <a:srgbClr val="7030A0"/>
              </a:solidFill>
              <a:effectLst>
                <a:outerShdw blurRad="50800" dist="508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82550"/>
                <a:bevelB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21-41A2-AA1C-6F1FD50E084C}"/>
              </c:ext>
            </c:extLst>
          </c:dPt>
          <c:dPt>
            <c:idx val="2"/>
            <c:spPr>
              <a:solidFill>
                <a:srgbClr val="66FF33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421-41A2-AA1C-6F1FD50E084C}"/>
              </c:ext>
            </c:extLst>
          </c:dPt>
          <c:dPt>
            <c:idx val="3"/>
            <c:spPr>
              <a:solidFill>
                <a:srgbClr val="FF3399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21-41A2-AA1C-6F1FD50E084C}"/>
              </c:ext>
            </c:extLst>
          </c:dPt>
          <c:dPt>
            <c:idx val="4"/>
            <c:explosion val="46"/>
            <c:spPr>
              <a:solidFill>
                <a:srgbClr val="000099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421-41A2-AA1C-6F1FD50E084C}"/>
              </c:ext>
            </c:extLst>
          </c:dPt>
          <c:dPt>
            <c:idx val="5"/>
            <c:spPr>
              <a:solidFill>
                <a:srgbClr val="FF0000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21-41A2-AA1C-6F1FD50E084C}"/>
              </c:ext>
            </c:extLst>
          </c:dPt>
          <c:dPt>
            <c:idx val="6"/>
            <c:spPr>
              <a:solidFill>
                <a:schemeClr val="accent6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0.13565079114785011"/>
                  <c:y val="7.910058604599490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9803927150106473"/>
                      <c:h val="5.228421257287201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1388753474354472E-2"/>
                  <c:y val="2.006191563510500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8005088261908408"/>
                      <c:h val="5.660409077353978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7.7564692674400706E-2"/>
                  <c:y val="0.1114505186558215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4710963691260784"/>
                      <c:h val="7.9561700746700659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4.3530454944715816E-2"/>
                  <c:y val="4.925019296101602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4794732553617063"/>
                      <c:h val="5.6656168320479011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4.1681537588545363E-2"/>
                  <c:y val="0.10828365561721214"/>
                </c:manualLayout>
              </c:layout>
              <c:spPr>
                <a:solidFill>
                  <a:srgbClr val="CCFFFF"/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</c15:spPr>
                  <c15:layout>
                    <c:manualLayout>
                      <c:w val="0.15627691128466478"/>
                      <c:h val="5.6656168320479011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1.3831012285028661E-2"/>
                  <c:y val="8.2532679117524779E-2"/>
                </c:manualLayout>
              </c:layout>
              <c:spPr>
                <a:solidFill>
                  <a:srgbClr val="CCFFFF"/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</c15:spPr>
                  <c15:layout>
                    <c:manualLayout>
                      <c:w val="0.13518218072052884"/>
                      <c:h val="5.6656168320479011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4.4290731982494823E-3"/>
                  <c:y val="-0.18754093112461223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fld id="{6953A2D7-E166-4BFE-817E-1D524DFCB849}" type="VALUE">
                      <a:rPr lang="en-US" sz="1600" dirty="0"/>
                      <a:pPr>
                        <a:defRPr sz="1600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solidFill>
                  <a:srgbClr val="CCFFFF"/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</c15:spPr>
                  <c15:layout>
                    <c:manualLayout>
                      <c:w val="0.14562673792652778"/>
                      <c:h val="7.548375472900673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srgbClr val="CCFFFF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</c15:spPr>
              </c:ext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Доходы от уплаты акцизов на нефтепродукты</c:v>
                </c:pt>
                <c:pt idx="2">
                  <c:v>Налог, взимаемый в связи с применением упрощенной системе налогообложения</c:v>
                </c:pt>
                <c:pt idx="3">
                  <c:v>Единый сельскохозяйственный налог</c:v>
                </c:pt>
                <c:pt idx="4">
                  <c:v>Транспортный налог с физических лиц</c:v>
                </c:pt>
                <c:pt idx="5">
                  <c:v>Налог, уплачиваемый в связи с применением патентной системы налогообложения</c:v>
                </c:pt>
                <c:pt idx="6">
                  <c:v>Госпошлина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114879.2</c:v>
                </c:pt>
                <c:pt idx="1">
                  <c:v>21080.7</c:v>
                </c:pt>
                <c:pt idx="2">
                  <c:v>6096.8</c:v>
                </c:pt>
                <c:pt idx="3">
                  <c:v>1978.2</c:v>
                </c:pt>
                <c:pt idx="4">
                  <c:v>9407.1</c:v>
                </c:pt>
                <c:pt idx="5">
                  <c:v>603.79999999999995</c:v>
                </c:pt>
                <c:pt idx="6">
                  <c:v>3391.4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421-41A2-AA1C-6F1FD50E084C}"/>
            </c:ext>
          </c:extLst>
        </c:ser>
      </c:pie3DChart>
    </c:plotArea>
    <c:legend>
      <c:legendPos val="r"/>
      <c:layout>
        <c:manualLayout>
          <c:xMode val="edge"/>
          <c:yMode val="edge"/>
          <c:x val="0.65503254377945752"/>
          <c:y val="0"/>
          <c:w val="0.34358622048752718"/>
          <c:h val="1"/>
        </c:manualLayout>
      </c:layout>
      <c:txPr>
        <a:bodyPr rot="0"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800" b="0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поступлений налоговых </a:t>
            </a:r>
            <a:r>
              <a:rPr lang="ru-RU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платежей за </a:t>
            </a:r>
            <a:r>
              <a:rPr lang="ru-RU" sz="1800" b="0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2019-2023гг </a:t>
            </a:r>
            <a:r>
              <a:rPr lang="ru-RU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сравнении</a:t>
            </a:r>
            <a:r>
              <a:rPr lang="ru-RU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b="0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18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5.9335432557417557E-2"/>
          <c:y val="2.2533700999514458E-2"/>
        </c:manualLayout>
      </c:layout>
      <c:spPr>
        <a:noFill/>
        <a:ln w="25400">
          <a:noFill/>
        </a:ln>
      </c:spPr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6.0060865893257952E-2"/>
          <c:y val="0.12494975589478814"/>
          <c:w val="0.79379497213169004"/>
          <c:h val="0.8234242699625135"/>
        </c:manualLayout>
      </c:layout>
      <c:bar3DChart>
        <c:barDir val="col"/>
        <c:grouping val="clustered"/>
        <c:ser>
          <c:idx val="0"/>
          <c:order val="0"/>
          <c:tx>
            <c:strRef>
              <c:f>'Поступление налоговых доходов'!$A$6</c:f>
              <c:strCache>
                <c:ptCount val="1"/>
                <c:pt idx="0">
                  <c:v>НДФЛ</c:v>
                </c:pt>
              </c:strCache>
            </c:strRef>
          </c:tx>
          <c:dPt>
            <c:idx val="0"/>
            <c:spPr>
              <a:solidFill>
                <a:srgbClr val="0000FF"/>
              </a:solidFill>
            </c:spPr>
          </c:dPt>
          <c:dPt>
            <c:idx val="1"/>
            <c:spPr>
              <a:solidFill>
                <a:srgbClr val="0000FF"/>
              </a:solidFill>
            </c:spPr>
          </c:dPt>
          <c:dPt>
            <c:idx val="2"/>
            <c:spPr>
              <a:solidFill>
                <a:srgbClr val="0000FF"/>
              </a:solidFill>
            </c:spPr>
          </c:dPt>
          <c:dPt>
            <c:idx val="3"/>
            <c:spPr>
              <a:solidFill>
                <a:srgbClr val="0000FF"/>
              </a:solidFill>
            </c:spPr>
          </c:dPt>
          <c:dPt>
            <c:idx val="4"/>
            <c:spPr>
              <a:solidFill>
                <a:srgbClr val="0000FF"/>
              </a:solidFill>
            </c:spPr>
          </c:dPt>
          <c:dLbls>
            <c:dLbl>
              <c:idx val="0"/>
              <c:layout>
                <c:manualLayout>
                  <c:x val="9.174311926605519E-3"/>
                  <c:y val="-1.5267175572519101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1162079510703425E-3"/>
                  <c:y val="-1.272264631043256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4899169632265724E-3"/>
                  <c:y val="-7.7519379844961369E-3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1162079510703425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1162079510703425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доходов'!$B$6:$F$6</c:f>
              <c:numCache>
                <c:formatCode>General</c:formatCode>
                <c:ptCount val="5"/>
                <c:pt idx="0">
                  <c:v>82870.3</c:v>
                </c:pt>
                <c:pt idx="1">
                  <c:v>87683.5</c:v>
                </c:pt>
                <c:pt idx="2">
                  <c:v>92267.199999999997</c:v>
                </c:pt>
                <c:pt idx="3">
                  <c:v>97605</c:v>
                </c:pt>
                <c:pt idx="4">
                  <c:v>114879.2</c:v>
                </c:pt>
              </c:numCache>
            </c:numRef>
          </c:val>
        </c:ser>
        <c:ser>
          <c:idx val="1"/>
          <c:order val="1"/>
          <c:tx>
            <c:strRef>
              <c:f>'Поступление налоговых доходов'!$A$7</c:f>
              <c:strCache>
                <c:ptCount val="1"/>
                <c:pt idx="0">
                  <c:v>Госпошлина</c:v>
                </c:pt>
              </c:strCache>
            </c:strRef>
          </c:tx>
          <c:dLbls>
            <c:dLbl>
              <c:idx val="0"/>
              <c:layout>
                <c:manualLayout>
                  <c:x val="-2.4316140037754992E-4"/>
                  <c:y val="-1.9911957348059978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 sz="9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7011002259616571E-3"/>
                  <c:y val="-5.7702702196634897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9807962709267463E-3"/>
                  <c:y val="-1.2919756731149718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517173752888116E-3"/>
                  <c:y val="-7.6338272027204499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9742273001825909E-3"/>
                  <c:y val="-4.2328318077017694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4018691588785038E-2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доходов'!$B$7:$F$7</c:f>
              <c:numCache>
                <c:formatCode>General</c:formatCode>
                <c:ptCount val="5"/>
                <c:pt idx="0">
                  <c:v>3114.7</c:v>
                </c:pt>
                <c:pt idx="1">
                  <c:v>3140.5</c:v>
                </c:pt>
                <c:pt idx="2">
                  <c:v>3607.5</c:v>
                </c:pt>
                <c:pt idx="3">
                  <c:v>4285.4000000000005</c:v>
                </c:pt>
                <c:pt idx="4">
                  <c:v>3391.4</c:v>
                </c:pt>
              </c:numCache>
            </c:numRef>
          </c:val>
        </c:ser>
        <c:ser>
          <c:idx val="2"/>
          <c:order val="2"/>
          <c:tx>
            <c:strRef>
              <c:f>'Поступление налоговых доходов'!$A$8</c:f>
              <c:strCache>
                <c:ptCount val="1"/>
                <c:pt idx="0">
                  <c:v>Налоги на совокупный доход</c:v>
                </c:pt>
              </c:strCache>
            </c:strRef>
          </c:tx>
          <c:spPr>
            <a:solidFill>
              <a:srgbClr val="66FF33"/>
            </a:solidFill>
          </c:spPr>
          <c:dLbls>
            <c:dLbl>
              <c:idx val="0"/>
              <c:layout>
                <c:manualLayout>
                  <c:x val="6.4317705699631729E-3"/>
                  <c:y val="-1.303820801025826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 sz="9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9027185821955794E-3"/>
                  <c:y val="-5.5230309951714114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8501047460811075E-3"/>
                  <c:y val="-1.0335998076576288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3573647330780903E-3"/>
                  <c:y val="-7.870208971970119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7478870187098177E-3"/>
                  <c:y val="-1.2919797239085581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9.3457943925233898E-3"/>
                  <c:y val="-1.2919896640826873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доходов'!$B$8:$F$8</c:f>
              <c:numCache>
                <c:formatCode>General</c:formatCode>
                <c:ptCount val="5"/>
                <c:pt idx="0">
                  <c:v>13523.5</c:v>
                </c:pt>
                <c:pt idx="1">
                  <c:v>13267.1</c:v>
                </c:pt>
                <c:pt idx="2">
                  <c:v>11218.8</c:v>
                </c:pt>
                <c:pt idx="3">
                  <c:v>9528.6</c:v>
                </c:pt>
                <c:pt idx="4">
                  <c:v>8678.7999999999865</c:v>
                </c:pt>
              </c:numCache>
            </c:numRef>
          </c:val>
        </c:ser>
        <c:ser>
          <c:idx val="3"/>
          <c:order val="3"/>
          <c:tx>
            <c:strRef>
              <c:f>'Поступление налоговых доходов'!$A$9</c:f>
              <c:strCache>
                <c:ptCount val="1"/>
                <c:pt idx="0">
                  <c:v>Акцизы</c:v>
                </c:pt>
              </c:strCache>
            </c:strRef>
          </c:tx>
          <c:spPr>
            <a:solidFill>
              <a:srgbClr val="CC0099"/>
            </a:solidFill>
          </c:spPr>
          <c:dLbls>
            <c:dLbl>
              <c:idx val="0"/>
              <c:layout>
                <c:manualLayout>
                  <c:x val="6.3266113088177164E-3"/>
                  <c:y val="-5.1679586563306481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588913771099698E-3"/>
                  <c:y val="-1.2801787181182519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5871559633027525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76971361318176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6675816899034396E-3"/>
                  <c:y val="-1.0178117048346057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доходов'!$B$9:$F$9</c:f>
              <c:numCache>
                <c:formatCode>General</c:formatCode>
                <c:ptCount val="5"/>
                <c:pt idx="0">
                  <c:v>14652.8</c:v>
                </c:pt>
                <c:pt idx="1">
                  <c:v>13551.2</c:v>
                </c:pt>
                <c:pt idx="2">
                  <c:v>15764.4</c:v>
                </c:pt>
                <c:pt idx="3">
                  <c:v>19674.5</c:v>
                </c:pt>
                <c:pt idx="4">
                  <c:v>21080.7</c:v>
                </c:pt>
              </c:numCache>
            </c:numRef>
          </c:val>
        </c:ser>
        <c:ser>
          <c:idx val="4"/>
          <c:order val="4"/>
          <c:tx>
            <c:strRef>
              <c:f>'Поступление налоговых доходов'!$A$10</c:f>
              <c:strCache>
                <c:ptCount val="1"/>
                <c:pt idx="0">
                  <c:v>Транспортный налог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4"/>
              <c:layout>
                <c:manualLayout>
                  <c:x val="5.5617285633408212E-3"/>
                  <c:y val="-1.453213336182815E-1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доходов'!$B$10:$F$10</c:f>
              <c:numCache>
                <c:formatCode>#,##0.0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9407.1</c:v>
                </c:pt>
              </c:numCache>
            </c:numRef>
          </c:val>
        </c:ser>
        <c:shape val="cylinder"/>
        <c:axId val="118254208"/>
        <c:axId val="118268288"/>
        <c:axId val="0"/>
      </c:bar3DChart>
      <c:catAx>
        <c:axId val="118254208"/>
        <c:scaling>
          <c:orientation val="minMax"/>
        </c:scaling>
        <c:axPos val="b"/>
        <c:numFmt formatCode="General" sourceLinked="1"/>
        <c:majorTickMark val="none"/>
        <c:tickLblPos val="nextTo"/>
        <c:crossAx val="118268288"/>
        <c:crosses val="autoZero"/>
        <c:auto val="1"/>
        <c:lblAlgn val="ctr"/>
        <c:lblOffset val="100"/>
      </c:catAx>
      <c:valAx>
        <c:axId val="1182682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82542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075161506357178"/>
          <c:y val="0.17754549361774957"/>
          <c:w val="0.12603807528719271"/>
          <c:h val="0.77475975280514553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1" i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800" b="1" i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поступлений неналоговых доходов </a:t>
            </a:r>
            <a:r>
              <a:rPr lang="ru-RU" sz="1800" b="1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800" b="1" i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2019-2023гг в     сравнении    </a:t>
            </a:r>
            <a:r>
              <a:rPr lang="ru-RU" sz="1800" b="1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i="1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800" b="1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9.5486668219133444E-2"/>
          <c:y val="2.0552023557931766E-2"/>
        </c:manualLayout>
      </c:layout>
      <c:spPr>
        <a:noFill/>
        <a:ln w="25400">
          <a:noFill/>
        </a:ln>
      </c:spPr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5.0133180407694405E-2"/>
          <c:y val="0.12693143333637119"/>
          <c:w val="0.75800524882659148"/>
          <c:h val="0.8234242699625135"/>
        </c:manualLayout>
      </c:layout>
      <c:bar3DChart>
        <c:barDir val="col"/>
        <c:grouping val="clustered"/>
        <c:ser>
          <c:idx val="0"/>
          <c:order val="0"/>
          <c:tx>
            <c:strRef>
              <c:f>'Поступление налоговых доходов'!$A$6</c:f>
              <c:strCache>
                <c:ptCount val="1"/>
                <c:pt idx="0">
                  <c:v>Аренда земельных участков</c:v>
                </c:pt>
              </c:strCache>
            </c:strRef>
          </c:tx>
          <c:spPr>
            <a:solidFill>
              <a:srgbClr val="2ACAF6"/>
            </a:solidFill>
          </c:spPr>
          <c:dLbls>
            <c:dLbl>
              <c:idx val="0"/>
              <c:layout>
                <c:manualLayout>
                  <c:x val="9.174311926605519E-3"/>
                  <c:y val="-1.5267175572519101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1162079510703425E-3"/>
                  <c:y val="-1.272264631043256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4899169632265724E-3"/>
                  <c:y val="-7.7519379844961369E-3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1162079510703425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1162079510703425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доходов'!$B$6:$F$6</c:f>
              <c:numCache>
                <c:formatCode>General</c:formatCode>
                <c:ptCount val="5"/>
                <c:pt idx="0">
                  <c:v>4535.5</c:v>
                </c:pt>
                <c:pt idx="1">
                  <c:v>4715.5</c:v>
                </c:pt>
                <c:pt idx="2">
                  <c:v>3998.8</c:v>
                </c:pt>
                <c:pt idx="3">
                  <c:v>3620.5</c:v>
                </c:pt>
                <c:pt idx="4">
                  <c:v>3630.4</c:v>
                </c:pt>
              </c:numCache>
            </c:numRef>
          </c:val>
        </c:ser>
        <c:ser>
          <c:idx val="1"/>
          <c:order val="1"/>
          <c:tx>
            <c:strRef>
              <c:f>'Поступление налоговых доходов'!$A$7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dLbl>
              <c:idx val="0"/>
              <c:layout>
                <c:manualLayout>
                  <c:x val="-1.6335935412127938E-3"/>
                  <c:y val="-1.7930279906477463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 sz="9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106680851264243E-3"/>
                  <c:y val="-5.7702702196634897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9050015157905125E-4"/>
                  <c:y val="-1.4901434172732521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0325816569593701E-3"/>
                  <c:y val="2.9288256361028551E-4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9706912232310373E-4"/>
                  <c:y val="-1.0177864132449694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4018691588785038E-2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доходов'!$B$7:$F$7</c:f>
              <c:numCache>
                <c:formatCode>General</c:formatCode>
                <c:ptCount val="5"/>
                <c:pt idx="0">
                  <c:v>1246.5999999999999</c:v>
                </c:pt>
                <c:pt idx="1">
                  <c:v>246.8</c:v>
                </c:pt>
                <c:pt idx="2">
                  <c:v>234.2</c:v>
                </c:pt>
                <c:pt idx="3">
                  <c:v>326.8</c:v>
                </c:pt>
                <c:pt idx="4">
                  <c:v>894.9</c:v>
                </c:pt>
              </c:numCache>
            </c:numRef>
          </c:val>
        </c:ser>
        <c:ser>
          <c:idx val="2"/>
          <c:order val="2"/>
          <c:tx>
            <c:strRef>
              <c:f>'Поступление налоговых доходов'!$A$8</c:f>
              <c:strCache>
                <c:ptCount val="1"/>
                <c:pt idx="0">
                  <c:v>Доходы от реализации материальных и нематериальных активов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-5.2037196577875411E-4"/>
                  <c:y val="-1.1056511823280707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 sz="9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9027185821955794E-3"/>
                  <c:y val="-5.5230309951714114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8501047460811075E-3"/>
                  <c:y val="-1.0335998076576288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3573647330780903E-3"/>
                  <c:y val="-7.870208971970119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8.1389547519451885E-4"/>
                  <c:y val="-1.2919756731149781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9.3457943925233898E-3"/>
                  <c:y val="-1.2919896640826873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доходов'!$B$8:$F$8</c:f>
              <c:numCache>
                <c:formatCode>General</c:formatCode>
                <c:ptCount val="5"/>
                <c:pt idx="0">
                  <c:v>1279.2</c:v>
                </c:pt>
                <c:pt idx="1">
                  <c:v>2898.8</c:v>
                </c:pt>
                <c:pt idx="2">
                  <c:v>1636.6</c:v>
                </c:pt>
                <c:pt idx="3">
                  <c:v>578.20000000000005</c:v>
                </c:pt>
                <c:pt idx="4">
                  <c:v>1447.8</c:v>
                </c:pt>
              </c:numCache>
            </c:numRef>
          </c:val>
        </c:ser>
        <c:ser>
          <c:idx val="3"/>
          <c:order val="3"/>
          <c:tx>
            <c:strRef>
              <c:f>'Поступление налоговых доходов'!$A$9</c:f>
              <c:strCache>
                <c:ptCount val="1"/>
                <c:pt idx="0">
                  <c:v>Штрафы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6.3266113088177164E-3"/>
                  <c:y val="-5.1679586563306481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588913771099698E-3"/>
                  <c:y val="-1.2801787181182519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5871559633027525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76971361318176E-3"/>
                  <c:y val="0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6675816899034396E-3"/>
                  <c:y val="-1.0178117048346057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доходов'!$B$9:$F$9</c:f>
              <c:numCache>
                <c:formatCode>General</c:formatCode>
                <c:ptCount val="5"/>
                <c:pt idx="0">
                  <c:v>2044.1</c:v>
                </c:pt>
                <c:pt idx="1">
                  <c:v>1176.7</c:v>
                </c:pt>
                <c:pt idx="2">
                  <c:v>1007.5</c:v>
                </c:pt>
                <c:pt idx="3">
                  <c:v>977.6</c:v>
                </c:pt>
                <c:pt idx="4">
                  <c:v>1664.7</c:v>
                </c:pt>
              </c:numCache>
            </c:numRef>
          </c:val>
        </c:ser>
        <c:ser>
          <c:idx val="4"/>
          <c:order val="4"/>
          <c:tx>
            <c:strRef>
              <c:f>'Поступление налоговых доходов'!$A$10</c:f>
              <c:strCache>
                <c:ptCount val="1"/>
                <c:pt idx="0">
                  <c:v>Плата за негативное воздействие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3904321408352077E-3"/>
                  <c:y val="5.945032324747942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7330249858465032E-3"/>
                  <c:y val="3.963354883165297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b" anchorCtr="1">
                <a:spAutoFit/>
              </a:bodyPr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'Поступление налоговых доходов'!$B$5:$F$5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'Поступление налоговых доходов'!$B$10:$F$10</c:f>
              <c:numCache>
                <c:formatCode>#,##0.0</c:formatCode>
                <c:ptCount val="5"/>
                <c:pt idx="0">
                  <c:v>199</c:v>
                </c:pt>
                <c:pt idx="1">
                  <c:v>174.2</c:v>
                </c:pt>
                <c:pt idx="2">
                  <c:v>634.79999999999995</c:v>
                </c:pt>
                <c:pt idx="3">
                  <c:v>313.89999999999969</c:v>
                </c:pt>
                <c:pt idx="4">
                  <c:v>1080.8</c:v>
                </c:pt>
              </c:numCache>
            </c:numRef>
          </c:val>
        </c:ser>
        <c:shape val="cylinder"/>
        <c:axId val="118627328"/>
        <c:axId val="118661888"/>
        <c:axId val="0"/>
      </c:bar3DChart>
      <c:catAx>
        <c:axId val="118627328"/>
        <c:scaling>
          <c:orientation val="minMax"/>
        </c:scaling>
        <c:axPos val="b"/>
        <c:numFmt formatCode="General" sourceLinked="1"/>
        <c:majorTickMark val="none"/>
        <c:tickLblPos val="nextTo"/>
        <c:crossAx val="118661888"/>
        <c:crosses val="autoZero"/>
        <c:auto val="1"/>
        <c:lblAlgn val="ctr"/>
        <c:lblOffset val="100"/>
      </c:catAx>
      <c:valAx>
        <c:axId val="1186618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86273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0652476157099551"/>
          <c:y val="0.17754549361774957"/>
          <c:w val="0.18026492877976671"/>
          <c:h val="0.81042992726151564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9689196087190343"/>
          <c:y val="0.11923557789353618"/>
          <c:w val="0.48005088583826011"/>
          <c:h val="0.8012740368441073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spPr>
              <a:solidFill>
                <a:srgbClr val="3003ED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F4-41EA-AABF-09DD7D734CA0}"/>
              </c:ext>
            </c:extLst>
          </c:dPt>
          <c:dPt>
            <c:idx val="1"/>
            <c:spPr>
              <a:solidFill>
                <a:srgbClr val="CC0099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F4-41EA-AABF-09DD7D734CA0}"/>
              </c:ext>
            </c:extLst>
          </c:dPt>
          <c:dPt>
            <c:idx val="2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0F4-41EA-AABF-09DD7D734CA0}"/>
              </c:ext>
            </c:extLst>
          </c:dPt>
          <c:dPt>
            <c:idx val="3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F4-41EA-AABF-09DD7D734CA0}"/>
              </c:ext>
            </c:extLst>
          </c:dPt>
          <c:dLbls>
            <c:dLbl>
              <c:idx val="0"/>
              <c:layout>
                <c:manualLayout>
                  <c:x val="-6.5380345391845798E-2"/>
                  <c:y val="-0.17487650042014111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0F4-41EA-AABF-09DD7D734CA0}"/>
                </c:ext>
                <c:ext xmlns:c15="http://schemas.microsoft.com/office/drawing/2012/chart" uri="{CE6537A1-D6FC-4f65-9D91-7224C49458BB}">
                  <c15:layout>
                    <c:manualLayout>
                      <c:w val="0.18333333333333332"/>
                      <c:h val="9.472116338706032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391497527658862"/>
                  <c:y val="-0.1068152051962927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4223039435118448"/>
                      <c:h val="6.2039859420940709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4733503234035025"/>
                  <c:y val="-3.72611180917300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1217547739456635"/>
                      <c:h val="6.2039859420940709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4260297984018938"/>
                  <c:y val="0.1266878015118820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283015914011558"/>
                      <c:h val="6.2039859420940709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0.14659091601539898"/>
                  <c:y val="9.439483249904967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4818332495079459"/>
                      <c:h val="6.2039859420940709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8.259691206959037E-2"/>
                  <c:y val="0.1689170686825094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1794243750477523"/>
                      <c:h val="6.2039859420940709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0.10715275079298205"/>
                  <c:y val="9.936298157794673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99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Val val="1"/>
            <c:showLeaderLines val="1"/>
            <c:leaderLines>
              <c:spPr>
                <a:ln>
                  <a:noFill/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4525.4000000000005</c:v>
                </c:pt>
                <c:pt idx="1">
                  <c:v>1080.8</c:v>
                </c:pt>
                <c:pt idx="2">
                  <c:v>234.8</c:v>
                </c:pt>
                <c:pt idx="3">
                  <c:v>1447.8</c:v>
                </c:pt>
                <c:pt idx="4">
                  <c:v>1664.7</c:v>
                </c:pt>
                <c:pt idx="5">
                  <c:v>76.400000000000006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0F4-41EA-AABF-09DD7D734CA0}"/>
            </c:ext>
          </c:extLst>
        </c:ser>
        <c:dLbls>
          <c:showVal val="1"/>
        </c:dLbls>
        <c:firstSliceAng val="218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"/>
          <c:w val="0.37031060235689262"/>
          <c:h val="1"/>
        </c:manualLayout>
      </c:layout>
      <c:spPr>
        <a:effectLst>
          <a:glow rad="12700">
            <a:schemeClr val="accent1">
              <a:alpha val="54000"/>
            </a:schemeClr>
          </a:glow>
        </a:effectLst>
      </c:spPr>
      <c:txPr>
        <a:bodyPr/>
        <a:lstStyle/>
        <a:p>
          <a:pPr>
            <a:defRPr sz="105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ln w="0">
      <a:solidFill>
        <a:schemeClr val="bg1">
          <a:lumMod val="75000"/>
          <a:alpha val="86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46820133420822374"/>
          <c:y val="1.2698374608050183E-2"/>
        </c:manualLayout>
      </c:layout>
    </c:title>
    <c:plotArea>
      <c:layout>
        <c:manualLayout>
          <c:layoutTarget val="inner"/>
          <c:xMode val="edge"/>
          <c:yMode val="edge"/>
          <c:x val="0"/>
          <c:y val="2.7976011719465638E-2"/>
          <c:w val="0.62264676290463694"/>
          <c:h val="0.9487922212623450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3399"/>
            </a:solidFill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c:spPr>
          <c:dPt>
            <c:idx val="0"/>
            <c:explosion val="21"/>
            <c:spPr>
              <a:solidFill>
                <a:srgbClr val="0000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916-4D1C-B4AE-F5A70A4D70EA}"/>
              </c:ext>
            </c:extLst>
          </c:dPt>
          <c:dPt>
            <c:idx val="1"/>
            <c:explosion val="6"/>
            <c:spPr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16-4D1C-B4AE-F5A70A4D70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/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Непрограммые расходы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0.91100000000000003</c:v>
                </c:pt>
                <c:pt idx="1">
                  <c:v>8.9000000000000065E-2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16-4D1C-B4AE-F5A70A4D70EA}"/>
            </c:ext>
          </c:extLst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173261154856453"/>
          <c:y val="1.9004944149423202E-2"/>
          <c:w val="0.34326738845144356"/>
          <c:h val="0.19430212932744609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1 200 000 824,06 рубля</a:t>
            </a:r>
            <a:endParaRPr lang="ru-RU" dirty="0"/>
          </a:p>
        </c:rich>
      </c:tx>
      <c:layout>
        <c:manualLayout>
          <c:xMode val="edge"/>
          <c:yMode val="edge"/>
          <c:x val="0.16294794400700147"/>
          <c:y val="0.8650381399998498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7.9141097172839923E-4"/>
          <c:w val="0.764234689413825"/>
          <c:h val="0.999208589028271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AA9-487E-8311-9E1D1FE09080}"/>
              </c:ext>
            </c:extLst>
          </c:dPt>
          <c:dPt>
            <c:idx val="1"/>
            <c:spPr>
              <a:solidFill>
                <a:srgbClr val="66FF3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AA9-487E-8311-9E1D1FE09080}"/>
              </c:ext>
            </c:extLst>
          </c:dPt>
          <c:dPt>
            <c:idx val="3"/>
            <c:spPr>
              <a:solidFill>
                <a:srgbClr val="FF339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AA9-487E-8311-9E1D1FE09080}"/>
              </c:ext>
            </c:extLst>
          </c:dPt>
          <c:dPt>
            <c:idx val="4"/>
            <c:spPr>
              <a:solidFill>
                <a:srgbClr val="00009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AA9-487E-8311-9E1D1FE09080}"/>
              </c:ext>
            </c:extLst>
          </c:dPt>
          <c:dPt>
            <c:idx val="5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AA9-487E-8311-9E1D1FE09080}"/>
              </c:ext>
            </c:extLst>
          </c:dPt>
          <c:dPt>
            <c:idx val="6"/>
            <c:spPr>
              <a:solidFill>
                <a:srgbClr val="CC0099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AA9-487E-8311-9E1D1FE09080}"/>
              </c:ext>
            </c:extLst>
          </c:dPt>
          <c:dPt>
            <c:idx val="7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AA9-487E-8311-9E1D1FE09080}"/>
              </c:ext>
            </c:extLst>
          </c:dPt>
          <c:dPt>
            <c:idx val="8"/>
            <c:spPr>
              <a:solidFill>
                <a:srgbClr val="2ACAF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AA9-487E-8311-9E1D1FE09080}"/>
              </c:ext>
            </c:extLst>
          </c:dPt>
          <c:dPt>
            <c:idx val="9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3AA9-487E-8311-9E1D1FE09080}"/>
              </c:ext>
            </c:extLst>
          </c:dPt>
          <c:dPt>
            <c:idx val="1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AA9-487E-8311-9E1D1FE09080}"/>
              </c:ext>
            </c:extLst>
          </c:dPt>
          <c:dLbls>
            <c:dLbl>
              <c:idx val="4"/>
              <c:layout>
                <c:manualLayout>
                  <c:x val="3.0302712160980006E-2"/>
                  <c:y val="-1.2453114533350899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AA9-487E-8311-9E1D1FE09080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9.3448162729660462E-3"/>
                  <c:y val="-8.6652331589590209E-3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AA9-487E-8311-9E1D1FE09080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1.2171478565179359E-2"/>
                  <c:y val="2.475975999557519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81556826.209999993</c:v>
                </c:pt>
                <c:pt idx="1">
                  <c:v>2984009.09</c:v>
                </c:pt>
                <c:pt idx="2">
                  <c:v>913463</c:v>
                </c:pt>
                <c:pt idx="3">
                  <c:v>26822931.620000001</c:v>
                </c:pt>
                <c:pt idx="4">
                  <c:v>57888310.400000006</c:v>
                </c:pt>
                <c:pt idx="5">
                  <c:v>3937551.98</c:v>
                </c:pt>
                <c:pt idx="6">
                  <c:v>806661059.99000001</c:v>
                </c:pt>
                <c:pt idx="7">
                  <c:v>106518789.20999999</c:v>
                </c:pt>
                <c:pt idx="8">
                  <c:v>77175875.440000027</c:v>
                </c:pt>
                <c:pt idx="9">
                  <c:v>399600</c:v>
                </c:pt>
                <c:pt idx="10">
                  <c:v>35142407.120000012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AA9-487E-8311-9E1D1FE09080}"/>
            </c:ext>
          </c:extLst>
        </c:ser>
      </c:pie3DChart>
    </c:plotArea>
    <c:legend>
      <c:legendPos val="r"/>
      <c:layout>
        <c:manualLayout>
          <c:xMode val="edge"/>
          <c:yMode val="edge"/>
          <c:x val="0.69444444444444464"/>
          <c:y val="5.8569859000183085E-3"/>
          <c:w val="0.30555555555555558"/>
          <c:h val="0.99414294425366656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6958811242344721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explosion val="25"/>
          <c:dPt>
            <c:idx val="0"/>
            <c:spPr>
              <a:solidFill>
                <a:srgbClr val="0000FF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738-46D6-92DB-D91964AC4675}"/>
              </c:ext>
            </c:extLst>
          </c:dPt>
          <c:dPt>
            <c:idx val="1"/>
            <c:spPr>
              <a:solidFill>
                <a:srgbClr val="FF3399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38-46D6-92DB-D91964AC4675}"/>
              </c:ext>
            </c:extLst>
          </c:dPt>
          <c:dPt>
            <c:idx val="3"/>
            <c:spPr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738-46D6-92DB-D91964AC4675}"/>
              </c:ext>
            </c:extLst>
          </c:dPt>
          <c:dPt>
            <c:idx val="4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38-46D6-92DB-D91964AC4675}"/>
              </c:ext>
            </c:extLst>
          </c:dPt>
          <c:dPt>
            <c:idx val="5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738-46D6-92DB-D91964AC4675}"/>
              </c:ext>
            </c:extLst>
          </c:dPt>
          <c:dPt>
            <c:idx val="6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38-46D6-92DB-D91964AC4675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10 279 </a:t>
                    </a:r>
                    <a:r>
                      <a:rPr lang="en-US" dirty="0" smtClean="0"/>
                      <a:t>525,37</a:t>
                    </a:r>
                    <a:r>
                      <a:rPr lang="ru-RU" dirty="0" smtClean="0"/>
                      <a:t>   0,8%</a:t>
                    </a:r>
                  </a:p>
                  <a:p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207 753 </a:t>
                    </a:r>
                    <a:r>
                      <a:rPr lang="en-US" smtClean="0"/>
                      <a:t>803,09</a:t>
                    </a:r>
                    <a:r>
                      <a:rPr lang="ru-RU" smtClean="0"/>
                      <a:t>     17,3%</a:t>
                    </a:r>
                  </a:p>
                  <a:p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2 217 </a:t>
                    </a:r>
                    <a:r>
                      <a:rPr lang="en-US" dirty="0" smtClean="0"/>
                      <a:t>994,76</a:t>
                    </a:r>
                    <a:r>
                      <a:rPr lang="ru-RU" dirty="0" smtClean="0"/>
                      <a:t>    0,2%</a:t>
                    </a:r>
                  </a:p>
                  <a:p>
                    <a:endParaRPr lang="ru-RU" dirty="0" smtClean="0"/>
                  </a:p>
                  <a:p>
                    <a:endParaRPr lang="ru-RU" dirty="0" smtClean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7687445319335131E-2"/>
                  <c:y val="-1.821895407242141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2 971 </a:t>
                    </a:r>
                    <a:r>
                      <a:rPr lang="en-US" dirty="0" smtClean="0"/>
                      <a:t>382,37</a:t>
                    </a:r>
                    <a:r>
                      <a:rPr lang="ru-RU" dirty="0" smtClean="0"/>
                      <a:t>    0,2%</a:t>
                    </a:r>
                  </a:p>
                  <a:p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147 371 </a:t>
                    </a:r>
                    <a:r>
                      <a:rPr lang="en-US" smtClean="0"/>
                      <a:t>500,73</a:t>
                    </a:r>
                    <a:r>
                      <a:rPr lang="ru-RU" smtClean="0"/>
                      <a:t>     12,3%</a:t>
                    </a:r>
                  </a:p>
                  <a:p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13982294400699921"/>
                  <c:y val="-0.155790230078732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777 055 </a:t>
                    </a:r>
                    <a:r>
                      <a:rPr lang="en-US" dirty="0" smtClean="0"/>
                      <a:t>710,06</a:t>
                    </a:r>
                    <a:r>
                      <a:rPr lang="ru-RU" dirty="0" smtClean="0"/>
                      <a:t>       64,8%</a:t>
                    </a:r>
                  </a:p>
                  <a:p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/>
                      <a:t>52 </a:t>
                    </a:r>
                    <a:r>
                      <a:rPr lang="en-US"/>
                      <a:t>350 </a:t>
                    </a:r>
                    <a:r>
                      <a:rPr lang="en-US" smtClean="0"/>
                      <a:t>907,68</a:t>
                    </a:r>
                    <a:r>
                      <a:rPr lang="ru-RU" smtClean="0"/>
                      <a:t>      4,4%</a:t>
                    </a:r>
                  </a:p>
                  <a:p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Муниципальное казенное учреждение "Эксплуатационно-техническое управление"</c:v>
                </c:pt>
                <c:pt idx="1">
                  <c:v>администрация муниципального образования "Коношский муниципальный район"</c:v>
                </c:pt>
                <c:pt idx="2">
                  <c:v>Контрольно-счетная комиссия Коношского муниципаьноо района Архангельской области</c:v>
                </c:pt>
                <c:pt idx="3">
                  <c:v>Собрание депутатов муниципального образования "Коношский муниципальный район" Архангельской области</c:v>
                </c:pt>
                <c:pt idx="4">
                  <c:v>Отдел культуры администрации муниципального образования "Коношский муниципальный район"</c:v>
                </c:pt>
                <c:pt idx="5">
                  <c:v>управление образования администрации муниципального образования "Коношский муниципальный район"</c:v>
                </c:pt>
                <c:pt idx="6">
                  <c:v>Финансовое управление администрации муниципального образования "Коношский муниципальный район"</c:v>
                </c:pt>
              </c:strCache>
            </c:strRef>
          </c:cat>
          <c:val>
            <c:numRef>
              <c:f>Лист1!$B$2:$B$8</c:f>
              <c:numCache>
                <c:formatCode>#,##0.00</c:formatCode>
                <c:ptCount val="7"/>
                <c:pt idx="0">
                  <c:v>10279525.369999999</c:v>
                </c:pt>
                <c:pt idx="1">
                  <c:v>207753803.09</c:v>
                </c:pt>
                <c:pt idx="2">
                  <c:v>2217994.7599999998</c:v>
                </c:pt>
                <c:pt idx="3">
                  <c:v>2971382.3699999987</c:v>
                </c:pt>
                <c:pt idx="4">
                  <c:v>147371500.72999999</c:v>
                </c:pt>
                <c:pt idx="5">
                  <c:v>777055710.05999899</c:v>
                </c:pt>
                <c:pt idx="6">
                  <c:v>52350907.68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738-46D6-92DB-D91964AC4675}"/>
            </c:ext>
          </c:extLst>
        </c:ser>
      </c:pie3DChart>
    </c:plotArea>
    <c:legend>
      <c:legendPos val="r"/>
      <c:layout>
        <c:manualLayout>
          <c:xMode val="edge"/>
          <c:yMode val="edge"/>
          <c:x val="0.74053926071741027"/>
          <c:y val="2.0676766964440582E-2"/>
          <c:w val="0.2589051837270343"/>
          <c:h val="0.97932323303556468"/>
        </c:manualLayout>
      </c:layout>
      <c:txPr>
        <a:bodyPr/>
        <a:lstStyle/>
        <a:p>
          <a:pPr>
            <a:defRPr sz="1050" b="1" i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0.11149005455330636"/>
          <c:y val="2.397697522838239E-2"/>
          <c:w val="0.72333116636763428"/>
          <c:h val="0.87367432097302566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rgbClr val="FF3399"/>
            </a:solidFill>
          </c:spPr>
          <c:dLbls>
            <c:dLbl>
              <c:idx val="1"/>
              <c:layout>
                <c:manualLayout>
                  <c:x val="-5.5555555555555046E-3"/>
                  <c:y val="-4.544541809746034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2E9-4EE5-8633-1B8981E0ADB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1666666666666683E-3"/>
                  <c:y val="-1.6592476459773981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2E9-4EE5-8633-1B8981E0ADB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388888888888899E-2"/>
                  <c:y val="-2.8444245359612551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2E9-4EE5-8633-1B8981E0ADB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  <c:numCache>
                <c:formatCode>#,##0.00</c:formatCode>
                <c:ptCount val="3"/>
                <c:pt idx="0">
                  <c:v>688799258.61000001</c:v>
                </c:pt>
                <c:pt idx="1">
                  <c:v>719102090.8599993</c:v>
                </c:pt>
                <c:pt idx="2">
                  <c:v>806661059.99000001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2E9-4EE5-8633-1B8981E0ADB9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Культура, кинематография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-1.5277777777777781E-2"/>
                  <c:y val="-2.043416321779825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1666666666666683E-3"/>
                  <c:y val="-8.5823485514752908E-3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2E9-4EE5-8633-1B8981E0ADB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7777777777777939E-3"/>
                  <c:y val="-2.247757953957815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2500000000000001E-2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2E9-4EE5-8633-1B8981E0ADB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  <c:numCache>
                <c:formatCode>#,##0.00</c:formatCode>
                <c:ptCount val="3"/>
                <c:pt idx="0">
                  <c:v>74157666.129999921</c:v>
                </c:pt>
                <c:pt idx="1">
                  <c:v>86896179.36999999</c:v>
                </c:pt>
                <c:pt idx="2">
                  <c:v>106518789.20999999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2E9-4EE5-8633-1B8981E0ADB9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2.7996403233738862E-3"/>
                  <c:y val="-2.273894776455150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353364429180896E-2"/>
                  <c:y val="-3.6657885775933666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2E9-4EE5-8633-1B8981E0ADB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2.3703537799677116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2E9-4EE5-8633-1B8981E0ADB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Лист1!$B$4:$D$4</c:f>
              <c:numCache>
                <c:formatCode>#,##0.00</c:formatCode>
                <c:ptCount val="3"/>
                <c:pt idx="0">
                  <c:v>16423596.1</c:v>
                </c:pt>
                <c:pt idx="1">
                  <c:v>85845876.629999921</c:v>
                </c:pt>
                <c:pt idx="2">
                  <c:v>77175875.440000027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2E9-4EE5-8633-1B8981E0ADB9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dLbls>
            <c:dLbl>
              <c:idx val="0"/>
              <c:layout>
                <c:manualLayout>
                  <c:x val="1.8197662101930273E-2"/>
                  <c:y val="-2.067177069504681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998201616869457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996403233738757E-2"/>
                  <c:y val="-4.134354139009356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Лист1!$B$5:$D$5</c:f>
              <c:numCache>
                <c:formatCode>#,##0.00</c:formatCode>
                <c:ptCount val="3"/>
                <c:pt idx="0">
                  <c:v>1347707.1</c:v>
                </c:pt>
                <c:pt idx="1">
                  <c:v>4749055.76</c:v>
                </c:pt>
                <c:pt idx="2">
                  <c:v>399600</c:v>
                </c:pt>
              </c:numCache>
            </c:numRef>
          </c:val>
        </c:ser>
        <c:axId val="126211584"/>
        <c:axId val="126213120"/>
      </c:barChart>
      <c:catAx>
        <c:axId val="1262115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26213120"/>
        <c:crosses val="autoZero"/>
        <c:auto val="1"/>
        <c:lblAlgn val="ctr"/>
        <c:lblOffset val="100"/>
      </c:catAx>
      <c:valAx>
        <c:axId val="126213120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26211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60894315341406"/>
          <c:y val="9.3810829849067412E-2"/>
          <c:w val="0.15039105684658668"/>
          <c:h val="0.6574482505822283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0.63677</cdr:x>
      <cdr:y>0.6202</cdr:y>
    </cdr:from>
    <cdr:to>
      <cdr:x>1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616612" y="3600400"/>
          <a:ext cx="3203860" cy="220486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0.66406</cdr:x>
      <cdr:y>0.72619</cdr:y>
    </cdr:from>
    <cdr:to>
      <cdr:x>1</cdr:x>
      <cdr:y>1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072165" y="4357698"/>
          <a:ext cx="3071835" cy="164307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0.66406</cdr:x>
      <cdr:y>0.45238</cdr:y>
    </cdr:from>
    <cdr:to>
      <cdr:x>1</cdr:x>
      <cdr:y>0.72619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6072198" y="2714644"/>
          <a:ext cx="3071802" cy="164305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0.66406</cdr:x>
      <cdr:y>0.22619</cdr:y>
    </cdr:from>
    <cdr:to>
      <cdr:x>1</cdr:x>
      <cdr:y>0.48809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6072198" y="1357322"/>
          <a:ext cx="3071802" cy="1571612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47557-69B5-4A4A-A8AA-F89BC923A07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92880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2023 год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sun9-53.userapi.com/impg/5wQCdUF9iamsnKni7fqw8x27Mq-oz7PzEdtzDA/-nBqvLZMPfg.jpg?size=1280x720&amp;quality=96&amp;sign=5877024a23b7c534720713da5429bf6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57421" cy="2071678"/>
          </a:xfrm>
          <a:prstGeom prst="rect">
            <a:avLst/>
          </a:prstGeom>
          <a:noFill/>
        </p:spPr>
      </p:pic>
      <p:pic>
        <p:nvPicPr>
          <p:cNvPr id="29698" name="Picture 2" descr="http://cdn4.pomorie.ru/5d6cd822764de941686eab62/5d6cd832a311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2357454" cy="2071678"/>
          </a:xfrm>
          <a:prstGeom prst="rect">
            <a:avLst/>
          </a:prstGeom>
          <a:noFill/>
        </p:spPr>
      </p:pic>
      <p:pic>
        <p:nvPicPr>
          <p:cNvPr id="28676" name="Picture 4" descr="https://sun9-70.userapi.com/impf/c840521/v840521503/131ae/oXBVlnjajPk.jpg?size=960x720&amp;quality=96&amp;sign=7a42e24cd9c29366391932ea3f7ae580&amp;c_uniq_tag=zqhZmQm8JxD0aIwCgYw7K0p4i2lna3BGuGdE5BWHdQo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0"/>
            <a:ext cx="2214578" cy="2071678"/>
          </a:xfrm>
          <a:prstGeom prst="rect">
            <a:avLst/>
          </a:prstGeom>
          <a:noFill/>
        </p:spPr>
      </p:pic>
      <p:pic>
        <p:nvPicPr>
          <p:cNvPr id="28678" name="Picture 6" descr="https://arkhangelsk.er.ru/media/news/September2021/Jla1YbsWM2VOe1FZIgu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86256"/>
            <a:ext cx="2786049" cy="2571745"/>
          </a:xfrm>
          <a:prstGeom prst="rect">
            <a:avLst/>
          </a:prstGeom>
          <a:noFill/>
        </p:spPr>
      </p:pic>
      <p:pic>
        <p:nvPicPr>
          <p:cNvPr id="28680" name="Picture 8" descr="https://konlib.biblioteka29.ru/upload/resize_cache/tmp/655/3vsd6zym2csakfkq2nzjvs65qttkll8c/700_700_1/ima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257675"/>
            <a:ext cx="3357555" cy="2600325"/>
          </a:xfrm>
          <a:prstGeom prst="rect">
            <a:avLst/>
          </a:prstGeom>
          <a:noFill/>
        </p:spPr>
      </p:pic>
      <p:pic>
        <p:nvPicPr>
          <p:cNvPr id="28682" name="Picture 10" descr="https://sun9-66.userapi.com/impg/gvzhEqYfbH-mQx-hslK1JUN7qoS6c9U63Q3jgQ/z87fZz98_Yg.jpg?size=1280x960&amp;quality=95&amp;sign=ce07a284830f3eb53a7e2274f42d4c38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4286256"/>
            <a:ext cx="3000395" cy="2571744"/>
          </a:xfrm>
          <a:prstGeom prst="rect">
            <a:avLst/>
          </a:prstGeom>
          <a:noFill/>
        </p:spPr>
      </p:pic>
      <p:pic>
        <p:nvPicPr>
          <p:cNvPr id="28684" name="Picture 12" descr="https://sun9-5.userapi.com/impg/YNn1YjrSevWPm-8V5XPRELj46Mb5HRNUsw2D-A/RpTswSvfbtM.jpg?size=800x426&amp;quality=95&amp;sign=15919f89b1ad7106db3071a8d512efa8&amp;type=album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0"/>
            <a:ext cx="2214546" cy="20716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82176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900115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трансферты- </a:t>
            </a:r>
          </a:p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вид безвозмездных поступлений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85860"/>
            <a:ext cx="8643998" cy="1128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трансферты- денежные средства, перечисляемые из одного бюджета бюджетной системы другому бюджету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57422" y="2357430"/>
            <a:ext cx="421484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межбюджетных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трансфертов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142844" y="4357694"/>
            <a:ext cx="1714512" cy="1928826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без определения конкретной цели их использования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2000232" y="4357694"/>
            <a:ext cx="2071702" cy="2000264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Субвенция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целевые средства, предоставляются на финансирование полномочий, переданных другому уровню власти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4214810" y="4357694"/>
            <a:ext cx="1857388" cy="2000264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Субсидия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целевые средства, предоставляются в целях софинансирования расходов других бюджетов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786050" y="3643314"/>
            <a:ext cx="484632" cy="71438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6786578" y="2857496"/>
            <a:ext cx="731520" cy="1071570"/>
          </a:xfrm>
          <a:prstGeom prst="curved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1214414" y="2786058"/>
            <a:ext cx="731520" cy="1143008"/>
          </a:xfrm>
          <a:prstGeom prst="curved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357818" y="3643314"/>
            <a:ext cx="484632" cy="71438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нутый угол 12"/>
          <p:cNvSpPr/>
          <p:nvPr/>
        </p:nvSpPr>
        <p:spPr>
          <a:xfrm>
            <a:off x="6215074" y="4357694"/>
            <a:ext cx="2928926" cy="2071702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142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Безвозмездные перечисления в бюджет 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000106"/>
          <a:ext cx="9144001" cy="5996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145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717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716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04288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  <a:p>
                      <a:pPr algn="ctr"/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год, руб.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  <a:p>
                      <a:pPr algn="ctr"/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год, </a:t>
                      </a: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2000" b="1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исполнения </a:t>
                      </a:r>
                    </a:p>
                    <a:p>
                      <a:pPr algn="ctr"/>
                      <a:r>
                        <a:rPr lang="ru-RU" sz="2000" b="1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</a:t>
                      </a:r>
                      <a:r>
                        <a:rPr lang="ru-RU" sz="2000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2000" b="1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20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5874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110 175 338,74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104 487 362,60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94,8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278 260 386,67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321 438 608,40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115,5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546 419 715,06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589 536 750,25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107,9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18 797 444,08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34 472 147,23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183,4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31622"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бюджетов бюджетной системы Российской Федерации от возврата остатка</a:t>
                      </a:r>
                      <a:r>
                        <a:rPr lang="ru-RU" sz="1600" b="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субсидий, субвенций и иных межбюджетных трансфертов, имеющих целевое назначение прошлых лет</a:t>
                      </a:r>
                      <a:endParaRPr lang="ru-RU" sz="16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1 407 000,00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1611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Возврат </a:t>
                      </a:r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остатков в областной бюджет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-123 426,78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75729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безвозмездных поступлений: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953 652 884,55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1 051 218 441,70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110,2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1200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- выплачиваемые из бюджета денежные средства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1714488"/>
            <a:ext cx="3286148" cy="1200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Распределение расходов в бюджете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142844" y="4071942"/>
            <a:ext cx="2557474" cy="250033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функциям местного самоуправления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«отраслевая» структура расходов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3143240" y="4071942"/>
            <a:ext cx="2557474" cy="250033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органам местного самоуправления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«ведомственная» структура  расходов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6215074" y="4071942"/>
            <a:ext cx="2557474" cy="2571768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муниципальным программам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«программная» структура расходов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143372" y="2928934"/>
            <a:ext cx="484632" cy="978408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1500166" y="2143116"/>
            <a:ext cx="731520" cy="1216152"/>
          </a:xfrm>
          <a:prstGeom prst="curved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6357950" y="2143116"/>
            <a:ext cx="731520" cy="1216152"/>
          </a:xfrm>
          <a:prstGeom prst="curvedLef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Программный бюджет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857232"/>
          <a:ext cx="9144000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142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142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</a:t>
            </a:r>
            <a:r>
              <a:rPr lang="ru-RU" sz="32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за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Расходы на социально- культурную сферу за 2021-2023 года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71406" y="857232"/>
          <a:ext cx="9072594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00115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Дорожное хозяйство (дорожные фонды)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000364" y="785794"/>
            <a:ext cx="4643470" cy="785818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содержание, ремонт автомобильных дорог местного значения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1571604" y="928670"/>
            <a:ext cx="7572396" cy="285752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осуществление части полномочий по дорожной деятельности в отношении автомобильных дорог местного значения в границах населенных пунктов поселения и обеспечение безопасности дорожного движения на них, включая создание и обеспечение функционирования парковок (парковочных мест), осуществление муниципального контроля за сохранностью автомобильных дорог местного значения в границах населенных пунктов поселения, а также осуществление иных полномочий в области использования автомобильных дорог и осуществления дорожной деятельности в соответствии с законодательством Российской Федерации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1857324" y="2786058"/>
            <a:ext cx="7286676" cy="264318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осуществление части  полномочий по дорожной деятельности в отношении автомобильных дорог местного значения вне границ населенных пунктов в границах муниципального района, осуществление муниципального контроля за сохранностью автомобильных дорог местного значения вне границ населенных пунктов в границах муниципального района, и обеспечение безопасности дорожного движения на них, а также осуществление иных полномочий в области использования автомобильных дорог и осуществления дорожной деятельности в соответствии с законодательством Российской Федерации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357290" y="1000108"/>
            <a:ext cx="1571636" cy="3571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13 774 653,42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2844" y="1714488"/>
            <a:ext cx="1428728" cy="3571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6 186 673,36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5720" y="3786190"/>
            <a:ext cx="1500166" cy="42862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2 836 590,00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www.funnyart.club/uploads/posts/2022-12/1671167756_www-funnyart-club-p-dorozhnaya-tekhnika-kartinki-krasivo-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500042"/>
            <a:ext cx="1428760" cy="1143008"/>
          </a:xfrm>
          <a:prstGeom prst="rect">
            <a:avLst/>
          </a:prstGeom>
          <a:noFill/>
        </p:spPr>
      </p:pic>
      <p:pic>
        <p:nvPicPr>
          <p:cNvPr id="6148" name="Picture 4" descr="https://sun1-87.userapi.com/impg/ejDIHFbaiA2aFyo3CKiYP1G3w5B14LJWmiO1oQ/3HMgnGhscJE.jpg?size=1280x855&amp;quality=95&amp;sign=56d7bf30f36557c003684122a4d866c7&amp;c_uniq_tag=AELdRWQ8vDQtqL0XpK5hbySisPyCFEeF4xMvZxbIFTQ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786322"/>
            <a:ext cx="3429024" cy="2071678"/>
          </a:xfrm>
          <a:prstGeom prst="rect">
            <a:avLst/>
          </a:prstGeom>
          <a:noFill/>
        </p:spPr>
      </p:pic>
      <p:pic>
        <p:nvPicPr>
          <p:cNvPr id="6150" name="Picture 6" descr="https://arkhangelsk.er.ru/media/userdata/news/2019/12/15/202e248815fb644685cfa9af103362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4786322"/>
            <a:ext cx="3714776" cy="207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00115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Мероприятия, проведенные в рамках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национального проекта «Жилье и городская среда»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-71470" y="2357430"/>
            <a:ext cx="9215470" cy="1214446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проведение мероприятий по строительству и реконструкции (модернизации) объектов питьевого водоснабжения направлено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39 820 209,37 рубля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-71470" y="928670"/>
            <a:ext cx="9215470" cy="1214446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обеспечение мероприятий по переселению граждан из аварийного жилищного фонда направлено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58 813 137,45 рубля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sun9-70.userapi.com/impf/c840521/v840521503/131ae/oXBVlnjajPk.jpg?size=960x720&amp;quality=96&amp;sign=7a42e24cd9c29366391932ea3f7ae580&amp;c_uniq_tag=zqhZmQm8JxD0aIwCgYw7K0p4i2lna3BGuGdE5BWHdQo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929066"/>
            <a:ext cx="4500594" cy="2500330"/>
          </a:xfrm>
          <a:prstGeom prst="rect">
            <a:avLst/>
          </a:prstGeom>
          <a:noFill/>
        </p:spPr>
      </p:pic>
      <p:pic>
        <p:nvPicPr>
          <p:cNvPr id="1026" name="Picture 2" descr="https://td1000.ru/wp-content/uploads/2023/12/0C053543-A2E1-4690-A38A-AB8AAE86CC25-238616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00504"/>
            <a:ext cx="364333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00115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Мероприятия, проведенные в рамках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национального проекта «Образование»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0" y="1071546"/>
            <a:ext cx="9215470" cy="2643206"/>
          </a:xfrm>
          <a:prstGeom prst="wedgeRoundRectCallou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(для муниципальных общеобразовательных организаций) направлено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675 816,13 рубля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sun9-62.userapi.com/impg/BlfXxMOJ9Il_2Gp5OWF_Ha3GPPQFzlGjZCooqQ/KUjdnJQ4A84.jpg?size=1280x720&amp;quality=95&amp;sign=eeb9b50526826b8db5e8369317002c9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4929222" cy="2428892"/>
          </a:xfrm>
          <a:prstGeom prst="rect">
            <a:avLst/>
          </a:prstGeom>
          <a:noFill/>
        </p:spPr>
      </p:pic>
      <p:pic>
        <p:nvPicPr>
          <p:cNvPr id="6" name="Picture 6" descr="https://sun9-55.userapi.com/impg/tyxdIuQGlITdrolTbOa64rYfjJn6WeZG5O1KWQ/0F7sNBPVkUY.jpg?size=1280x720&amp;quality=95&amp;sign=c1e41efb2a6499ecdcb8d8a522e1621c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071942"/>
            <a:ext cx="3559169" cy="26479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385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 ТАКОЕ БЮДЖЕТ?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71480"/>
            <a:ext cx="4357686" cy="2000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ДОХОДЫ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714357"/>
            <a:ext cx="47863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РАСХОДЫ</a:t>
            </a:r>
            <a:r>
              <a:rPr lang="ru-RU" sz="3200" b="1" i="1" dirty="0" smtClean="0">
                <a:solidFill>
                  <a:srgbClr val="00B0F0"/>
                </a:solidFill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357430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БЮДЖЕТ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(от старонормандского bougette 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 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06" y="3500438"/>
            <a:ext cx="278608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превышение доходов над расходами образует положительный остаток бюджета </a:t>
            </a:r>
          </a:p>
          <a:p>
            <a:pPr algn="ctr"/>
            <a:r>
              <a:rPr lang="ru-RU" sz="3200" b="1" i="1" dirty="0" smtClean="0"/>
              <a:t>ПРОФИЦИТ</a:t>
            </a:r>
            <a:r>
              <a:rPr lang="ru-RU" sz="3200" b="1" dirty="0" smtClean="0">
                <a:solidFill>
                  <a:srgbClr val="FA4C06"/>
                </a:solidFill>
              </a:rPr>
              <a:t> </a:t>
            </a:r>
            <a:endParaRPr lang="ru-RU" sz="3200" dirty="0">
              <a:solidFill>
                <a:srgbClr val="FA4C0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388" y="3500438"/>
            <a:ext cx="25717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если расходная часть бюджета превышает доходную, то бюджет формируется с </a:t>
            </a:r>
          </a:p>
          <a:p>
            <a:pPr algn="ctr"/>
            <a:r>
              <a:rPr lang="ru-RU" sz="3200" b="1" i="1" dirty="0" smtClean="0"/>
              <a:t>ДЕФИЦИТОМ</a:t>
            </a:r>
            <a:r>
              <a:rPr lang="ru-RU" sz="3200" b="1" dirty="0" smtClean="0">
                <a:solidFill>
                  <a:srgbClr val="FA4C06"/>
                </a:solidFill>
              </a:rPr>
              <a:t> </a:t>
            </a:r>
            <a:endParaRPr lang="ru-RU" sz="3200" dirty="0">
              <a:solidFill>
                <a:srgbClr val="FA4C0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786454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002060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 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000760" y="4357694"/>
            <a:ext cx="642942" cy="484632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2428860" y="4786322"/>
            <a:ext cx="792088" cy="484632"/>
          </a:xfrm>
          <a:prstGeom prst="lef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 descr="https://mir-s3-cdn-cf.behance.net/project_modules/max_1200/8d28da28420397.55bf9459e8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286124"/>
            <a:ext cx="2687551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8929718" cy="985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мероприятия, проведенные в рамках муниципальной программы «Развитие образования в муниципальном образовании 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9144000" cy="2000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Субсидии на организацию бесплатного горячего питания обучающихся, получающих начальное общее образование в государственных и муниципальных образовательных организациях- направлено </a:t>
            </a:r>
            <a:r>
              <a:rPr lang="ru-RU" sz="2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11 099 500,46 </a:t>
            </a:r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рубля.</a:t>
            </a:r>
          </a:p>
          <a:p>
            <a:pPr algn="just"/>
            <a:endParaRPr lang="ru-RU" sz="22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Общая численность обучающихся 1-4 классов за </a:t>
            </a:r>
            <a:r>
              <a:rPr lang="ru-RU" sz="2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-875 </a:t>
            </a:r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человека.</a:t>
            </a:r>
          </a:p>
          <a:p>
            <a:pPr algn="just"/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cdn.iportal.ru/news/3001/99/preview/fe723db504791d36e6182ff60ec407ef18d49b56d_1920_1280_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363953"/>
            <a:ext cx="6572296" cy="34940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Основные мероприятия, проведенные в рамках муниципальной программы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«Развитие образования в муниципальном образовании 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endParaRPr lang="ru-RU" sz="20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1000108"/>
            <a:ext cx="5715008" cy="3571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sz="20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ежемесячное денежное вознаграждение за классное руководство педагогическим работникам государственных и муниципальных образовательных организаций, реализующих образовательные программы начального общего образования, образовательные программы основного общего образования, образовательные программы среднего общего образования- получили </a:t>
            </a:r>
            <a:r>
              <a:rPr lang="ru-RU" sz="2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156 </a:t>
            </a:r>
            <a:r>
              <a:rPr lang="ru-RU" sz="20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педагога- направлено </a:t>
            </a:r>
            <a:r>
              <a:rPr lang="ru-RU" sz="2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21 540 225,00 рубля</a:t>
            </a:r>
            <a:r>
              <a:rPr lang="ru-RU" sz="20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429132"/>
            <a:ext cx="9144000" cy="2428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sz="20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на возмещение расходов, связанных с реализацией мер социальной поддержки по предоставлению компенсации расходов на оплату жилых помещений, отопления и освещения педагогическим работникам образовательных организаций в сельских населенных пунктах, рабочих поселках (</a:t>
            </a:r>
            <a:r>
              <a:rPr lang="ru-RU" sz="2000" i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поселках</a:t>
            </a:r>
            <a:r>
              <a:rPr lang="ru-RU" sz="20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городского типа)- получили 414 педагогических работников и 279 работников, вышедших на пенсию направлено </a:t>
            </a:r>
            <a:r>
              <a:rPr lang="ru-RU" sz="2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39 238 331,28 </a:t>
            </a:r>
            <a:r>
              <a:rPr lang="ru-RU" sz="20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рубля.</a:t>
            </a:r>
          </a:p>
        </p:txBody>
      </p:sp>
      <p:pic>
        <p:nvPicPr>
          <p:cNvPr id="7" name="Picture 2" descr="https://pushinka.top/uploads/posts/2023-08/1692593025_pushinka-top-p-klassnii-rukovoditel-kartinki-krasivo-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3429024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00115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Мероприятия, проведенные в рамках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национального проекта 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Культура»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0" y="1071546"/>
            <a:ext cx="9144000" cy="1285884"/>
          </a:xfrm>
          <a:prstGeom prst="wedgeRoundRectCallou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модельных муниципальных библиотек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направлено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10 000 000,00 рубля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https://konlib.biblioteka29.ru/upload/resize_cache/tmp/655/3vsd6zym2csakfkq2nzjvs65qttkll8c/700_700_1/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06"/>
            <a:ext cx="9144000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00115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из резервного фонда</a:t>
            </a:r>
          </a:p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Правительства Архангельской области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500298" y="1142984"/>
            <a:ext cx="6643702" cy="1500198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изготовление, доставку, монтаж и проведение пусконаладочных работ твердотопливной модульной котельной мощностью 1,26 МВт в пос. Ерцево-1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Архангельской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 направлено 6 414 666,66 рубля.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571736" y="4714884"/>
            <a:ext cx="6572264" cy="1857388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несущих элементов подвесного пешеходного моста для проведения работ по ремонту подвесного пешеходного моста в населенном пункте Волошка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Архангельской области через реку Волошку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направлено 858 000,00 рубля.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571736" y="2928934"/>
            <a:ext cx="6572264" cy="1428760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крыши и замену дверей в детском саду «Звездочка»- структурном подразделении  общеобразовательного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учреждения направлено  400 000,00 рубля.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bsk-22.ru/upload/iblock/e47/e47b7830dc8028e02f0f4538883a7f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2428860" cy="1643074"/>
          </a:xfrm>
          <a:prstGeom prst="rect">
            <a:avLst/>
          </a:prstGeom>
          <a:noFill/>
        </p:spPr>
      </p:pic>
      <p:pic>
        <p:nvPicPr>
          <p:cNvPr id="2052" name="Picture 4" descr="https://primamedia_2537050521.s3.cloud.mts.ru/files/big/1719/1718135.jpg?b7f2820532d2652a3952f6ddb052e6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786058"/>
            <a:ext cx="2500298" cy="1998677"/>
          </a:xfrm>
          <a:prstGeom prst="rect">
            <a:avLst/>
          </a:prstGeom>
          <a:noFill/>
        </p:spPr>
      </p:pic>
      <p:pic>
        <p:nvPicPr>
          <p:cNvPr id="2054" name="Picture 6" descr="https://sun9-1.userapi.com/impg/FHG5JwNSh4-BBHLZ6ZeuL4TkpofAgXhCSee97w/koDHu7X4rks.jpg?size=604x453&amp;quality=96&amp;sign=b812db3a55b72df584c2f482503feb1a&amp;c_uniq_tag=mXR2Nh_Q4N-DYECnBPpQ9UcbAa4DguQ9_AKfjoc9mkU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857760"/>
            <a:ext cx="2571736" cy="1857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703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001156" cy="714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из резервного фонда</a:t>
            </a: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МО «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0" y="4786322"/>
            <a:ext cx="7000892" cy="785818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приобретение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материалов, необходимых для проведения неотложных работ по ремонту котельной с целью своевременного начала отопительного сезона 2023-2024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годов направлено 149 055,00 рубля.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357290" y="2571744"/>
            <a:ext cx="7786710" cy="571504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выполнение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 по вспашке минерализованной полосы, протяженностью 4км. на территории МО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Вохтомское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направлено 50 000,00 рубля.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0" y="5929330"/>
            <a:ext cx="4786346" cy="785818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установку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пожарной сигнализации в МБУК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Тавреньгский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ЦД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направлено 20 000,00 рубля.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000232" y="1714488"/>
            <a:ext cx="7143768" cy="714380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выполнение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 по вспашке минерализованной полосы, протяженностью 7 500м</a:t>
            </a:r>
            <a:r>
              <a:rPr lang="ru-RU" sz="1600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территории МО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Тавреньгское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направлено 42 000,00 рубля.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2214546" y="3429000"/>
            <a:ext cx="6929454" cy="928694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материалов для ремонта пожарного водоема № 6, сооружение 1, расположенного по адресу: пос.Подюга,ул.8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Марта,д.27 направлено 139 590,00 рубля.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000232" y="785794"/>
            <a:ext cx="7143768" cy="785818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выполнение работ по вспашке минерализованной полосы, протяженностью 1 км.40м. на территории МО «Волошское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направлено 38 000,00 рубля.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files.pravda-nn.ru/2021/08/IMG_55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1928794" cy="1714512"/>
          </a:xfrm>
          <a:prstGeom prst="rect">
            <a:avLst/>
          </a:prstGeom>
          <a:noFill/>
        </p:spPr>
      </p:pic>
      <p:pic>
        <p:nvPicPr>
          <p:cNvPr id="1032" name="Picture 8" descr="https://kremenki-gorod.ru/wp-content/uploads/6/3/b/63b70d74b61412b2d387cd59153f2f5f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643578"/>
            <a:ext cx="2143140" cy="1214422"/>
          </a:xfrm>
          <a:prstGeom prst="rect">
            <a:avLst/>
          </a:prstGeom>
          <a:noFill/>
        </p:spPr>
      </p:pic>
      <p:pic>
        <p:nvPicPr>
          <p:cNvPr id="1034" name="Picture 10" descr="https://static.mk.ru/upload/entities/2023/06/10/13/articles/facebookPicture/49/2b/2d/8d/ae2c4ee8d000a7f634fdce041647f6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14686"/>
            <a:ext cx="2071670" cy="1500198"/>
          </a:xfrm>
          <a:prstGeom prst="rect">
            <a:avLst/>
          </a:prstGeom>
          <a:noFill/>
        </p:spPr>
      </p:pic>
      <p:pic>
        <p:nvPicPr>
          <p:cNvPr id="1036" name="Picture 12" descr="https://sibgenco.online/upload/resize_cache/iblock/a71/1300_1300_1/a716302f8c21a4bb76c68f1b7697c1f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4429132"/>
            <a:ext cx="2071670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Материал подготовлен 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Финансовым управлением администрации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п.Коноша, 164010, Ул.Советская,76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Тел.(8 818-58) 2-23-50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Эл.адрес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fokonosh@yandex.ru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57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годового отчета об исполнении бюджета МО «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2022-2023 года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000108"/>
          <a:ext cx="9143999" cy="2903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717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860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572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2022 </a:t>
                      </a:r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год,</a:t>
                      </a:r>
                    </a:p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r>
                        <a:rPr lang="ru-RU" b="1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</a:t>
                      </a:r>
                      <a:r>
                        <a:rPr lang="ru-RU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год,</a:t>
                      </a:r>
                    </a:p>
                    <a:p>
                      <a:pPr algn="ctr"/>
                      <a:r>
                        <a:rPr lang="ru-RU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 </a:t>
                      </a:r>
                    </a:p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</a:t>
                      </a:r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году, </a:t>
                      </a:r>
                    </a:p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203">
                <a:tc>
                  <a:txBody>
                    <a:bodyPr/>
                    <a:lstStyle/>
                    <a:p>
                      <a:r>
                        <a:rPr lang="en-US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Доходы, всего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1 090 579 732,73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1 217 685 590,02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111,7%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203">
                <a:tc>
                  <a:txBody>
                    <a:bodyPr/>
                    <a:lstStyle/>
                    <a:p>
                      <a:r>
                        <a:rPr lang="en-US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Расходы, всего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1 089 043 952,31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1 200</a:t>
                      </a:r>
                      <a:r>
                        <a:rPr lang="ru-RU" b="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000 824,06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110,2%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0105">
                <a:tc>
                  <a:txBody>
                    <a:bodyPr/>
                    <a:lstStyle/>
                    <a:p>
                      <a:r>
                        <a:rPr lang="en-US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lang="ru-RU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Дефицит (-)</a:t>
                      </a:r>
                    </a:p>
                    <a:p>
                      <a:r>
                        <a:rPr lang="ru-RU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Профицит (+)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+1 </a:t>
                      </a:r>
                      <a:r>
                        <a:rPr lang="ru-RU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535 780,42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+17 684 765,96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458" name="Picture 2" descr="https://u.9111s.ru/uploads/202009/30/da12f804e912748eb3c94c359a686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29066"/>
            <a:ext cx="3000363" cy="2928934"/>
          </a:xfrm>
          <a:prstGeom prst="rect">
            <a:avLst/>
          </a:prstGeom>
          <a:noFill/>
        </p:spPr>
      </p:pic>
      <p:pic>
        <p:nvPicPr>
          <p:cNvPr id="19460" name="Picture 4" descr="https://t46410g.sch.obrazovanie33.ru/upload/site_files/0g/%D1%87%D0%B5%D0%BB%D0%BE%D0%B2%D0%B5%D1%87%D0%B5%D0%BA%20%D0%B4%D0%B5%D0%BD%D1%8C%D0%B3%D0%B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929066"/>
            <a:ext cx="2857520" cy="2928934"/>
          </a:xfrm>
          <a:prstGeom prst="rect">
            <a:avLst/>
          </a:prstGeom>
          <a:noFill/>
        </p:spPr>
      </p:pic>
      <p:pic>
        <p:nvPicPr>
          <p:cNvPr id="19462" name="Picture 6" descr="https://www.zhukvesti.ru/wp-content/uploads/2022/11/16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929066"/>
            <a:ext cx="3286116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324"/>
            <a:ext cx="9133851" cy="6882914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/>
          </p:nvPr>
        </p:nvGraphicFramePr>
        <p:xfrm>
          <a:off x="179512" y="980728"/>
          <a:ext cx="8820472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142852"/>
            <a:ext cx="9144000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за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год (тыс.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94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ДИНАМИКА ПОСТУПЛЕНИЙ НАЛОГОВЫХ И НЕНАЛОГОВЫХ ДОХОДОВ БЮДЖЕТА  МО «КОНОШСКИЙ МУНИЦИПАЛЬНЫЙ РАЙОН» ЗА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2022-2023гг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b="1" dirty="0" smtClean="0">
                <a:solidFill>
                  <a:srgbClr val="3207BD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0" y="857233"/>
          <a:ext cx="9144000" cy="6000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9183"/>
                <a:gridCol w="1628984"/>
                <a:gridCol w="1777073"/>
                <a:gridCol w="1258760"/>
              </a:tblGrid>
              <a:tr h="820687"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40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года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года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</a:t>
                      </a:r>
                    </a:p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роста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01269">
                <a:tc>
                  <a:txBody>
                    <a:bodyPr/>
                    <a:lstStyle/>
                    <a:p>
                      <a:pPr algn="l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доходы: </a:t>
                      </a: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131 093, 5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157 437, 2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+ 20,1%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4208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97 605, 0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114 879,2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+ 17,7%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0111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 на нефтепродукты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19 674 ,5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21 080,7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+ 7,1%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0111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9 528 ,6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8 678,8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- 8,9%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12715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9 407,1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0111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</a:t>
                      </a:r>
                      <a:r>
                        <a:rPr lang="ru-RU" sz="120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пошлина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4 285, 4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3 391,4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- 20,9%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6625">
                <a:tc>
                  <a:txBody>
                    <a:bodyPr/>
                    <a:lstStyle/>
                    <a:p>
                      <a:pPr lvl="0" algn="l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доходы: в том числе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5 833 ,3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9 029,9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+54,8%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4011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3 620,5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3630,4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+0,3%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3456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</a:t>
                      </a:r>
                      <a:r>
                        <a:rPr lang="ru-RU" sz="120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имущества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326,7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894,9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+173,8%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33456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313,9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1080,8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3,4 раза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0184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доходы от оказания платных услуг и компенсации затрат государства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16,4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234,8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14,3 раза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33456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 и имущества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578,2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1447,8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2,5 раза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3456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Штрафные санкции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977,6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1664,8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1,7 раза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33456">
                <a:tc>
                  <a:txBody>
                    <a:bodyPr/>
                    <a:lstStyle/>
                    <a:p>
                      <a:pPr lvl="0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76,4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3456">
                <a:tc>
                  <a:txBody>
                    <a:bodyPr/>
                    <a:lstStyle/>
                    <a:p>
                      <a:pPr lvl="0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136 926,8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166 467,1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+21,6%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8104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63" y="15558"/>
            <a:ext cx="9133851" cy="6882914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/>
          </p:nvPr>
        </p:nvGraphicFramePr>
        <p:xfrm>
          <a:off x="142844" y="1268760"/>
          <a:ext cx="900527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844" y="142852"/>
            <a:ext cx="810156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налоговых доходов бюджета     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году ( в тыс.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4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9759994"/>
              </p:ext>
            </p:extLst>
          </p:nvPr>
        </p:nvGraphicFramePr>
        <p:xfrm>
          <a:off x="10149" y="116632"/>
          <a:ext cx="9133851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2828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4AED138-DA5A-4F16-8256-A3ACD1AF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49" y="0"/>
            <a:ext cx="9133851" cy="6882914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41155732"/>
              </p:ext>
            </p:extLst>
          </p:nvPr>
        </p:nvGraphicFramePr>
        <p:xfrm>
          <a:off x="179512" y="260648"/>
          <a:ext cx="9133851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6401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9197030" cy="67413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16632"/>
            <a:ext cx="8858312" cy="1226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неналоговых доходов бюджета     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467544" y="1484784"/>
          <a:ext cx="853361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12682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3837</TotalTime>
  <Words>1450</Words>
  <Application>Microsoft Office PowerPoint</Application>
  <PresentationFormat>Экран (4:3)</PresentationFormat>
  <Paragraphs>297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Bova</dc:creator>
  <cp:lastModifiedBy>Пользователь Windows</cp:lastModifiedBy>
  <cp:revision>840</cp:revision>
  <cp:lastPrinted>2024-03-05T14:18:53Z</cp:lastPrinted>
  <dcterms:created xsi:type="dcterms:W3CDTF">2023-04-10T12:37:03Z</dcterms:created>
  <dcterms:modified xsi:type="dcterms:W3CDTF">2024-03-13T10:56:51Z</dcterms:modified>
</cp:coreProperties>
</file>