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8" r:id="rId13"/>
    <p:sldId id="279" r:id="rId14"/>
    <p:sldId id="282" r:id="rId15"/>
    <p:sldId id="280" r:id="rId16"/>
    <p:sldId id="281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4" autoAdjust="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395E-4"/>
          <c:y val="0.11258743632563759"/>
          <c:w val="0.56424967191601061"/>
          <c:h val="0.74926054450241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6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dLblPos val="bestFit"/>
              <c:showVal val="1"/>
            </c:dLbl>
            <c:dLbl>
              <c:idx val="1"/>
              <c:layout/>
              <c:dLblPos val="bestFit"/>
              <c:showVal val="1"/>
            </c:dLbl>
            <c:dLbl>
              <c:idx val="2"/>
              <c:layout/>
              <c:dLblPos val="bestFit"/>
              <c:showVal val="1"/>
            </c:dLbl>
            <c:dLbl>
              <c:idx val="3"/>
              <c:layout/>
              <c:dLblPos val="bestFit"/>
              <c:showVal val="1"/>
            </c:dLbl>
            <c:dLbl>
              <c:idx val="4"/>
              <c:layout/>
              <c:dLblPos val="bestFit"/>
              <c:showVal val="1"/>
            </c:dLbl>
            <c:dLbl>
              <c:idx val="5"/>
              <c:layout/>
              <c:dLblPos val="bestFit"/>
              <c:showVal val="1"/>
            </c:dLbl>
            <c:dLbl>
              <c:idx val="6"/>
              <c:layout/>
              <c:dLblPos val="bestFit"/>
              <c:showVal val="1"/>
            </c:dLbl>
            <c:dLbl>
              <c:idx val="7"/>
              <c:layout/>
              <c:dLblPos val="bestFit"/>
              <c:showVal val="1"/>
            </c:dLbl>
            <c:dLbl>
              <c:idx val="8"/>
              <c:layout/>
              <c:dLblPos val="bestFit"/>
              <c:showVal val="1"/>
            </c:dLbl>
            <c:delete val="1"/>
          </c:dLbls>
          <c:cat>
            <c:strRef>
              <c:f>Лист1!$A$2:$A$10</c:f>
              <c:strCache>
                <c:ptCount val="9"/>
                <c:pt idx="0">
                  <c:v>НДФЛ -60,2%</c:v>
                </c:pt>
                <c:pt idx="1">
                  <c:v>Доходы от уплаты акцизов на нефтепродукты -10,4%</c:v>
                </c:pt>
                <c:pt idx="2">
                  <c:v>Налоги на совокупный доход-15,7%</c:v>
                </c:pt>
                <c:pt idx="3">
                  <c:v>Арендные платежи за земельные участки-3,2%</c:v>
                </c:pt>
                <c:pt idx="4">
                  <c:v>Доходы от использования муниципального имущества-1,9%</c:v>
                </c:pt>
                <c:pt idx="5">
                  <c:v>Плата за негативное воздействие на окружающую среду-0,4%</c:v>
                </c:pt>
                <c:pt idx="6">
                  <c:v>Доходы от продажи материальных и нематериальных активов-5,3%</c:v>
                </c:pt>
                <c:pt idx="7">
                  <c:v>Штрафы, санкции,возмещение ущерба-0,8%</c:v>
                </c:pt>
                <c:pt idx="8">
                  <c:v>Госпошлина-2,1%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0.60200000000000042</c:v>
                </c:pt>
                <c:pt idx="1">
                  <c:v>0.10400000000000002</c:v>
                </c:pt>
                <c:pt idx="2">
                  <c:v>0.15700000000000011</c:v>
                </c:pt>
                <c:pt idx="3">
                  <c:v>3.2000000000000028E-2</c:v>
                </c:pt>
                <c:pt idx="4">
                  <c:v>1.9000000000000013E-2</c:v>
                </c:pt>
                <c:pt idx="5">
                  <c:v>4.0000000000000036E-3</c:v>
                </c:pt>
                <c:pt idx="6">
                  <c:v>5.3000000000000033E-2</c:v>
                </c:pt>
                <c:pt idx="7">
                  <c:v>8.0000000000000088E-3</c:v>
                </c:pt>
                <c:pt idx="8">
                  <c:v>2.1000000000000019E-2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3084798775153108"/>
          <c:y val="0"/>
          <c:w val="0.46915201224846892"/>
          <c:h val="1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>
        <c:manualLayout>
          <c:layoutTarget val="inner"/>
          <c:xMode val="edge"/>
          <c:yMode val="edge"/>
          <c:x val="0"/>
          <c:y val="0.16344524696921006"/>
          <c:w val="0.55452744969378864"/>
          <c:h val="0.7357022442145753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>
                <c:manualLayout>
                  <c:x val="6.0213855049822034E-3"/>
                  <c:y val="1.0146097334870107E-2"/>
                </c:manualLayout>
              </c:layout>
              <c:showVal val="1"/>
            </c:dLbl>
            <c:dLbl>
              <c:idx val="6"/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НДФЛ -68,1%</c:v>
                </c:pt>
                <c:pt idx="1">
                  <c:v>Доходы от уплаты акцизов на нефтепродукты -11,7%</c:v>
                </c:pt>
                <c:pt idx="2">
                  <c:v>Единый налог на вмененный доход для отдельных видов деятельности-17,5%</c:v>
                </c:pt>
                <c:pt idx="3">
                  <c:v>Единый сельскохозяйственный налог-0,2%</c:v>
                </c:pt>
                <c:pt idx="4">
                  <c:v>Налог, взимаемый в связи с применением патентной системы налогооблажения-0,1%</c:v>
                </c:pt>
                <c:pt idx="5">
                  <c:v>Госпошлина-2,4%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0.68100000000000005</c:v>
                </c:pt>
                <c:pt idx="1">
                  <c:v>0.11700000000000002</c:v>
                </c:pt>
                <c:pt idx="2">
                  <c:v>0.17500000000000004</c:v>
                </c:pt>
                <c:pt idx="3">
                  <c:v>2.0000000000000018E-3</c:v>
                </c:pt>
                <c:pt idx="4">
                  <c:v>1.0000000000000009E-3</c:v>
                </c:pt>
                <c:pt idx="5">
                  <c:v>2.4E-2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3084798775153108"/>
          <c:y val="0"/>
          <c:w val="0.46915201224846892"/>
          <c:h val="0.95049240038854832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858119555804841E-2"/>
          <c:y val="6.9135318582391567E-2"/>
          <c:w val="0.51800874353550863"/>
          <c:h val="0.79259404425282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3"/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участки-27,3%</c:v>
                </c:pt>
                <c:pt idx="1">
                  <c:v>Доходы от реализации земельных участков-2,6%</c:v>
                </c:pt>
                <c:pt idx="2">
                  <c:v>Доходы от реализации имущества-43,1%</c:v>
                </c:pt>
                <c:pt idx="3">
                  <c:v>Плата за негативное воздействие на окружающую среду-3,4%</c:v>
                </c:pt>
                <c:pt idx="4">
                  <c:v>Доходы от использования муниципального имущества-16,4%</c:v>
                </c:pt>
                <c:pt idx="5">
                  <c:v>Штрафы, санкции, возмещение ущерба-7,2%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0.27300000000000002</c:v>
                </c:pt>
                <c:pt idx="1">
                  <c:v>2.5999999999999999E-2</c:v>
                </c:pt>
                <c:pt idx="2">
                  <c:v>0.43100000000000027</c:v>
                </c:pt>
                <c:pt idx="3">
                  <c:v>3.4000000000000002E-2</c:v>
                </c:pt>
                <c:pt idx="4">
                  <c:v>0.16400000000000001</c:v>
                </c:pt>
                <c:pt idx="5">
                  <c:v>7.1999999999999995E-2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44122175872759"/>
          <c:y val="1.317867708129193E-2"/>
          <c:w val="0.40536344030174232"/>
          <c:h val="0.97364245141863648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0"/>
      <c:perspective val="0"/>
    </c:view3D>
    <c:plotArea>
      <c:layout>
        <c:manualLayout>
          <c:layoutTarget val="inner"/>
          <c:xMode val="edge"/>
          <c:yMode val="edge"/>
          <c:x val="1.0608048993875767E-4"/>
          <c:y val="1.459814311619562E-3"/>
          <c:w val="0.63503561587739465"/>
          <c:h val="0.895536341326758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расходов бюджета по разделам</c:v>
                </c:pt>
              </c:strCache>
            </c:strRef>
          </c:tx>
          <c:explosion val="25"/>
          <c:dPt>
            <c:idx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chemeClr val="accent3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C00000"/>
              </a:solidFill>
            </c:spPr>
          </c:dPt>
          <c:dPt>
            <c:idx val="6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7030A0"/>
              </a:solidFill>
            </c:spPr>
          </c:dPt>
          <c:dPt>
            <c:idx val="9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dirty="0" smtClean="0"/>
                      <a:t>8,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.0%" sourceLinked="0"/>
              <c:spPr>
                <a:ln>
                  <a:noFill/>
                </a:ln>
              </c:spPr>
              <c:dLblPos val="bestFit"/>
              <c:showPercent val="1"/>
            </c:dLbl>
            <c:dLbl>
              <c:idx val="1"/>
              <c:layout>
                <c:manualLayout>
                  <c:x val="-2.1826890676058992E-2"/>
                  <c:y val="-4.7990988645061523E-2"/>
                </c:manualLayout>
              </c:layout>
              <c:numFmt formatCode="0.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1.4308671855560605E-2"/>
                  <c:y val="1.2696778164429609E-2"/>
                </c:manualLayout>
              </c:layout>
              <c:numFmt formatCode="0.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3"/>
              <c:numFmt formatCode="0.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4"/>
              <c:numFmt formatCode="0.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5"/>
              <c:numFmt formatCode="0.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6"/>
              <c:layout>
                <c:manualLayout>
                  <c:x val="1.44175899647514E-3"/>
                  <c:y val="-0.19848239155994468"/>
                </c:manualLayout>
              </c:layout>
              <c:dLblPos val="bestFit"/>
              <c:showPercent val="1"/>
            </c:dLbl>
            <c:dLbl>
              <c:idx val="7"/>
              <c:layout>
                <c:manualLayout>
                  <c:x val="1.7682034411236221E-2"/>
                  <c:y val="-8.7438944519407549E-2"/>
                </c:manualLayout>
              </c:layout>
              <c:dLblPos val="bestFit"/>
              <c:showPercent val="1"/>
            </c:dLbl>
            <c:dLbl>
              <c:idx val="9"/>
              <c:layout>
                <c:manualLayout>
                  <c:x val="-1.8722437635487942E-2"/>
                  <c:y val="-3.0139115750933455E-3"/>
                </c:manualLayout>
              </c:layout>
              <c:dLblPos val="bestFit"/>
              <c:showPercent val="1"/>
            </c:dLbl>
            <c:numFmt formatCode="0.0%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dLblPos val="bestFit"/>
            <c:showPercent val="1"/>
            <c:showLeaderLines val="1"/>
            <c:leaderLines>
              <c:spPr>
                <a:ln>
                  <a:solidFill>
                    <a:sysClr val="windowText" lastClr="000000"/>
                  </a:solidFill>
                </a:ln>
              </c:spPr>
            </c:leaderLines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муниципального долга</c:v>
                </c:pt>
                <c:pt idx="10">
                  <c:v>Межбюджетные трансферты общего характера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 formatCode="#,##0.00">
                  <c:v>54590.7</c:v>
                </c:pt>
                <c:pt idx="1">
                  <c:v>968.4</c:v>
                </c:pt>
                <c:pt idx="2">
                  <c:v>650</c:v>
                </c:pt>
                <c:pt idx="3" formatCode="#,##0.00">
                  <c:v>14730.7</c:v>
                </c:pt>
                <c:pt idx="4" formatCode="#,##0.00">
                  <c:v>2815.4</c:v>
                </c:pt>
                <c:pt idx="5" formatCode="#,##0.00">
                  <c:v>499399</c:v>
                </c:pt>
                <c:pt idx="6" formatCode="#,##0.00">
                  <c:v>55741.9</c:v>
                </c:pt>
                <c:pt idx="7" formatCode="#,##0.00">
                  <c:v>21936.3</c:v>
                </c:pt>
                <c:pt idx="8" formatCode="#,##0">
                  <c:v>1270</c:v>
                </c:pt>
                <c:pt idx="9" formatCode="#,##0.00">
                  <c:v>2287.1999999999998</c:v>
                </c:pt>
                <c:pt idx="10" formatCode="#,##0.00">
                  <c:v>24376.7</c:v>
                </c:pt>
              </c:numCache>
            </c:numRef>
          </c:val>
        </c:ser>
      </c:pie3DChart>
      <c:spPr>
        <a:noFill/>
        <a:ln w="25400">
          <a:noFill/>
        </a:ln>
        <a:effectLst/>
      </c:spPr>
    </c:plotArea>
    <c:legend>
      <c:legendPos val="r"/>
      <c:legendEntry>
        <c:idx val="6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</c:legendEntry>
      <c:layout>
        <c:manualLayout>
          <c:xMode val="edge"/>
          <c:yMode val="edge"/>
          <c:x val="0.6496626637444326"/>
          <c:y val="1.919923616536073E-2"/>
          <c:w val="0.32257366261416592"/>
          <c:h val="0.87704866289484373"/>
        </c:manualLayout>
      </c:layout>
      <c:txPr>
        <a:bodyPr/>
        <a:lstStyle/>
        <a:p>
          <a:pPr>
            <a:defRPr sz="1200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spPr>
    <a:ln>
      <a:noFill/>
    </a:ln>
    <a:effectLst>
      <a:outerShdw blurRad="63500" sx="102000" sy="102000" algn="ctr" rotWithShape="0">
        <a:schemeClr val="accent6">
          <a:lumMod val="20000"/>
          <a:lumOff val="80000"/>
          <a:alpha val="40000"/>
        </a:schemeClr>
      </a:outerShdw>
    </a:effectLst>
  </c:spPr>
  <c:txPr>
    <a:bodyPr/>
    <a:lstStyle/>
    <a:p>
      <a:pPr>
        <a:defRPr sz="1001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913F5-6403-42E4-93AC-6A2DE3CBB7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90B33B-7766-4100-90F3-57BA1C63030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baseline="0" dirty="0"/>
            <a:t>НАЛОГОВЫЕ ДОХОДЫ</a:t>
          </a:r>
          <a:endParaRPr lang="ru-RU" sz="1500" b="1" i="1" dirty="0"/>
        </a:p>
      </dgm:t>
    </dgm:pt>
    <dgm:pt modelId="{61D793C8-F147-4E77-81FB-840DE61E6249}" type="parTrans" cxnId="{46EEAE60-821E-49F3-B0BA-8712F9A15875}">
      <dgm:prSet/>
      <dgm:spPr/>
      <dgm:t>
        <a:bodyPr/>
        <a:lstStyle/>
        <a:p>
          <a:endParaRPr lang="ru-RU"/>
        </a:p>
      </dgm:t>
    </dgm:pt>
    <dgm:pt modelId="{19AE5CE8-8CF9-42C4-BA1F-1001F074FCD9}" type="sibTrans" cxnId="{46EEAE60-821E-49F3-B0BA-8712F9A15875}">
      <dgm:prSet/>
      <dgm:spPr/>
      <dgm:t>
        <a:bodyPr/>
        <a:lstStyle/>
        <a:p>
          <a:endParaRPr lang="ru-RU"/>
        </a:p>
      </dgm:t>
    </dgm:pt>
    <dgm:pt modelId="{D9F1243F-861B-405A-AF71-FD9E8CCDFF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dirty="0"/>
            <a:t>НЕНАЛОГОВЫЕ ДОХОДЫ</a:t>
          </a:r>
        </a:p>
      </dgm:t>
    </dgm:pt>
    <dgm:pt modelId="{4FDA1267-2A64-42D3-A2E6-D0EB1E57CF5C}" type="parTrans" cxnId="{FEC4E87E-906F-4782-A2D4-0A77A4092B09}">
      <dgm:prSet/>
      <dgm:spPr/>
      <dgm:t>
        <a:bodyPr/>
        <a:lstStyle/>
        <a:p>
          <a:endParaRPr lang="ru-RU"/>
        </a:p>
      </dgm:t>
    </dgm:pt>
    <dgm:pt modelId="{620AF793-E100-449E-8EE1-2945F985853B}" type="sibTrans" cxnId="{FEC4E87E-906F-4782-A2D4-0A77A4092B09}">
      <dgm:prSet/>
      <dgm:spPr/>
      <dgm:t>
        <a:bodyPr/>
        <a:lstStyle/>
        <a:p>
          <a:endParaRPr lang="ru-RU"/>
        </a:p>
      </dgm:t>
    </dgm:pt>
    <dgm:pt modelId="{300F49D3-DC28-4A21-B380-14C943ED84F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dirty="0"/>
            <a:t>БЕЗВОЗМЕЗДНЫЕ ПОСТУПЛЕНИЯ</a:t>
          </a:r>
        </a:p>
      </dgm:t>
    </dgm:pt>
    <dgm:pt modelId="{FB004F0D-0525-440A-92E8-28D16A6643A8}" type="parTrans" cxnId="{B9727920-CA57-4D20-9C6A-334F082BAEAC}">
      <dgm:prSet/>
      <dgm:spPr/>
      <dgm:t>
        <a:bodyPr/>
        <a:lstStyle/>
        <a:p>
          <a:endParaRPr lang="ru-RU"/>
        </a:p>
      </dgm:t>
    </dgm:pt>
    <dgm:pt modelId="{0EF19DC6-E124-46FF-AC97-8FEB88E9163F}" type="sibTrans" cxnId="{B9727920-CA57-4D20-9C6A-334F082BAEAC}">
      <dgm:prSet/>
      <dgm:spPr/>
      <dgm:t>
        <a:bodyPr/>
        <a:lstStyle/>
        <a:p>
          <a:endParaRPr lang="ru-RU"/>
        </a:p>
      </dgm:t>
    </dgm:pt>
    <dgm:pt modelId="{598721EB-7DB0-4B9C-87EA-AC3F2158983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налог на доходы физических лиц;</a:t>
          </a:r>
          <a:endParaRPr lang="ru-RU" sz="1300" b="1" i="1" dirty="0"/>
        </a:p>
      </dgm:t>
    </dgm:pt>
    <dgm:pt modelId="{90DF259F-CA17-4048-8F9C-1E6D2DFEB1A8}" type="parTrans" cxnId="{0FFEB83C-27D3-4EB8-91E4-5F18B1DEB7AA}">
      <dgm:prSet/>
      <dgm:spPr/>
      <dgm:t>
        <a:bodyPr/>
        <a:lstStyle/>
        <a:p>
          <a:endParaRPr lang="ru-RU"/>
        </a:p>
      </dgm:t>
    </dgm:pt>
    <dgm:pt modelId="{77E3752A-D0B6-48D7-8997-C2239A8F6E13}" type="sibTrans" cxnId="{0FFEB83C-27D3-4EB8-91E4-5F18B1DEB7AA}">
      <dgm:prSet/>
      <dgm:spPr/>
      <dgm:t>
        <a:bodyPr/>
        <a:lstStyle/>
        <a:p>
          <a:endParaRPr lang="ru-RU"/>
        </a:p>
      </dgm:t>
    </dgm:pt>
    <dgm:pt modelId="{342CC266-F48E-4723-BB07-1B260B41AD0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налоги на совокупный доход;</a:t>
          </a:r>
        </a:p>
      </dgm:t>
    </dgm:pt>
    <dgm:pt modelId="{9832818D-530D-4493-AA01-5A3FA66B4F1F}" type="parTrans" cxnId="{9D3C0DE1-A9CC-48E5-A62D-928CA3F55FBF}">
      <dgm:prSet/>
      <dgm:spPr/>
      <dgm:t>
        <a:bodyPr/>
        <a:lstStyle/>
        <a:p>
          <a:endParaRPr lang="ru-RU"/>
        </a:p>
      </dgm:t>
    </dgm:pt>
    <dgm:pt modelId="{856CE606-062F-4E66-AF4C-B3A4D5FE7E50}" type="sibTrans" cxnId="{9D3C0DE1-A9CC-48E5-A62D-928CA3F55FBF}">
      <dgm:prSet/>
      <dgm:spPr/>
      <dgm:t>
        <a:bodyPr/>
        <a:lstStyle/>
        <a:p>
          <a:endParaRPr lang="ru-RU"/>
        </a:p>
      </dgm:t>
    </dgm:pt>
    <dgm:pt modelId="{7CC8EBFA-2B54-4E6B-AF10-4DB3F21BB54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государственная </a:t>
          </a:r>
          <a:r>
            <a:rPr lang="ru-RU" sz="1300" b="1" i="1" baseline="0" dirty="0" smtClean="0"/>
            <a:t>пошлина.</a:t>
          </a:r>
          <a:endParaRPr lang="ru-RU" sz="1300" b="1" i="1" baseline="0" dirty="0"/>
        </a:p>
      </dgm:t>
    </dgm:pt>
    <dgm:pt modelId="{85AA2D11-DAE9-4983-9A0D-F9E4D051AEC3}" type="parTrans" cxnId="{85B15133-468A-4439-9FFC-6BA185D97623}">
      <dgm:prSet/>
      <dgm:spPr/>
      <dgm:t>
        <a:bodyPr/>
        <a:lstStyle/>
        <a:p>
          <a:endParaRPr lang="ru-RU"/>
        </a:p>
      </dgm:t>
    </dgm:pt>
    <dgm:pt modelId="{38F1FF2E-87C0-486E-B6AF-7EEF20C5BC4C}" type="sibTrans" cxnId="{85B15133-468A-4439-9FFC-6BA185D97623}">
      <dgm:prSet/>
      <dgm:spPr/>
      <dgm:t>
        <a:bodyPr/>
        <a:lstStyle/>
        <a:p>
          <a:endParaRPr lang="ru-RU"/>
        </a:p>
      </dgm:t>
    </dgm:pt>
    <dgm:pt modelId="{560E94EF-A101-4A18-9853-E47429D459E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ru-RU" sz="1300" dirty="0"/>
        </a:p>
      </dgm:t>
    </dgm:pt>
    <dgm:pt modelId="{426A5569-792D-4A7F-A242-A22BD4B61112}" type="parTrans" cxnId="{25BCEA88-88B2-4E07-92E4-DDAEF80E8F5B}">
      <dgm:prSet/>
      <dgm:spPr/>
      <dgm:t>
        <a:bodyPr/>
        <a:lstStyle/>
        <a:p>
          <a:endParaRPr lang="ru-RU"/>
        </a:p>
      </dgm:t>
    </dgm:pt>
    <dgm:pt modelId="{84F07355-A02D-4FAC-8871-92489E20CA39}" type="sibTrans" cxnId="{25BCEA88-88B2-4E07-92E4-DDAEF80E8F5B}">
      <dgm:prSet/>
      <dgm:spPr/>
      <dgm:t>
        <a:bodyPr/>
        <a:lstStyle/>
        <a:p>
          <a:endParaRPr lang="ru-RU"/>
        </a:p>
      </dgm:t>
    </dgm:pt>
    <dgm:pt modelId="{A945A02E-885A-47B8-9E0C-766BEE73F53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доходы от сдачи в аренду имущества, земельных участков;</a:t>
          </a:r>
          <a:endParaRPr lang="ru-RU" sz="1300" b="1" i="1" dirty="0"/>
        </a:p>
      </dgm:t>
    </dgm:pt>
    <dgm:pt modelId="{A32C47C1-8DB2-4544-8B2A-72124D5DEFF9}" type="parTrans" cxnId="{F8CBFCD7-82CA-4C1A-BDC6-17793723E1E4}">
      <dgm:prSet/>
      <dgm:spPr/>
      <dgm:t>
        <a:bodyPr/>
        <a:lstStyle/>
        <a:p>
          <a:endParaRPr lang="ru-RU"/>
        </a:p>
      </dgm:t>
    </dgm:pt>
    <dgm:pt modelId="{31189387-4117-413E-9BBA-D04EE47A3793}" type="sibTrans" cxnId="{F8CBFCD7-82CA-4C1A-BDC6-17793723E1E4}">
      <dgm:prSet/>
      <dgm:spPr/>
      <dgm:t>
        <a:bodyPr/>
        <a:lstStyle/>
        <a:p>
          <a:endParaRPr lang="ru-RU"/>
        </a:p>
      </dgm:t>
    </dgm:pt>
    <dgm:pt modelId="{8A1D7362-1F44-42DE-88C9-EE5BE43DCC8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доходы от реализации имущества, земельных участков;</a:t>
          </a:r>
        </a:p>
      </dgm:t>
    </dgm:pt>
    <dgm:pt modelId="{A34C6792-8203-4288-A298-3A6CCDCB5BE6}" type="parTrans" cxnId="{90E96701-0BF6-4ADC-8810-B6F3E31A4D92}">
      <dgm:prSet/>
      <dgm:spPr/>
      <dgm:t>
        <a:bodyPr/>
        <a:lstStyle/>
        <a:p>
          <a:endParaRPr lang="ru-RU"/>
        </a:p>
      </dgm:t>
    </dgm:pt>
    <dgm:pt modelId="{43AD7675-1FA2-4576-A966-CE153C19493C}" type="sibTrans" cxnId="{90E96701-0BF6-4ADC-8810-B6F3E31A4D92}">
      <dgm:prSet/>
      <dgm:spPr/>
      <dgm:t>
        <a:bodyPr/>
        <a:lstStyle/>
        <a:p>
          <a:endParaRPr lang="ru-RU"/>
        </a:p>
      </dgm:t>
    </dgm:pt>
    <dgm:pt modelId="{7E399576-8A08-4C2E-ADA0-063C7FB8B45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плата за негативное воздействие на окружающую среду;</a:t>
          </a:r>
        </a:p>
      </dgm:t>
    </dgm:pt>
    <dgm:pt modelId="{8C76DB34-25AD-4890-A612-A03D652FEDE1}" type="parTrans" cxnId="{ACA33FD5-9788-49D1-BD58-D506869FC6AA}">
      <dgm:prSet/>
      <dgm:spPr/>
      <dgm:t>
        <a:bodyPr/>
        <a:lstStyle/>
        <a:p>
          <a:endParaRPr lang="ru-RU"/>
        </a:p>
      </dgm:t>
    </dgm:pt>
    <dgm:pt modelId="{3E49DC7C-FCDB-47B2-BAB6-829024CB79B7}" type="sibTrans" cxnId="{ACA33FD5-9788-49D1-BD58-D506869FC6AA}">
      <dgm:prSet/>
      <dgm:spPr/>
      <dgm:t>
        <a:bodyPr/>
        <a:lstStyle/>
        <a:p>
          <a:endParaRPr lang="ru-RU"/>
        </a:p>
      </dgm:t>
    </dgm:pt>
    <dgm:pt modelId="{A33EE933-92A6-4FA8-A093-985AD27D37B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штрафы, санкции, возмещение </a:t>
          </a:r>
          <a:r>
            <a:rPr lang="ru-RU" sz="1300" b="1" i="1" baseline="0" dirty="0" smtClean="0"/>
            <a:t>ущерба;</a:t>
          </a:r>
          <a:endParaRPr lang="ru-RU" sz="1300" b="1" i="1" baseline="0" dirty="0"/>
        </a:p>
      </dgm:t>
    </dgm:pt>
    <dgm:pt modelId="{E5CEB0A1-5594-415B-B36A-E24009FBEFE1}" type="parTrans" cxnId="{BD756F6A-D6BC-46CD-939E-EF5CEC7969D8}">
      <dgm:prSet/>
      <dgm:spPr/>
      <dgm:t>
        <a:bodyPr/>
        <a:lstStyle/>
        <a:p>
          <a:endParaRPr lang="ru-RU"/>
        </a:p>
      </dgm:t>
    </dgm:pt>
    <dgm:pt modelId="{73977968-E67D-46C5-8281-5A510D7FE3C6}" type="sibTrans" cxnId="{BD756F6A-D6BC-46CD-939E-EF5CEC7969D8}">
      <dgm:prSet/>
      <dgm:spPr/>
      <dgm:t>
        <a:bodyPr/>
        <a:lstStyle/>
        <a:p>
          <a:endParaRPr lang="ru-RU"/>
        </a:p>
      </dgm:t>
    </dgm:pt>
    <dgm:pt modelId="{2808F25A-2D00-4817-BF29-A30949704AB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дотации;</a:t>
          </a:r>
          <a:endParaRPr lang="ru-RU" sz="1300" b="1" i="1" dirty="0"/>
        </a:p>
      </dgm:t>
    </dgm:pt>
    <dgm:pt modelId="{3AB01560-5228-4072-9EF6-DFC499E23B8D}" type="parTrans" cxnId="{0DBA93D3-DFF3-4110-B4C1-34ACDC208E1E}">
      <dgm:prSet/>
      <dgm:spPr/>
      <dgm:t>
        <a:bodyPr/>
        <a:lstStyle/>
        <a:p>
          <a:endParaRPr lang="ru-RU"/>
        </a:p>
      </dgm:t>
    </dgm:pt>
    <dgm:pt modelId="{772BDF03-6507-44C7-B8E8-81CCC5200705}" type="sibTrans" cxnId="{0DBA93D3-DFF3-4110-B4C1-34ACDC208E1E}">
      <dgm:prSet/>
      <dgm:spPr/>
      <dgm:t>
        <a:bodyPr/>
        <a:lstStyle/>
        <a:p>
          <a:endParaRPr lang="ru-RU"/>
        </a:p>
      </dgm:t>
    </dgm:pt>
    <dgm:pt modelId="{F79F6A8C-542A-4A7F-A4D3-50DC997924B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субсидии;</a:t>
          </a:r>
        </a:p>
      </dgm:t>
    </dgm:pt>
    <dgm:pt modelId="{EF815FA5-0CF6-43BF-9FAD-B852670DB539}" type="parTrans" cxnId="{3B0BFE5C-48EF-4904-9D9D-6423B9DF85D5}">
      <dgm:prSet/>
      <dgm:spPr/>
      <dgm:t>
        <a:bodyPr/>
        <a:lstStyle/>
        <a:p>
          <a:endParaRPr lang="ru-RU"/>
        </a:p>
      </dgm:t>
    </dgm:pt>
    <dgm:pt modelId="{5B7CC2C9-96F2-414C-B5EE-886E748C6674}" type="sibTrans" cxnId="{3B0BFE5C-48EF-4904-9D9D-6423B9DF85D5}">
      <dgm:prSet/>
      <dgm:spPr/>
      <dgm:t>
        <a:bodyPr/>
        <a:lstStyle/>
        <a:p>
          <a:endParaRPr lang="ru-RU"/>
        </a:p>
      </dgm:t>
    </dgm:pt>
    <dgm:pt modelId="{AA5C44A8-D3EB-43A7-A898-42891B983BD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субвенции;</a:t>
          </a:r>
        </a:p>
      </dgm:t>
    </dgm:pt>
    <dgm:pt modelId="{E5E9A13F-0353-4B8B-8FDB-6AB34E4C8381}" type="parTrans" cxnId="{905740D9-BF35-4981-8627-88A053D34C6F}">
      <dgm:prSet/>
      <dgm:spPr/>
      <dgm:t>
        <a:bodyPr/>
        <a:lstStyle/>
        <a:p>
          <a:endParaRPr lang="ru-RU"/>
        </a:p>
      </dgm:t>
    </dgm:pt>
    <dgm:pt modelId="{AF748066-8C99-45A3-8C1B-52577FF3258C}" type="sibTrans" cxnId="{905740D9-BF35-4981-8627-88A053D34C6F}">
      <dgm:prSet/>
      <dgm:spPr/>
      <dgm:t>
        <a:bodyPr/>
        <a:lstStyle/>
        <a:p>
          <a:endParaRPr lang="ru-RU"/>
        </a:p>
      </dgm:t>
    </dgm:pt>
    <dgm:pt modelId="{25C5D47D-2CA5-4ACD-8578-52A1E6617FC1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иные межбюджетные трансферты;</a:t>
          </a:r>
        </a:p>
      </dgm:t>
    </dgm:pt>
    <dgm:pt modelId="{E3CD5A0A-970D-4E20-910A-07AFCD5C9D77}" type="parTrans" cxnId="{5BD155DC-594C-44E4-86D8-6655DC8E9CFC}">
      <dgm:prSet/>
      <dgm:spPr/>
      <dgm:t>
        <a:bodyPr/>
        <a:lstStyle/>
        <a:p>
          <a:endParaRPr lang="ru-RU"/>
        </a:p>
      </dgm:t>
    </dgm:pt>
    <dgm:pt modelId="{28CA3D94-D300-4894-8169-37E56F56480D}" type="sibTrans" cxnId="{5BD155DC-594C-44E4-86D8-6655DC8E9CFC}">
      <dgm:prSet/>
      <dgm:spPr/>
      <dgm:t>
        <a:bodyPr/>
        <a:lstStyle/>
        <a:p>
          <a:endParaRPr lang="ru-RU"/>
        </a:p>
      </dgm:t>
    </dgm:pt>
    <dgm:pt modelId="{52BAABF0-9421-44FF-8115-32540F43415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прочие безвозмездные поступления.</a:t>
          </a:r>
        </a:p>
      </dgm:t>
    </dgm:pt>
    <dgm:pt modelId="{578C6FD3-2E99-4A0E-9004-157E26907B6D}" type="parTrans" cxnId="{3A8FDD09-C3D7-4F65-92CE-3ACC846E315A}">
      <dgm:prSet/>
      <dgm:spPr/>
      <dgm:t>
        <a:bodyPr/>
        <a:lstStyle/>
        <a:p>
          <a:endParaRPr lang="ru-RU"/>
        </a:p>
      </dgm:t>
    </dgm:pt>
    <dgm:pt modelId="{B421B906-7D46-4C1A-9C5B-A2B121E6766B}" type="sibTrans" cxnId="{3A8FDD09-C3D7-4F65-92CE-3ACC846E315A}">
      <dgm:prSet/>
      <dgm:spPr/>
      <dgm:t>
        <a:bodyPr/>
        <a:lstStyle/>
        <a:p>
          <a:endParaRPr lang="ru-RU"/>
        </a:p>
      </dgm:t>
    </dgm:pt>
    <dgm:pt modelId="{5B4A41D7-CF33-4B45-821B-A1B2071797F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 smtClean="0"/>
            <a:t>акцизы на нефтепродукты;</a:t>
          </a:r>
          <a:endParaRPr lang="ru-RU" sz="1300" b="1" i="1" baseline="0" dirty="0"/>
        </a:p>
      </dgm:t>
    </dgm:pt>
    <dgm:pt modelId="{B2B3F88E-C1DD-4F1E-B870-7D451E32DA94}" type="parTrans" cxnId="{24A191AE-E66E-4142-9547-1B7C415A8EFC}">
      <dgm:prSet/>
      <dgm:spPr/>
      <dgm:t>
        <a:bodyPr/>
        <a:lstStyle/>
        <a:p>
          <a:endParaRPr lang="ru-RU"/>
        </a:p>
      </dgm:t>
    </dgm:pt>
    <dgm:pt modelId="{FFBA7D31-5D41-4347-A831-49E2D075F2C5}" type="sibTrans" cxnId="{24A191AE-E66E-4142-9547-1B7C415A8EFC}">
      <dgm:prSet/>
      <dgm:spPr/>
      <dgm:t>
        <a:bodyPr/>
        <a:lstStyle/>
        <a:p>
          <a:endParaRPr lang="ru-RU"/>
        </a:p>
      </dgm:t>
    </dgm:pt>
    <dgm:pt modelId="{C856A585-2DC5-4675-88BC-45DE17F22B1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 smtClean="0"/>
            <a:t>иные неналоговые доходы.</a:t>
          </a:r>
          <a:endParaRPr lang="ru-RU" sz="1300" b="1" i="1" baseline="0" dirty="0"/>
        </a:p>
      </dgm:t>
    </dgm:pt>
    <dgm:pt modelId="{9DC2B267-D398-4309-8FC1-92CAE755D203}" type="parTrans" cxnId="{489A6469-BC36-4634-906E-6A10A3F986B0}">
      <dgm:prSet/>
      <dgm:spPr/>
      <dgm:t>
        <a:bodyPr/>
        <a:lstStyle/>
        <a:p>
          <a:endParaRPr lang="ru-RU"/>
        </a:p>
      </dgm:t>
    </dgm:pt>
    <dgm:pt modelId="{6C154B39-D557-4AA9-A8E0-92F2F9CDB12B}" type="sibTrans" cxnId="{489A6469-BC36-4634-906E-6A10A3F986B0}">
      <dgm:prSet/>
      <dgm:spPr/>
      <dgm:t>
        <a:bodyPr/>
        <a:lstStyle/>
        <a:p>
          <a:endParaRPr lang="ru-RU"/>
        </a:p>
      </dgm:t>
    </dgm:pt>
    <dgm:pt modelId="{E358C7CE-4C85-44E4-B056-9049F22EEE0A}" type="pres">
      <dgm:prSet presAssocID="{CF7913F5-6403-42E4-93AC-6A2DE3CBB7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55F0FD-EB2B-4B51-B987-952D9CCB6600}" type="pres">
      <dgm:prSet presAssocID="{FC90B33B-7766-4100-90F3-57BA1C630304}" presName="parentLin" presStyleCnt="0"/>
      <dgm:spPr/>
    </dgm:pt>
    <dgm:pt modelId="{C7252AC8-BA6F-46A6-A1AD-3CBFE4266BB1}" type="pres">
      <dgm:prSet presAssocID="{FC90B33B-7766-4100-90F3-57BA1C6303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BBCF86-FDDB-45C1-B63D-4A552E3961E8}" type="pres">
      <dgm:prSet presAssocID="{FC90B33B-7766-4100-90F3-57BA1C630304}" presName="parentText" presStyleLbl="node1" presStyleIdx="0" presStyleCnt="3" custScaleX="186351" custScaleY="53557" custLinFactNeighborX="-100000" custLinFactNeighborY="-212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A2B12-8E83-4046-98FE-32C8BA2E620C}" type="pres">
      <dgm:prSet presAssocID="{FC90B33B-7766-4100-90F3-57BA1C630304}" presName="negativeSpace" presStyleCnt="0"/>
      <dgm:spPr/>
    </dgm:pt>
    <dgm:pt modelId="{72E16C16-2F45-40BF-A155-B97ACEE76AE4}" type="pres">
      <dgm:prSet presAssocID="{FC90B33B-7766-4100-90F3-57BA1C630304}" presName="childText" presStyleLbl="conFgAcc1" presStyleIdx="0" presStyleCnt="3" custScaleY="83322" custLinFactY="106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E96A4-027A-4854-B809-73A5ACE30781}" type="pres">
      <dgm:prSet presAssocID="{19AE5CE8-8CF9-42C4-BA1F-1001F074FCD9}" presName="spaceBetweenRectangles" presStyleCnt="0"/>
      <dgm:spPr/>
    </dgm:pt>
    <dgm:pt modelId="{FF1DABC5-E4B6-4471-937E-A0050CC997C3}" type="pres">
      <dgm:prSet presAssocID="{D9F1243F-861B-405A-AF71-FD9E8CCDFF16}" presName="parentLin" presStyleCnt="0"/>
      <dgm:spPr/>
    </dgm:pt>
    <dgm:pt modelId="{217E4BBC-94EC-4EB3-8A27-B066C0094C42}" type="pres">
      <dgm:prSet presAssocID="{D9F1243F-861B-405A-AF71-FD9E8CCDFF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B93D26D-BBB5-4F36-B845-CD320FBA08DF}" type="pres">
      <dgm:prSet presAssocID="{D9F1243F-861B-405A-AF71-FD9E8CCDFF16}" presName="parentText" presStyleLbl="node1" presStyleIdx="1" presStyleCnt="3" custScaleX="164551" custScaleY="67803" custLinFactNeighborX="-100000" custLinFactNeighborY="-245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A0BBE-5A9B-4BC8-98F0-4D6DDDA68755}" type="pres">
      <dgm:prSet presAssocID="{D9F1243F-861B-405A-AF71-FD9E8CCDFF16}" presName="negativeSpace" presStyleCnt="0"/>
      <dgm:spPr/>
    </dgm:pt>
    <dgm:pt modelId="{F60274E6-B674-497E-92DB-5C104D7D6227}" type="pres">
      <dgm:prSet presAssocID="{D9F1243F-861B-405A-AF71-FD9E8CCDFF16}" presName="childText" presStyleLbl="conFgAcc1" presStyleIdx="1" presStyleCnt="3" custScaleY="85117" custLinFactNeighborY="-31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60A9A-797B-456E-BE76-2AD40F515D13}" type="pres">
      <dgm:prSet presAssocID="{620AF793-E100-449E-8EE1-2945F985853B}" presName="spaceBetweenRectangles" presStyleCnt="0"/>
      <dgm:spPr/>
    </dgm:pt>
    <dgm:pt modelId="{5D0336F0-5394-40EA-A2D6-63F14E71C97A}" type="pres">
      <dgm:prSet presAssocID="{300F49D3-DC28-4A21-B380-14C943ED84FE}" presName="parentLin" presStyleCnt="0"/>
      <dgm:spPr/>
    </dgm:pt>
    <dgm:pt modelId="{8D28BE44-1597-4536-A33D-A236015EEF05}" type="pres">
      <dgm:prSet presAssocID="{300F49D3-DC28-4A21-B380-14C943ED84F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BF5F41A-CD60-4285-BF31-94EFFD560CD0}" type="pres">
      <dgm:prSet presAssocID="{300F49D3-DC28-4A21-B380-14C943ED84FE}" presName="parentText" presStyleLbl="node1" presStyleIdx="2" presStyleCnt="3" custScaleX="142857" custScaleY="51054" custLinFactNeighborX="-100000" custLinFactNeighborY="-243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531C2-97EC-43EC-B395-AFDD8C4CAD67}" type="pres">
      <dgm:prSet presAssocID="{300F49D3-DC28-4A21-B380-14C943ED84FE}" presName="negativeSpace" presStyleCnt="0"/>
      <dgm:spPr/>
    </dgm:pt>
    <dgm:pt modelId="{B14232B0-E90F-4D8B-96D3-3DB0233FEF8B}" type="pres">
      <dgm:prSet presAssocID="{300F49D3-DC28-4A21-B380-14C943ED84FE}" presName="childText" presStyleLbl="conFgAcc1" presStyleIdx="2" presStyleCnt="3" custScaleY="90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BA8E64-BBFB-44E7-B6B3-ED29AF86D2A2}" type="presOf" srcId="{52BAABF0-9421-44FF-8115-32540F434159}" destId="{B14232B0-E90F-4D8B-96D3-3DB0233FEF8B}" srcOrd="0" destOrd="4" presId="urn:microsoft.com/office/officeart/2005/8/layout/list1"/>
    <dgm:cxn modelId="{90E96701-0BF6-4ADC-8810-B6F3E31A4D92}" srcId="{D9F1243F-861B-405A-AF71-FD9E8CCDFF16}" destId="{8A1D7362-1F44-42DE-88C9-EE5BE43DCC8E}" srcOrd="1" destOrd="0" parTransId="{A34C6792-8203-4288-A298-3A6CCDCB5BE6}" sibTransId="{43AD7675-1FA2-4576-A966-CE153C19493C}"/>
    <dgm:cxn modelId="{71FEB387-6CAA-44AF-858D-3FE6B31AF657}" type="presOf" srcId="{F79F6A8C-542A-4A7F-A4D3-50DC997924B8}" destId="{B14232B0-E90F-4D8B-96D3-3DB0233FEF8B}" srcOrd="0" destOrd="1" presId="urn:microsoft.com/office/officeart/2005/8/layout/list1"/>
    <dgm:cxn modelId="{142493C3-5E80-4081-B09E-AC45263D1845}" type="presOf" srcId="{342CC266-F48E-4723-BB07-1B260B41AD0B}" destId="{72E16C16-2F45-40BF-A155-B97ACEE76AE4}" srcOrd="0" destOrd="1" presId="urn:microsoft.com/office/officeart/2005/8/layout/list1"/>
    <dgm:cxn modelId="{ACA33FD5-9788-49D1-BD58-D506869FC6AA}" srcId="{D9F1243F-861B-405A-AF71-FD9E8CCDFF16}" destId="{7E399576-8A08-4C2E-ADA0-063C7FB8B45D}" srcOrd="2" destOrd="0" parTransId="{8C76DB34-25AD-4890-A612-A03D652FEDE1}" sibTransId="{3E49DC7C-FCDB-47B2-BAB6-829024CB79B7}"/>
    <dgm:cxn modelId="{9D3C0DE1-A9CC-48E5-A62D-928CA3F55FBF}" srcId="{FC90B33B-7766-4100-90F3-57BA1C630304}" destId="{342CC266-F48E-4723-BB07-1B260B41AD0B}" srcOrd="1" destOrd="0" parTransId="{9832818D-530D-4493-AA01-5A3FA66B4F1F}" sibTransId="{856CE606-062F-4E66-AF4C-B3A4D5FE7E50}"/>
    <dgm:cxn modelId="{0DBA93D3-DFF3-4110-B4C1-34ACDC208E1E}" srcId="{300F49D3-DC28-4A21-B380-14C943ED84FE}" destId="{2808F25A-2D00-4817-BF29-A30949704AB0}" srcOrd="0" destOrd="0" parTransId="{3AB01560-5228-4072-9EF6-DFC499E23B8D}" sibTransId="{772BDF03-6507-44C7-B8E8-81CCC5200705}"/>
    <dgm:cxn modelId="{25BCEA88-88B2-4E07-92E4-DDAEF80E8F5B}" srcId="{FC90B33B-7766-4100-90F3-57BA1C630304}" destId="{560E94EF-A101-4A18-9853-E47429D459E9}" srcOrd="4" destOrd="0" parTransId="{426A5569-792D-4A7F-A242-A22BD4B61112}" sibTransId="{84F07355-A02D-4FAC-8871-92489E20CA39}"/>
    <dgm:cxn modelId="{2E5612DB-5051-4BA2-92E6-EAFA81788E37}" type="presOf" srcId="{CF7913F5-6403-42E4-93AC-6A2DE3CBB79E}" destId="{E358C7CE-4C85-44E4-B056-9049F22EEE0A}" srcOrd="0" destOrd="0" presId="urn:microsoft.com/office/officeart/2005/8/layout/list1"/>
    <dgm:cxn modelId="{DB83A0E5-F3A0-4764-B5DC-B95D52E6DA7B}" type="presOf" srcId="{D9F1243F-861B-405A-AF71-FD9E8CCDFF16}" destId="{217E4BBC-94EC-4EB3-8A27-B066C0094C42}" srcOrd="0" destOrd="0" presId="urn:microsoft.com/office/officeart/2005/8/layout/list1"/>
    <dgm:cxn modelId="{B9727920-CA57-4D20-9C6A-334F082BAEAC}" srcId="{CF7913F5-6403-42E4-93AC-6A2DE3CBB79E}" destId="{300F49D3-DC28-4A21-B380-14C943ED84FE}" srcOrd="2" destOrd="0" parTransId="{FB004F0D-0525-440A-92E8-28D16A6643A8}" sibTransId="{0EF19DC6-E124-46FF-AC97-8FEB88E9163F}"/>
    <dgm:cxn modelId="{10E801CE-213F-4527-9905-78E6D7055019}" type="presOf" srcId="{D9F1243F-861B-405A-AF71-FD9E8CCDFF16}" destId="{BB93D26D-BBB5-4F36-B845-CD320FBA08DF}" srcOrd="1" destOrd="0" presId="urn:microsoft.com/office/officeart/2005/8/layout/list1"/>
    <dgm:cxn modelId="{85B15133-468A-4439-9FFC-6BA185D97623}" srcId="{FC90B33B-7766-4100-90F3-57BA1C630304}" destId="{7CC8EBFA-2B54-4E6B-AF10-4DB3F21BB549}" srcOrd="3" destOrd="0" parTransId="{85AA2D11-DAE9-4983-9A0D-F9E4D051AEC3}" sibTransId="{38F1FF2E-87C0-486E-B6AF-7EEF20C5BC4C}"/>
    <dgm:cxn modelId="{3B0BFE5C-48EF-4904-9D9D-6423B9DF85D5}" srcId="{300F49D3-DC28-4A21-B380-14C943ED84FE}" destId="{F79F6A8C-542A-4A7F-A4D3-50DC997924B8}" srcOrd="1" destOrd="0" parTransId="{EF815FA5-0CF6-43BF-9FAD-B852670DB539}" sibTransId="{5B7CC2C9-96F2-414C-B5EE-886E748C6674}"/>
    <dgm:cxn modelId="{E93BF69C-66E2-49F4-98AB-00D92573B9E4}" type="presOf" srcId="{25C5D47D-2CA5-4ACD-8578-52A1E6617FC1}" destId="{B14232B0-E90F-4D8B-96D3-3DB0233FEF8B}" srcOrd="0" destOrd="3" presId="urn:microsoft.com/office/officeart/2005/8/layout/list1"/>
    <dgm:cxn modelId="{FEC4E87E-906F-4782-A2D4-0A77A4092B09}" srcId="{CF7913F5-6403-42E4-93AC-6A2DE3CBB79E}" destId="{D9F1243F-861B-405A-AF71-FD9E8CCDFF16}" srcOrd="1" destOrd="0" parTransId="{4FDA1267-2A64-42D3-A2E6-D0EB1E57CF5C}" sibTransId="{620AF793-E100-449E-8EE1-2945F985853B}"/>
    <dgm:cxn modelId="{E3DCDDF8-9CE6-4E07-AB42-BE0C57D0FEFF}" type="presOf" srcId="{8A1D7362-1F44-42DE-88C9-EE5BE43DCC8E}" destId="{F60274E6-B674-497E-92DB-5C104D7D6227}" srcOrd="0" destOrd="1" presId="urn:microsoft.com/office/officeart/2005/8/layout/list1"/>
    <dgm:cxn modelId="{0FFEB83C-27D3-4EB8-91E4-5F18B1DEB7AA}" srcId="{FC90B33B-7766-4100-90F3-57BA1C630304}" destId="{598721EB-7DB0-4B9C-87EA-AC3F21589834}" srcOrd="0" destOrd="0" parTransId="{90DF259F-CA17-4048-8F9C-1E6D2DFEB1A8}" sibTransId="{77E3752A-D0B6-48D7-8997-C2239A8F6E13}"/>
    <dgm:cxn modelId="{089E7F52-7A30-430A-A91A-AD921BEB569A}" type="presOf" srcId="{7CC8EBFA-2B54-4E6B-AF10-4DB3F21BB549}" destId="{72E16C16-2F45-40BF-A155-B97ACEE76AE4}" srcOrd="0" destOrd="3" presId="urn:microsoft.com/office/officeart/2005/8/layout/list1"/>
    <dgm:cxn modelId="{C533BA2A-A887-4AAE-8EA0-670DC161CACF}" type="presOf" srcId="{300F49D3-DC28-4A21-B380-14C943ED84FE}" destId="{8D28BE44-1597-4536-A33D-A236015EEF05}" srcOrd="0" destOrd="0" presId="urn:microsoft.com/office/officeart/2005/8/layout/list1"/>
    <dgm:cxn modelId="{DCBFD690-B650-41C5-ADC3-F75F93D72127}" type="presOf" srcId="{300F49D3-DC28-4A21-B380-14C943ED84FE}" destId="{ABF5F41A-CD60-4285-BF31-94EFFD560CD0}" srcOrd="1" destOrd="0" presId="urn:microsoft.com/office/officeart/2005/8/layout/list1"/>
    <dgm:cxn modelId="{BDAA8913-B854-4E58-ACA8-D113278AEBEB}" type="presOf" srcId="{7E399576-8A08-4C2E-ADA0-063C7FB8B45D}" destId="{F60274E6-B674-497E-92DB-5C104D7D6227}" srcOrd="0" destOrd="2" presId="urn:microsoft.com/office/officeart/2005/8/layout/list1"/>
    <dgm:cxn modelId="{F8CBFCD7-82CA-4C1A-BDC6-17793723E1E4}" srcId="{D9F1243F-861B-405A-AF71-FD9E8CCDFF16}" destId="{A945A02E-885A-47B8-9E0C-766BEE73F530}" srcOrd="0" destOrd="0" parTransId="{A32C47C1-8DB2-4544-8B2A-72124D5DEFF9}" sibTransId="{31189387-4117-413E-9BBA-D04EE47A3793}"/>
    <dgm:cxn modelId="{489A6469-BC36-4634-906E-6A10A3F986B0}" srcId="{D9F1243F-861B-405A-AF71-FD9E8CCDFF16}" destId="{C856A585-2DC5-4675-88BC-45DE17F22B10}" srcOrd="4" destOrd="0" parTransId="{9DC2B267-D398-4309-8FC1-92CAE755D203}" sibTransId="{6C154B39-D557-4AA9-A8E0-92F2F9CDB12B}"/>
    <dgm:cxn modelId="{5BD155DC-594C-44E4-86D8-6655DC8E9CFC}" srcId="{300F49D3-DC28-4A21-B380-14C943ED84FE}" destId="{25C5D47D-2CA5-4ACD-8578-52A1E6617FC1}" srcOrd="3" destOrd="0" parTransId="{E3CD5A0A-970D-4E20-910A-07AFCD5C9D77}" sibTransId="{28CA3D94-D300-4894-8169-37E56F56480D}"/>
    <dgm:cxn modelId="{914FA1C4-7BFF-4D9F-AEF0-11885D07DA99}" type="presOf" srcId="{598721EB-7DB0-4B9C-87EA-AC3F21589834}" destId="{72E16C16-2F45-40BF-A155-B97ACEE76AE4}" srcOrd="0" destOrd="0" presId="urn:microsoft.com/office/officeart/2005/8/layout/list1"/>
    <dgm:cxn modelId="{537CAF4E-7DBB-4783-A91F-80F4049169ED}" type="presOf" srcId="{560E94EF-A101-4A18-9853-E47429D459E9}" destId="{72E16C16-2F45-40BF-A155-B97ACEE76AE4}" srcOrd="0" destOrd="4" presId="urn:microsoft.com/office/officeart/2005/8/layout/list1"/>
    <dgm:cxn modelId="{28839FA7-89AB-4262-A4AC-061DDD3EC0D3}" type="presOf" srcId="{A33EE933-92A6-4FA8-A093-985AD27D37B7}" destId="{F60274E6-B674-497E-92DB-5C104D7D6227}" srcOrd="0" destOrd="3" presId="urn:microsoft.com/office/officeart/2005/8/layout/list1"/>
    <dgm:cxn modelId="{905740D9-BF35-4981-8627-88A053D34C6F}" srcId="{300F49D3-DC28-4A21-B380-14C943ED84FE}" destId="{AA5C44A8-D3EB-43A7-A898-42891B983BDB}" srcOrd="2" destOrd="0" parTransId="{E5E9A13F-0353-4B8B-8FDB-6AB34E4C8381}" sibTransId="{AF748066-8C99-45A3-8C1B-52577FF3258C}"/>
    <dgm:cxn modelId="{6B270C2B-FCDE-4AA2-83CA-4C00BD74BF3E}" type="presOf" srcId="{A945A02E-885A-47B8-9E0C-766BEE73F530}" destId="{F60274E6-B674-497E-92DB-5C104D7D6227}" srcOrd="0" destOrd="0" presId="urn:microsoft.com/office/officeart/2005/8/layout/list1"/>
    <dgm:cxn modelId="{46EEAE60-821E-49F3-B0BA-8712F9A15875}" srcId="{CF7913F5-6403-42E4-93AC-6A2DE3CBB79E}" destId="{FC90B33B-7766-4100-90F3-57BA1C630304}" srcOrd="0" destOrd="0" parTransId="{61D793C8-F147-4E77-81FB-840DE61E6249}" sibTransId="{19AE5CE8-8CF9-42C4-BA1F-1001F074FCD9}"/>
    <dgm:cxn modelId="{FF790255-01D7-4A9C-AB86-3DCBD58D461F}" type="presOf" srcId="{AA5C44A8-D3EB-43A7-A898-42891B983BDB}" destId="{B14232B0-E90F-4D8B-96D3-3DB0233FEF8B}" srcOrd="0" destOrd="2" presId="urn:microsoft.com/office/officeart/2005/8/layout/list1"/>
    <dgm:cxn modelId="{BD756F6A-D6BC-46CD-939E-EF5CEC7969D8}" srcId="{D9F1243F-861B-405A-AF71-FD9E8CCDFF16}" destId="{A33EE933-92A6-4FA8-A093-985AD27D37B7}" srcOrd="3" destOrd="0" parTransId="{E5CEB0A1-5594-415B-B36A-E24009FBEFE1}" sibTransId="{73977968-E67D-46C5-8281-5A510D7FE3C6}"/>
    <dgm:cxn modelId="{C829A338-9BAC-4B2C-B2D3-CA84CCCDD08A}" type="presOf" srcId="{2808F25A-2D00-4817-BF29-A30949704AB0}" destId="{B14232B0-E90F-4D8B-96D3-3DB0233FEF8B}" srcOrd="0" destOrd="0" presId="urn:microsoft.com/office/officeart/2005/8/layout/list1"/>
    <dgm:cxn modelId="{C89811E6-D6AC-4547-B0B5-1FDDB7EE8D6A}" type="presOf" srcId="{5B4A41D7-CF33-4B45-821B-A1B2071797F5}" destId="{72E16C16-2F45-40BF-A155-B97ACEE76AE4}" srcOrd="0" destOrd="2" presId="urn:microsoft.com/office/officeart/2005/8/layout/list1"/>
    <dgm:cxn modelId="{43E5E1FC-022D-4429-932A-7DFDCB375A47}" type="presOf" srcId="{FC90B33B-7766-4100-90F3-57BA1C630304}" destId="{C7252AC8-BA6F-46A6-A1AD-3CBFE4266BB1}" srcOrd="0" destOrd="0" presId="urn:microsoft.com/office/officeart/2005/8/layout/list1"/>
    <dgm:cxn modelId="{34ABB5FF-26C2-43AA-AAFC-BDE73E427F72}" type="presOf" srcId="{FC90B33B-7766-4100-90F3-57BA1C630304}" destId="{D2BBCF86-FDDB-45C1-B63D-4A552E3961E8}" srcOrd="1" destOrd="0" presId="urn:microsoft.com/office/officeart/2005/8/layout/list1"/>
    <dgm:cxn modelId="{3A8FDD09-C3D7-4F65-92CE-3ACC846E315A}" srcId="{300F49D3-DC28-4A21-B380-14C943ED84FE}" destId="{52BAABF0-9421-44FF-8115-32540F434159}" srcOrd="4" destOrd="0" parTransId="{578C6FD3-2E99-4A0E-9004-157E26907B6D}" sibTransId="{B421B906-7D46-4C1A-9C5B-A2B121E6766B}"/>
    <dgm:cxn modelId="{7548C4EB-2175-43C6-A8F4-CD145FD5095A}" type="presOf" srcId="{C856A585-2DC5-4675-88BC-45DE17F22B10}" destId="{F60274E6-B674-497E-92DB-5C104D7D6227}" srcOrd="0" destOrd="4" presId="urn:microsoft.com/office/officeart/2005/8/layout/list1"/>
    <dgm:cxn modelId="{24A191AE-E66E-4142-9547-1B7C415A8EFC}" srcId="{FC90B33B-7766-4100-90F3-57BA1C630304}" destId="{5B4A41D7-CF33-4B45-821B-A1B2071797F5}" srcOrd="2" destOrd="0" parTransId="{B2B3F88E-C1DD-4F1E-B870-7D451E32DA94}" sibTransId="{FFBA7D31-5D41-4347-A831-49E2D075F2C5}"/>
    <dgm:cxn modelId="{392DE883-D9ED-4B9C-9744-394015CD077A}" type="presParOf" srcId="{E358C7CE-4C85-44E4-B056-9049F22EEE0A}" destId="{AD55F0FD-EB2B-4B51-B987-952D9CCB6600}" srcOrd="0" destOrd="0" presId="urn:microsoft.com/office/officeart/2005/8/layout/list1"/>
    <dgm:cxn modelId="{EACF7545-6163-4AF6-A754-329FFADA0B01}" type="presParOf" srcId="{AD55F0FD-EB2B-4B51-B987-952D9CCB6600}" destId="{C7252AC8-BA6F-46A6-A1AD-3CBFE4266BB1}" srcOrd="0" destOrd="0" presId="urn:microsoft.com/office/officeart/2005/8/layout/list1"/>
    <dgm:cxn modelId="{7E294FAA-1BCF-4DB7-A2EF-9088FE9C8A0D}" type="presParOf" srcId="{AD55F0FD-EB2B-4B51-B987-952D9CCB6600}" destId="{D2BBCF86-FDDB-45C1-B63D-4A552E3961E8}" srcOrd="1" destOrd="0" presId="urn:microsoft.com/office/officeart/2005/8/layout/list1"/>
    <dgm:cxn modelId="{5AB4BFB6-1872-46F3-BDC6-AE455D1CBECD}" type="presParOf" srcId="{E358C7CE-4C85-44E4-B056-9049F22EEE0A}" destId="{011A2B12-8E83-4046-98FE-32C8BA2E620C}" srcOrd="1" destOrd="0" presId="urn:microsoft.com/office/officeart/2005/8/layout/list1"/>
    <dgm:cxn modelId="{BC7FE383-F32D-4A8F-A026-B7AD084BC471}" type="presParOf" srcId="{E358C7CE-4C85-44E4-B056-9049F22EEE0A}" destId="{72E16C16-2F45-40BF-A155-B97ACEE76AE4}" srcOrd="2" destOrd="0" presId="urn:microsoft.com/office/officeart/2005/8/layout/list1"/>
    <dgm:cxn modelId="{9BA28C26-558A-413E-80E2-31C7BA59F767}" type="presParOf" srcId="{E358C7CE-4C85-44E4-B056-9049F22EEE0A}" destId="{C1DE96A4-027A-4854-B809-73A5ACE30781}" srcOrd="3" destOrd="0" presId="urn:microsoft.com/office/officeart/2005/8/layout/list1"/>
    <dgm:cxn modelId="{04CEEE39-415B-4632-9DCB-D9F7C12E997D}" type="presParOf" srcId="{E358C7CE-4C85-44E4-B056-9049F22EEE0A}" destId="{FF1DABC5-E4B6-4471-937E-A0050CC997C3}" srcOrd="4" destOrd="0" presId="urn:microsoft.com/office/officeart/2005/8/layout/list1"/>
    <dgm:cxn modelId="{1B6742A0-10FD-4FC3-8FB5-C698908E5691}" type="presParOf" srcId="{FF1DABC5-E4B6-4471-937E-A0050CC997C3}" destId="{217E4BBC-94EC-4EB3-8A27-B066C0094C42}" srcOrd="0" destOrd="0" presId="urn:microsoft.com/office/officeart/2005/8/layout/list1"/>
    <dgm:cxn modelId="{6639494C-9DF8-4197-83DC-5CA90856F813}" type="presParOf" srcId="{FF1DABC5-E4B6-4471-937E-A0050CC997C3}" destId="{BB93D26D-BBB5-4F36-B845-CD320FBA08DF}" srcOrd="1" destOrd="0" presId="urn:microsoft.com/office/officeart/2005/8/layout/list1"/>
    <dgm:cxn modelId="{CF01F22F-7168-4868-9B4F-B6FA4C133D85}" type="presParOf" srcId="{E358C7CE-4C85-44E4-B056-9049F22EEE0A}" destId="{DBFA0BBE-5A9B-4BC8-98F0-4D6DDDA68755}" srcOrd="5" destOrd="0" presId="urn:microsoft.com/office/officeart/2005/8/layout/list1"/>
    <dgm:cxn modelId="{F3C7FA80-FAEF-4D1A-B332-63852E82A030}" type="presParOf" srcId="{E358C7CE-4C85-44E4-B056-9049F22EEE0A}" destId="{F60274E6-B674-497E-92DB-5C104D7D6227}" srcOrd="6" destOrd="0" presId="urn:microsoft.com/office/officeart/2005/8/layout/list1"/>
    <dgm:cxn modelId="{9A046D83-FDA5-42F4-8AC1-CBE632DA5BDD}" type="presParOf" srcId="{E358C7CE-4C85-44E4-B056-9049F22EEE0A}" destId="{E4C60A9A-797B-456E-BE76-2AD40F515D13}" srcOrd="7" destOrd="0" presId="urn:microsoft.com/office/officeart/2005/8/layout/list1"/>
    <dgm:cxn modelId="{89C32B3E-3D54-42C3-B06A-BA401F324DA4}" type="presParOf" srcId="{E358C7CE-4C85-44E4-B056-9049F22EEE0A}" destId="{5D0336F0-5394-40EA-A2D6-63F14E71C97A}" srcOrd="8" destOrd="0" presId="urn:microsoft.com/office/officeart/2005/8/layout/list1"/>
    <dgm:cxn modelId="{D22ADA03-D1CD-413A-B7C8-4BD782E8D632}" type="presParOf" srcId="{5D0336F0-5394-40EA-A2D6-63F14E71C97A}" destId="{8D28BE44-1597-4536-A33D-A236015EEF05}" srcOrd="0" destOrd="0" presId="urn:microsoft.com/office/officeart/2005/8/layout/list1"/>
    <dgm:cxn modelId="{E7F98E19-737F-4ED0-A2EF-FC5150EBCE5B}" type="presParOf" srcId="{5D0336F0-5394-40EA-A2D6-63F14E71C97A}" destId="{ABF5F41A-CD60-4285-BF31-94EFFD560CD0}" srcOrd="1" destOrd="0" presId="urn:microsoft.com/office/officeart/2005/8/layout/list1"/>
    <dgm:cxn modelId="{C5674442-6250-4519-8720-6D8233705F92}" type="presParOf" srcId="{E358C7CE-4C85-44E4-B056-9049F22EEE0A}" destId="{FA1531C2-97EC-43EC-B395-AFDD8C4CAD67}" srcOrd="9" destOrd="0" presId="urn:microsoft.com/office/officeart/2005/8/layout/list1"/>
    <dgm:cxn modelId="{23132C07-215B-4910-AE4A-F7D977E6D115}" type="presParOf" srcId="{E358C7CE-4C85-44E4-B056-9049F22EEE0A}" destId="{B14232B0-E90F-4D8B-96D3-3DB0233FEF8B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D45DF3-AD12-4E08-A3C2-5A0BF964A857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7051F2-3169-4070-B386-CB51C6BE2B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43852" cy="928694"/>
          </a:xfrm>
        </p:spPr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solidFill>
                  <a:srgbClr val="002060"/>
                </a:solidFill>
              </a:rPr>
              <a:t>БЮДЖЕТ ДЛЯ ГРАЖДАН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0"/>
            <a:ext cx="221457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AutoShape 5" descr="https://i.ytimg.com/vi/K_Mwo4e0wKA/m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s://i.ytimg.com/vi/K_Mwo4e0wKA/m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http://culture29.ru/upload/iblock/bf8/bf8ec3a1c894cca9012877bcbfd98b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2286016" cy="2285992"/>
          </a:xfrm>
          <a:prstGeom prst="rect">
            <a:avLst/>
          </a:prstGeom>
          <a:noFill/>
        </p:spPr>
      </p:pic>
      <p:pic>
        <p:nvPicPr>
          <p:cNvPr id="1035" name="Picture 11" descr="http://strana.ru/media/images/uploaded/gallery_promo2420939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00372"/>
            <a:ext cx="3286116" cy="1428760"/>
          </a:xfrm>
          <a:prstGeom prst="rect">
            <a:avLst/>
          </a:prstGeom>
          <a:noFill/>
        </p:spPr>
      </p:pic>
      <p:pic>
        <p:nvPicPr>
          <p:cNvPr id="1037" name="Picture 13" descr="http://xn--b1aafrvecb0f6b.xn--p1ai/upload/resize_cache/iblock/8b2/550_410_1/8b28d71f73f71b833f546f3fa7406bf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000372"/>
            <a:ext cx="2643206" cy="1428760"/>
          </a:xfrm>
          <a:prstGeom prst="rect">
            <a:avLst/>
          </a:prstGeom>
          <a:noFill/>
        </p:spPr>
      </p:pic>
      <p:pic>
        <p:nvPicPr>
          <p:cNvPr id="1039" name="Picture 15" descr="http://cdn.dvinanews.ru/pcaofw6t/phe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3000372"/>
            <a:ext cx="3214678" cy="1428760"/>
          </a:xfrm>
          <a:prstGeom prst="rect">
            <a:avLst/>
          </a:prstGeom>
          <a:noFill/>
        </p:spPr>
      </p:pic>
      <p:pic>
        <p:nvPicPr>
          <p:cNvPr id="1041" name="Picture 17" descr="http://culture29.ru/upload/iblock/a3b/a3b6f9ac73f42531f96a5103f689189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0"/>
            <a:ext cx="2285984" cy="2285992"/>
          </a:xfrm>
          <a:prstGeom prst="rect">
            <a:avLst/>
          </a:prstGeom>
          <a:noFill/>
        </p:spPr>
      </p:pic>
      <p:pic>
        <p:nvPicPr>
          <p:cNvPr id="1043" name="Picture 19" descr="http://grandkid.ru/wp-content/uploads/Konoshskoe-gorodskoe-poseleni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429132"/>
            <a:ext cx="3286116" cy="1214445"/>
          </a:xfrm>
          <a:prstGeom prst="rect">
            <a:avLst/>
          </a:prstGeom>
          <a:noFill/>
        </p:spPr>
      </p:pic>
      <p:pic>
        <p:nvPicPr>
          <p:cNvPr id="1045" name="Picture 21" descr="http://do.edu.ru/files/object/images/32/4236/d1tu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4429132"/>
            <a:ext cx="2643206" cy="1214446"/>
          </a:xfrm>
          <a:prstGeom prst="rect">
            <a:avLst/>
          </a:prstGeom>
          <a:noFill/>
        </p:spPr>
      </p:pic>
      <p:pic>
        <p:nvPicPr>
          <p:cNvPr id="1047" name="Picture 23" descr="http://fondgkh.ru/wp-content/uploads/2016/03/c0be91694d4272d9ebad0a62a3697bf7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9322" y="4429132"/>
            <a:ext cx="3214678" cy="121444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0800000" flipV="1">
            <a:off x="214282" y="5614905"/>
            <a:ext cx="8572560" cy="1243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 РЕШЕНИЮ О БЮДЖЕТЕ МУНИЦИПАЛЬНОГО ОБРАЗОВАНИЯ «КОНОШСКИЙ МУНИЦИПАЛЬНЫЙ РАЙОН»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400" b="1" dirty="0" smtClean="0"/>
              <a:t>ГОД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межбюджетных отношений</a:t>
            </a:r>
            <a:endParaRPr lang="ru-RU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" y="1298448"/>
            <a:ext cx="2627376" cy="5559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2643174" y="1285860"/>
            <a:ext cx="6500826" cy="55784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indent="0" algn="just">
              <a:spcAft>
                <a:spcPts val="840"/>
              </a:spcAft>
            </a:pPr>
            <a:r>
              <a:rPr lang="ru" sz="3200" b="1" i="1" dirty="0" smtClean="0">
                <a:latin typeface="Calibri"/>
              </a:rPr>
              <a:t>Межбюджетные отношения </a:t>
            </a:r>
            <a:r>
              <a:rPr lang="ru" sz="2400" b="1" i="1" dirty="0" smtClean="0">
                <a:latin typeface="Calibri"/>
              </a:rPr>
              <a:t>—</a:t>
            </a:r>
          </a:p>
          <a:p>
            <a:pPr marL="12700" marR="12700" indent="0" algn="just">
              <a:lnSpc>
                <a:spcPts val="2640"/>
              </a:lnSpc>
              <a:spcAft>
                <a:spcPts val="2310"/>
              </a:spcAft>
            </a:pPr>
            <a:r>
              <a:rPr lang="ru" sz="2400" b="1" i="1" dirty="0" smtClean="0">
                <a:latin typeface="Calibri"/>
              </a:rPr>
              <a:t>взаимоотношения между федеральными органами государственной власти, органами государственной власти субъектов Российской Федерации, органами местного самоуправления по вопросам регулирования бюджетных правоотношений, организации и осуществления бюджетного процесса.</a:t>
            </a:r>
          </a:p>
          <a:p>
            <a:pPr marL="12700" indent="0" algn="just">
              <a:spcAft>
                <a:spcPts val="840"/>
              </a:spcAft>
            </a:pPr>
            <a:r>
              <a:rPr lang="ru" sz="3200" b="1" i="1" dirty="0" smtClean="0">
                <a:latin typeface="Calibri"/>
              </a:rPr>
              <a:t>Межбюджетные трансферты </a:t>
            </a:r>
            <a:r>
              <a:rPr lang="ru" sz="2400" b="1" i="1" dirty="0" smtClean="0">
                <a:latin typeface="Calibri"/>
              </a:rPr>
              <a:t>—</a:t>
            </a:r>
          </a:p>
          <a:p>
            <a:pPr marL="12700" marR="12700" indent="0" algn="just">
              <a:lnSpc>
                <a:spcPts val="2640"/>
              </a:lnSpc>
            </a:pPr>
            <a:r>
              <a:rPr lang="ru" sz="2400" b="1" i="1" dirty="0" smtClean="0">
                <a:latin typeface="Calibri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12700" marR="12700" indent="0" algn="just">
              <a:lnSpc>
                <a:spcPts val="2640"/>
              </a:lnSpc>
            </a:pPr>
            <a:endParaRPr lang="ru" sz="2400" b="1" i="1" dirty="0"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305800" cy="65321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Межбюджетные трансферты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1357298"/>
            <a:ext cx="2180830" cy="2208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4206240"/>
            <a:ext cx="2560320" cy="19374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51945" y="4174336"/>
            <a:ext cx="6072230" cy="253300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863600" indent="0" algn="just">
              <a:lnSpc>
                <a:spcPts val="1692"/>
              </a:lnSpc>
            </a:pPr>
            <a:r>
              <a:rPr lang="ru" sz="2000" b="1" i="1" dirty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" sz="2000" b="1" i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spc="-5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spc="-5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i="1" spc="-50" dirty="0" smtClean="0">
                <a:latin typeface="Times New Roman" pitchFamily="18" charset="0"/>
                <a:cs typeface="Times New Roman" pitchFamily="18" charset="0"/>
              </a:rPr>
              <a:t>т л</a:t>
            </a:r>
            <a:r>
              <a:rPr lang="en-US" sz="2000" b="1" i="1" spc="-5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spc="-5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.«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" sz="2000" b="1" i="1" dirty="0">
                <a:latin typeface="Times New Roman" pitchFamily="18" charset="0"/>
                <a:cs typeface="Times New Roman" pitchFamily="18" charset="0"/>
              </a:rPr>
              <a:t>- поддержка</a:t>
            </a:r>
            <a:r>
              <a:rPr lang="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63600" indent="0" algn="just">
              <a:lnSpc>
                <a:spcPts val="1692"/>
              </a:lnSpc>
            </a:pPr>
            <a:endParaRPr lang="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76200" indent="0" algn="just">
              <a:lnSpc>
                <a:spcPts val="1692"/>
              </a:lnSpc>
            </a:pPr>
            <a:r>
              <a:rPr lang="ru" sz="2000" i="1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 софинансирования расходов </a:t>
            </a:r>
            <a:r>
              <a:rPr lang="ru" sz="2000" i="1" dirty="0" smtClean="0">
                <a:latin typeface="Times New Roman" pitchFamily="18" charset="0"/>
                <a:cs typeface="Times New Roman" pitchFamily="18" charset="0"/>
              </a:rPr>
              <a:t>других бюджетов.</a:t>
            </a:r>
          </a:p>
          <a:p>
            <a:pPr marL="76200" indent="0" algn="just">
              <a:lnSpc>
                <a:spcPts val="1692"/>
              </a:lnSpc>
            </a:pPr>
            <a:endParaRPr lang="ru" sz="2000" i="1" dirty="0">
              <a:latin typeface="Times New Roman" pitchFamily="18" charset="0"/>
              <a:cs typeface="Times New Roman" pitchFamily="18" charset="0"/>
            </a:endParaRPr>
          </a:p>
          <a:p>
            <a:pPr marL="76200" marR="304800" indent="0" algn="just">
              <a:lnSpc>
                <a:spcPts val="1692"/>
              </a:lnSpc>
            </a:pPr>
            <a:r>
              <a:rPr lang="ru" sz="2000" i="1" dirty="0">
                <a:latin typeface="Times New Roman" pitchFamily="18" charset="0"/>
                <a:cs typeface="Times New Roman" pitchFamily="18" charset="0"/>
              </a:rPr>
              <a:t>Например: расходы на ремонт дорог могут частично осуществляться за счет средств местного бюджета, а оставшаяся часть - за счет субсидии из </a:t>
            </a:r>
            <a:r>
              <a:rPr lang="ru" sz="2000" i="1" dirty="0" smtClean="0">
                <a:latin typeface="Times New Roman" pitchFamily="18" charset="0"/>
                <a:cs typeface="Times New Roman" pitchFamily="18" charset="0"/>
              </a:rPr>
              <a:t>областного бюджета.</a:t>
            </a:r>
            <a:endParaRPr lang="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0177" y="1316816"/>
            <a:ext cx="5786478" cy="250033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R="25400" indent="0" algn="just">
              <a:spcAft>
                <a:spcPts val="210"/>
              </a:spcAft>
            </a:pPr>
            <a:r>
              <a:rPr lang="ru" sz="2000" b="1" i="1" dirty="0">
                <a:latin typeface="Times New Roman" pitchFamily="18" charset="0"/>
                <a:cs typeface="Times New Roman" pitchFamily="18" charset="0"/>
              </a:rPr>
              <a:t>Субвенции (от </a:t>
            </a:r>
            <a:r>
              <a:rPr lang="ru-RU" sz="2000" b="1" i="1" cap="small" dirty="0" smtClean="0">
                <a:latin typeface="Times New Roman" pitchFamily="18" charset="0"/>
                <a:cs typeface="Times New Roman" pitchFamily="18" charset="0"/>
              </a:rPr>
              <a:t>лат</a:t>
            </a:r>
            <a:r>
              <a:rPr lang="en-US" sz="2000" b="1" i="1" cap="small" dirty="0" smtClean="0">
                <a:latin typeface="Times New Roman" pitchFamily="18" charset="0"/>
                <a:cs typeface="Times New Roman" pitchFamily="18" charset="0"/>
              </a:rPr>
              <a:t>.«</a:t>
            </a:r>
            <a:r>
              <a:rPr lang="en-US" sz="2000" b="1" i="1" cap="small" dirty="0" err="1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en-US" sz="2000" b="1" i="1" cap="small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" sz="2000" b="1" i="1" dirty="0">
                <a:latin typeface="Times New Roman" pitchFamily="18" charset="0"/>
                <a:cs typeface="Times New Roman" pitchFamily="18" charset="0"/>
              </a:rPr>
              <a:t>- приходить напомощь)</a:t>
            </a:r>
          </a:p>
          <a:p>
            <a:pPr marR="25400" indent="0" algn="just">
              <a:lnSpc>
                <a:spcPts val="1764"/>
              </a:lnSpc>
            </a:pPr>
            <a:r>
              <a:rPr lang="ru" sz="2000" i="1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</a:t>
            </a:r>
            <a:r>
              <a:rPr lang="ru" sz="2000" i="1" dirty="0" smtClean="0">
                <a:latin typeface="Times New Roman" pitchFamily="18" charset="0"/>
                <a:cs typeface="Times New Roman" pitchFamily="18" charset="0"/>
              </a:rPr>
              <a:t>полномочий.</a:t>
            </a:r>
          </a:p>
          <a:p>
            <a:pPr marR="25400" indent="0" algn="just">
              <a:lnSpc>
                <a:spcPts val="1764"/>
              </a:lnSpc>
            </a:pPr>
            <a:endParaRPr lang="ru" sz="2000" i="1" dirty="0">
              <a:latin typeface="Times New Roman" pitchFamily="18" charset="0"/>
              <a:cs typeface="Times New Roman" pitchFamily="18" charset="0"/>
            </a:endParaRPr>
          </a:p>
          <a:p>
            <a:pPr marR="25400" indent="0" algn="just">
              <a:lnSpc>
                <a:spcPts val="1710"/>
              </a:lnSpc>
            </a:pPr>
            <a:r>
              <a:rPr lang="ru" sz="2000" i="1" dirty="0">
                <a:latin typeface="Times New Roman" pitchFamily="18" charset="0"/>
                <a:cs typeface="Times New Roman" pitchFamily="18" charset="0"/>
              </a:rPr>
              <a:t>Например: субвенция на организацию предоставления социальной помощи отдельным категориям граждан, находящимся в трудной жизненной </a:t>
            </a:r>
            <a:r>
              <a:rPr lang="ru" sz="2000" i="1" dirty="0" smtClean="0">
                <a:latin typeface="Times New Roman" pitchFamily="18" charset="0"/>
                <a:cs typeface="Times New Roman" pitchFamily="18" charset="0"/>
              </a:rPr>
              <a:t>ситуации.</a:t>
            </a:r>
            <a:endParaRPr lang="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017587"/>
              </p:ext>
            </p:extLst>
          </p:nvPr>
        </p:nvGraphicFramePr>
        <p:xfrm>
          <a:off x="0" y="1285860"/>
          <a:ext cx="91440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88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доходов бюджета </a:t>
            </a:r>
            <a:b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образования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«Коношский муниципальный район»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32" y="857232"/>
          <a:ext cx="9144033" cy="600076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072230"/>
                <a:gridCol w="3071803"/>
              </a:tblGrid>
              <a:tr h="869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      Виды доходов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2018 год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(план)                            тыс. руб.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 smtClean="0"/>
                        <a:t>Налог </a:t>
                      </a:r>
                      <a:r>
                        <a:rPr lang="ru-RU" sz="1800" b="1" i="1" dirty="0"/>
                        <a:t>на доходы физических лиц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68 695,0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уплаты акцизов на нефтепродукты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11 823,0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Налоги на совокупный доход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17 940,0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Государственная пошлина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2 386,0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земельные участки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3 631,0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муниципальное имущество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2 181,0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606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Плата за негативное воздействие на окружающую среду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449,0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606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продажи материальных и нематериальных активов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6 076,0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5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Штрафы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953,0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45720" rIns="0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+mj-cs"/>
              </a:rPr>
            </a:br>
            <a:r>
              <a:rPr kumimoji="0" lang="ru-RU" sz="1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СОБСТВЕННЫЕ ДОХОДЫ РАЙОННОГО БЮДЖЕТА</a:t>
            </a:r>
            <a:br>
              <a:rPr kumimoji="0" lang="ru-RU" sz="1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/>
              <a:t> </a:t>
            </a:r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СТРУКТУРА СОБСТВЕННЫХ ДОХОДОВ РАЙОННОГО БЮДЖЕТА   </a:t>
            </a:r>
            <a:b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НА 2018 ГОД</a:t>
            </a:r>
            <a:endParaRPr lang="ru-RU" sz="2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b="1" dirty="0" smtClean="0"/>
              <a:t> </a:t>
            </a:r>
            <a: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СТРУКТУРА НАЛОГОВЫХ ДОХОДОВ РАЙОННОГО БЮДЖЕТА   </a:t>
            </a:r>
            <a:b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НА 2018 ГОД</a:t>
            </a:r>
            <a:endParaRPr lang="ru-RU" sz="2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b="1" dirty="0" smtClean="0"/>
              <a:t> </a:t>
            </a:r>
            <a: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СТРУКТУРА НЕНАЛОГОВЫХ ДОХОДОВ РАЙОННОГО БЮДЖЕТА   </a:t>
            </a:r>
            <a:b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НА 2018 ГОД</a:t>
            </a:r>
            <a:endParaRPr lang="ru-RU" sz="2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Бюджет </a:t>
            </a:r>
            <a:b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МО «</a:t>
            </a:r>
            <a:r>
              <a:rPr lang="ru-RU" sz="36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Коношский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муниципалный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район» на 2018 год 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2214554"/>
          <a:ext cx="8072495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4381531"/>
                <a:gridCol w="2690832"/>
              </a:tblGrid>
              <a:tr h="370840">
                <a:tc gridSpan="3">
                  <a:txBody>
                    <a:bodyPr/>
                    <a:lstStyle/>
                    <a:p>
                      <a:pPr algn="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</a:rPr>
                        <a:t>Тыс. руб.</a:t>
                      </a:r>
                      <a:endParaRPr lang="ru-RU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№</a:t>
                      </a:r>
                      <a:r>
                        <a:rPr lang="ru-RU" sz="2000" i="1" dirty="0" err="1" smtClean="0"/>
                        <a:t>п</a:t>
                      </a:r>
                      <a:r>
                        <a:rPr lang="ru-RU" sz="2000" i="1" dirty="0" smtClean="0"/>
                        <a:t>/</a:t>
                      </a:r>
                      <a:r>
                        <a:rPr lang="ru-RU" sz="2000" i="1" dirty="0" err="1" smtClean="0"/>
                        <a:t>п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Показатель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Бюджет </a:t>
                      </a:r>
                    </a:p>
                    <a:p>
                      <a:pPr algn="ctr"/>
                      <a:r>
                        <a:rPr lang="ru-RU" sz="2000" i="1" dirty="0" smtClean="0"/>
                        <a:t>на</a:t>
                      </a:r>
                      <a:r>
                        <a:rPr lang="ru-RU" sz="2000" i="1" baseline="0" dirty="0" smtClean="0"/>
                        <a:t> 2018 год</a:t>
                      </a:r>
                    </a:p>
                    <a:p>
                      <a:pPr algn="ctr"/>
                      <a:r>
                        <a:rPr lang="ru-RU" sz="2000" i="1" baseline="0" dirty="0" smtClean="0"/>
                        <a:t> (план)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1.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ДОХОДЫ, всего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667 766,3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2.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РАСХОДЫ, всего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678 766,3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3.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ДЕФИЦИТ</a:t>
                      </a:r>
                      <a:endParaRPr lang="ru-RU" sz="32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11 000,00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Направления расходования 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средств бюджета 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МО «</a:t>
            </a:r>
            <a:r>
              <a:rPr lang="ru-RU" sz="4000" b="1" i="1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4000" b="1" i="1" dirty="0" smtClean="0">
                <a:solidFill>
                  <a:schemeClr val="tx1"/>
                </a:solidFill>
              </a:rPr>
              <a:t> муниципальный район»</a:t>
            </a:r>
            <a:endParaRPr lang="ru-RU" sz="4000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57364"/>
            <a:ext cx="9144000" cy="10001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tx1"/>
                </a:solidFill>
              </a:rPr>
              <a:t>Расходы бюджета </a:t>
            </a:r>
            <a:r>
              <a:rPr lang="ru-RU" sz="2000" b="1" i="1" dirty="0" smtClean="0">
                <a:solidFill>
                  <a:schemeClr val="tx1"/>
                </a:solidFill>
              </a:rPr>
              <a:t>- выплачиваемые из бюджета денежные средства, за исключением средств, являющихся источниками финансирования дефицита бюджета.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3071810"/>
            <a:ext cx="4000528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РАСХОДЫ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делятся: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4643446"/>
            <a:ext cx="1857388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 типам расходных обязательств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4643446"/>
            <a:ext cx="2000264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 муниципальным программам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4876" y="4643446"/>
            <a:ext cx="2071702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 функциям муниципального образования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768" y="4643446"/>
            <a:ext cx="2000232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 ведомствам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5611788">
            <a:off x="3112087" y="4086430"/>
            <a:ext cx="627839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4880399">
            <a:off x="5019330" y="4086430"/>
            <a:ext cx="627839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8641215">
            <a:off x="458007" y="3807725"/>
            <a:ext cx="1933033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504164">
            <a:off x="6239082" y="3747136"/>
            <a:ext cx="2290135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расходов бюджета МО «</a:t>
            </a:r>
            <a:r>
              <a:rPr lang="ru-RU" sz="36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Коношский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муниципальный район»</a:t>
            </a:r>
            <a:b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2018 год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4"/>
          <p:cNvGraphicFramePr>
            <a:graphicFrameLocks/>
          </p:cNvGraphicFramePr>
          <p:nvPr/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984" y="335280"/>
            <a:ext cx="8628888" cy="639470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8100" indent="0" algn="ctr">
              <a:spcAft>
                <a:spcPts val="2100"/>
              </a:spcAft>
            </a:pPr>
            <a:r>
              <a:rPr lang="ru" sz="43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</a:t>
            </a:r>
          </a:p>
          <a:p>
            <a:pPr marL="355600" indent="-317500" algn="just">
              <a:lnSpc>
                <a:spcPts val="2400"/>
              </a:lnSpc>
              <a:spcAft>
                <a:spcPts val="1470"/>
              </a:spcAft>
            </a:pPr>
            <a:r>
              <a:rPr lang="ru" sz="1800" i="1" spc="-100" dirty="0">
                <a:solidFill>
                  <a:srgbClr val="CB0000"/>
                </a:solidFill>
                <a:latin typeface="Times New Roman"/>
              </a:rPr>
              <a:t>• </a:t>
            </a:r>
            <a:r>
              <a:rPr lang="ru" sz="1800" i="1" spc="-100" dirty="0" smtClean="0">
                <a:solidFill>
                  <a:srgbClr val="CB0000"/>
                </a:solidFill>
                <a:latin typeface="Times New Roman"/>
              </a:rPr>
              <a:t>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«Бюджет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для граждан» познакомит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Вас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с положениями проекта важнейшего</a:t>
            </a:r>
            <a:r>
              <a:rPr lang="ru" sz="1800" b="1" i="1" spc="-100" dirty="0">
                <a:solidFill>
                  <a:srgbClr val="CC0000"/>
                </a:solidFill>
                <a:latin typeface="Times New Roman"/>
              </a:rPr>
              <a:t>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финансового документа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 муниципального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образования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«Коношский муниципальный район»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- бюджетом</a:t>
            </a:r>
            <a:r>
              <a:rPr lang="ru" sz="1800" b="1" i="1" spc="-100" dirty="0">
                <a:solidFill>
                  <a:srgbClr val="CC0000"/>
                </a:solidFill>
                <a:latin typeface="Times New Roman"/>
              </a:rPr>
              <a:t>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на очередной  финансовый  год.</a:t>
            </a:r>
            <a:endParaRPr lang="ru" sz="1800" b="1" i="1" spc="-100" dirty="0">
              <a:solidFill>
                <a:srgbClr val="CB0000"/>
              </a:solidFill>
              <a:latin typeface="Times New Roman"/>
            </a:endParaRPr>
          </a:p>
          <a:p>
            <a:pPr marL="355600" indent="-317500" algn="just">
              <a:lnSpc>
                <a:spcPts val="2400"/>
              </a:lnSpc>
              <a:spcAft>
                <a:spcPts val="1470"/>
              </a:spcAft>
            </a:pP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•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    Каждый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житель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п.Коноша является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участником формирования бюджета с</a:t>
            </a:r>
            <a:r>
              <a:rPr lang="ru" sz="1800" b="1" i="1" spc="-100" dirty="0">
                <a:solidFill>
                  <a:srgbClr val="CC0000"/>
                </a:solidFill>
                <a:latin typeface="Times New Roman"/>
              </a:rPr>
              <a:t>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одной стороны, как, налогоплательщик, наполняя доходы бюджета, с другой — он</a:t>
            </a:r>
            <a:r>
              <a:rPr lang="ru" sz="1800" b="1" i="1" spc="-100" dirty="0">
                <a:solidFill>
                  <a:srgbClr val="CC0000"/>
                </a:solidFill>
                <a:latin typeface="Times New Roman"/>
              </a:rPr>
              <a:t>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получает часть расходов 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 как  потребитель  общественных  </a:t>
            </a:r>
            <a:r>
              <a:rPr lang="ru" sz="1800" b="1" i="1" spc="-100" dirty="0">
                <a:solidFill>
                  <a:srgbClr val="CB0000"/>
                </a:solidFill>
                <a:latin typeface="Times New Roman"/>
              </a:rPr>
              <a:t>услуг</a:t>
            </a:r>
            <a:r>
              <a:rPr lang="ru" sz="1800" b="1" i="1" spc="-100" dirty="0" smtClean="0">
                <a:solidFill>
                  <a:srgbClr val="CB0000"/>
                </a:solidFill>
                <a:latin typeface="Times New Roman"/>
              </a:rPr>
              <a:t>.</a:t>
            </a:r>
          </a:p>
          <a:p>
            <a:pPr marL="355600" indent="-317500" algn="just">
              <a:lnSpc>
                <a:spcPts val="2400"/>
              </a:lnSpc>
              <a:spcAft>
                <a:spcPts val="1470"/>
              </a:spcAft>
            </a:pPr>
            <a:endParaRPr lang="ru" sz="1800" i="1" spc="-100" dirty="0">
              <a:solidFill>
                <a:srgbClr val="CB0000"/>
              </a:solidFill>
              <a:latin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2928926" cy="3354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000364" y="3286124"/>
            <a:ext cx="6143636" cy="33575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8100" indent="0" algn="just">
              <a:lnSpc>
                <a:spcPts val="2280"/>
              </a:lnSpc>
              <a:spcAft>
                <a:spcPts val="1470"/>
              </a:spcAft>
            </a:pP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Одно из ключевых условий повышения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эффективности расходов - это прозрачность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и открытость бюджетного процесса для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граждан.</a:t>
            </a:r>
          </a:p>
          <a:p>
            <a:pPr marL="38100" indent="0" algn="just">
              <a:lnSpc>
                <a:spcPts val="2280"/>
              </a:lnSpc>
            </a:pP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Жители муниципального образования «Коношский муниципальный район» имеют полное право знать, не только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на какие цели и в каком объеме были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потрачены бюджетные средства, но и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насколько эффективно расходуются эти</a:t>
            </a:r>
            <a:r>
              <a:rPr lang="ru" b="1" i="1" dirty="0" smtClean="0">
                <a:solidFill>
                  <a:srgbClr val="01205F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средства.</a:t>
            </a:r>
            <a:endParaRPr lang="ru" b="1" i="1" dirty="0">
              <a:solidFill>
                <a:srgbClr val="0A2659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нужен «программный» бюджет?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357298"/>
            <a:ext cx="9144000" cy="19145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25400" indent="546100" algn="just">
              <a:lnSpc>
                <a:spcPts val="1920"/>
              </a:lnSpc>
              <a:spcBef>
                <a:spcPts val="2100"/>
              </a:spcBef>
            </a:pPr>
            <a:r>
              <a:rPr lang="ru" sz="2000" i="1" dirty="0" smtClean="0">
                <a:solidFill>
                  <a:schemeClr val="tx1"/>
                </a:solidFill>
                <a:latin typeface="Calibri"/>
              </a:rPr>
              <a:t>Бюджет МО «Коношский муниципальный район» формируется в новом «программном» формате на основе муниципальных программ. Это связано со вступившими в силу изменениями в Бюджетный кодекс РФ в 2014 году.</a:t>
            </a:r>
          </a:p>
          <a:p>
            <a:pPr marL="12700" marR="25400" indent="546100" algn="just">
              <a:lnSpc>
                <a:spcPts val="1920"/>
              </a:lnSpc>
              <a:spcAft>
                <a:spcPts val="2520"/>
              </a:spcAft>
            </a:pPr>
            <a:r>
              <a:rPr lang="ru" sz="2000" i="1" dirty="0" smtClean="0">
                <a:solidFill>
                  <a:schemeClr val="tx1"/>
                </a:solidFill>
                <a:latin typeface="Calibri"/>
              </a:rPr>
              <a:t>Каждая муниципальная программа увязывает бюджетные ассигнования с результатами их использования для достижения заявленных целей. Таким образом, программный бюджет призван повысить качество формирования и исполнения главного финансового документа.</a:t>
            </a:r>
            <a:endParaRPr lang="ru" sz="2000" i="1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4929198"/>
            <a:ext cx="207167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Программный бюджет </a:t>
            </a:r>
            <a:r>
              <a:rPr lang="ru-RU" dirty="0" smtClean="0">
                <a:solidFill>
                  <a:schemeClr val="tx1"/>
                </a:solidFill>
              </a:rPr>
              <a:t>, это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3286124"/>
            <a:ext cx="6357950" cy="12144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tx1"/>
                </a:solidFill>
              </a:rPr>
              <a:t>Повышение эффективности деятельности всех участников программы за счет полномасштабного охвата всех сфер деятельности органов местного самоуправления и , как следствие, бюджетных ассигнований, находящихся в их распоряжении.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4500570"/>
            <a:ext cx="6357950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tx1"/>
                </a:solidFill>
              </a:rPr>
              <a:t>Обеспечение прозрачности расходования бюджетных средств, что позволяет увязать результаты, достигнутые в ходе реализации программ с бюджетными ресурсами, направленными на их достижение.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5715016"/>
            <a:ext cx="6357950" cy="11429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i="1" dirty="0" smtClean="0">
                <a:solidFill>
                  <a:schemeClr val="tx1"/>
                </a:solidFill>
              </a:rPr>
              <a:t>Четкая определенная ответственность за достижение результатов. Вытекает из необходимости назначения исполнителя и соисполнителей, ответственных за реализацию муниципальной программы.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2143108" y="3643314"/>
            <a:ext cx="500066" cy="3000396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2279904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64294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Муниципальные</a:t>
            </a:r>
            <a:r>
              <a:rPr lang="ru-RU" sz="3600" b="1" i="1" dirty="0" smtClean="0">
                <a:solidFill>
                  <a:schemeClr val="tx1"/>
                </a:solidFill>
              </a:rPr>
              <a:t> 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программы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1142984"/>
            <a:ext cx="3357586" cy="78581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БЮДЖЕТ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08" y="2643182"/>
            <a:ext cx="3286148" cy="78581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Программые</a:t>
            </a:r>
            <a:r>
              <a:rPr lang="ru-RU" b="1" i="1" dirty="0" smtClean="0">
                <a:solidFill>
                  <a:schemeClr val="tx1"/>
                </a:solidFill>
              </a:rPr>
              <a:t> и </a:t>
            </a:r>
            <a:r>
              <a:rPr lang="ru-RU" b="1" i="1" dirty="0" err="1" smtClean="0">
                <a:solidFill>
                  <a:schemeClr val="tx1"/>
                </a:solidFill>
              </a:rPr>
              <a:t>непрограмные</a:t>
            </a:r>
            <a:r>
              <a:rPr lang="ru-RU" b="1" i="1" dirty="0" smtClean="0">
                <a:solidFill>
                  <a:schemeClr val="tx1"/>
                </a:solidFill>
              </a:rPr>
              <a:t> расходы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1214422"/>
            <a:ext cx="3643306" cy="21431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Бюджет МО «</a:t>
            </a:r>
            <a:r>
              <a:rPr lang="ru-RU" i="1" dirty="0" err="1" smtClean="0">
                <a:solidFill>
                  <a:schemeClr val="tx1"/>
                </a:solidFill>
              </a:rPr>
              <a:t>Коношский</a:t>
            </a:r>
            <a:r>
              <a:rPr lang="ru-RU" i="1" dirty="0" smtClean="0">
                <a:solidFill>
                  <a:schemeClr val="tx1"/>
                </a:solidFill>
              </a:rPr>
              <a:t> муниципальный район» на 2018 год является </a:t>
            </a:r>
            <a:r>
              <a:rPr lang="ru-RU" b="1" i="1" dirty="0" smtClean="0">
                <a:solidFill>
                  <a:schemeClr val="tx1"/>
                </a:solidFill>
              </a:rPr>
              <a:t>программным бюджетом</a:t>
            </a:r>
            <a:r>
              <a:rPr lang="ru-RU" i="1" dirty="0" smtClean="0">
                <a:solidFill>
                  <a:schemeClr val="tx1"/>
                </a:solidFill>
              </a:rPr>
              <a:t>.  Формирование и исполнение расходной части бюджета  проходит через реализацию муниципальных программ.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500430" y="1928802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357422" y="3429000"/>
            <a:ext cx="4846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14876" y="342900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2976" y="4286256"/>
            <a:ext cx="2714644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Муниципальные программы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71934" y="4286256"/>
            <a:ext cx="27146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Непрограммные расходы</a:t>
            </a:r>
            <a:endParaRPr lang="ru-RU" b="1" i="1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857224" y="5286388"/>
            <a:ext cx="707236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Стрелка вниз 18"/>
          <p:cNvSpPr/>
          <p:nvPr/>
        </p:nvSpPr>
        <p:spPr>
          <a:xfrm>
            <a:off x="714348" y="5357826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928926" y="5357826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5357818" y="5357826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572396" y="5357826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6143644"/>
            <a:ext cx="2000232" cy="7143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Социальной направленности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000232" y="6143644"/>
            <a:ext cx="1928794" cy="7143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Общего характера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286512" y="6143644"/>
            <a:ext cx="2857488" cy="71435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На поддержку жилищно-коммунального хозяйства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9058" y="6143644"/>
            <a:ext cx="2357422" cy="7143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На поддержку отраслей экономики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Муниципальные программы МО </a:t>
            </a:r>
            <a:b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Коношский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муниципальный район»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144000" cy="180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8446"/>
                <a:gridCol w="1695554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  ТЫС.РУБ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ВСЕГО: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678 766,3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ТОМ ЧИСЛЕ: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НЕПРОГРАММНЫЕ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71 204,9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МУНИЦИПАЛЬНЫХ ПРОГРАММ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607 561,4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1022">
                <a:tc>
                  <a:txBody>
                    <a:bodyPr/>
                    <a:lstStyle/>
                    <a:p>
                      <a:pPr lvl="0"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образовании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район» на 2018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478 370,7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отдыха и оздоровления детей в муниципальном образовании «Коношский муниципальный район»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2 108,4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 МП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2018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66 566,2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«Капитальный ремонт в муниципальных учреждениях сферы культуры муниципального образования «Коношский муниципальный район» в 2018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«Повышение эффективности сферы культуры в муниципальном образовании «Коношский муниципальный район» в 2018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06. МП «Развитие внутреннего и въездного туризма в муниципальном образовании «Коношский муниципальный район» в 2018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 МП «Софинансирование мероприятий, предусмотренных государственной программой Архангельской области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Русского Севера (2013-2020 годы)»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3 770,7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сельского хозяйства Коношского района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09. МП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«Коношский муниципальный район» на 2018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МП «Поддержка и развитие малого предпринимательства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муниципальном образовании «Коношский муниципальный район»на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 МП «Обеспечение регулярных пассажирских перевозок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территориального общественного самоуправления в муниципальном образовании «Коношский муниципальный район»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 МП «Разработка генеральных планов и правил землепользования и застройки сельских поселений в 2017-2018 гг.»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  МП «Устойчивое развитие сельских территорий Коношского района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  МП «Энергосбережение и повышение энергетической эффективности МО «Коношский муниципальный район» на 2014-2020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16.  МП «Осуществление эффективной деятельности органов местного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самоуправления МО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«Коношский муниципальный район» в сфере развития земельно-имущественных отношений на 2018 год2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  МП «Развитие жилищно-коммунального хозяйства муниципального образования «Коношский муниципальный район» на 2018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2 815,4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  МП «Строительство средней общеобразовательной школы на 500 мест в п.Коноша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2017-2018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  МП «Строительство физкультурно-оздоровительного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комплекса в п.Коноша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2018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  МП «О привлечении к участию и оказание поддержки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гражданам и общественным объединениям в обеспечении охраны общественного порядка , создание условий для деятельности добровольных народных дружин на территории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«Коношский муниципальный район» на 2018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  МП «Развитие дорожной сети, повышение безопасности дорожного движения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 муниципальном образовании «Коношский муниципальный район»на 2018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210,7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  МП «Дом для молодой семьи в муниципальном образовании«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23.  МП «Трудовая молодежь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 района на 2018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  МП «Профилактика безнадзорности и правонарушений несовершеннолетних на территории муниципального образования «Коношский муниципальный район»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25.  МП «Развитие массовой физической культуры и спорта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Коношском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«Территория молодежи - территория развития Коношского района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  МП «Развитие архивного дела в муниципальном образовании «Коношский муниципальный район»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 «Коношский муниципальный район» «Управление муниципальными финансами и муниципальным долгом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  МП«Социализация детей-сирот и детей, оставшихся без попечения родителей,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4 934,9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«Доступная среда» на 2018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27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«Улучшение условий и охрана труда в муниципальном образовании  «Коношский муниципальный район» на 2018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финансирования</a:t>
            </a:r>
            <a:b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дефицита местного бюджета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2928958" cy="27146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9080" y="4590288"/>
            <a:ext cx="2955598" cy="1597152"/>
          </a:xfrm>
          <a:prstGeom prst="rect">
            <a:avLst/>
          </a:prstGeom>
          <a:solidFill>
            <a:srgbClr val="BE423F"/>
          </a:solidFill>
        </p:spPr>
        <p:txBody>
          <a:bodyPr lIns="0" tIns="0" rIns="0" bIns="0">
            <a:noAutofit/>
          </a:bodyPr>
          <a:lstStyle/>
          <a:p>
            <a:pPr marL="12700" marR="177800" indent="368300" algn="ctr">
              <a:lnSpc>
                <a:spcPts val="1776"/>
              </a:lnSpc>
            </a:pPr>
            <a:r>
              <a:rPr lang="ru" b="1" i="1" dirty="0">
                <a:latin typeface="Times New Roman"/>
              </a:rPr>
              <a:t>Дефицит бюджета муниципального образования</a:t>
            </a:r>
          </a:p>
          <a:p>
            <a:pPr marL="12700" marR="342900" indent="0" algn="ctr">
              <a:lnSpc>
                <a:spcPts val="1776"/>
              </a:lnSpc>
            </a:pPr>
            <a:r>
              <a:rPr lang="ru" b="1" i="1" dirty="0" smtClean="0">
                <a:latin typeface="Times New Roman"/>
              </a:rPr>
              <a:t>«Коношский муниципальный район»  в 2018 </a:t>
            </a:r>
            <a:r>
              <a:rPr lang="ru" b="1" i="1" dirty="0">
                <a:latin typeface="Times New Roman"/>
              </a:rPr>
              <a:t>году </a:t>
            </a:r>
            <a:r>
              <a:rPr lang="ru" b="1" i="1" dirty="0" smtClean="0">
                <a:latin typeface="Times New Roman"/>
              </a:rPr>
              <a:t>планируется-  11 000,00 тыс. </a:t>
            </a:r>
            <a:r>
              <a:rPr lang="ru" b="1" i="1" dirty="0">
                <a:latin typeface="Times New Roman"/>
              </a:rPr>
              <a:t>рублей,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643050"/>
            <a:ext cx="3143272" cy="2557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181856"/>
            <a:ext cx="3146878" cy="2590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572264" y="1714488"/>
            <a:ext cx="2380488" cy="8046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12700" marR="368300" indent="0" algn="just">
              <a:lnSpc>
                <a:spcPts val="2184"/>
              </a:lnSpc>
              <a:spcAft>
                <a:spcPts val="2730"/>
              </a:spcAft>
            </a:pPr>
            <a:endParaRPr lang="ru" sz="1600" i="1" spc="-100" dirty="0">
              <a:solidFill>
                <a:srgbClr val="0A2659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25768" y="2846832"/>
            <a:ext cx="2380488" cy="81686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12700" marR="571500" indent="0" algn="just">
              <a:lnSpc>
                <a:spcPts val="2160"/>
              </a:lnSpc>
              <a:spcBef>
                <a:spcPts val="2730"/>
              </a:spcBef>
            </a:pPr>
            <a:endParaRPr lang="ru" sz="1600" i="1" spc="-100" dirty="0">
              <a:solidFill>
                <a:srgbClr val="0A2659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50736" y="4346448"/>
            <a:ext cx="1944624" cy="5547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76200" marR="88900" indent="0">
              <a:lnSpc>
                <a:spcPts val="2112"/>
              </a:lnSpc>
              <a:spcAft>
                <a:spcPts val="3990"/>
              </a:spcAft>
            </a:pPr>
            <a:r>
              <a:rPr lang="ru" sz="1600" i="1" spc="-100" dirty="0">
                <a:solidFill>
                  <a:srgbClr val="0A2659"/>
                </a:solidFill>
                <a:latin typeface="Times New Roman"/>
              </a:rPr>
              <a:t>Кредиты </a:t>
            </a:r>
            <a:r>
              <a:rPr lang="ru" sz="1600" i="1" spc="-100" dirty="0" smtClean="0">
                <a:solidFill>
                  <a:srgbClr val="0A2659"/>
                </a:solidFill>
                <a:latin typeface="Times New Roman"/>
              </a:rPr>
              <a:t>кредитных организаций</a:t>
            </a:r>
            <a:endParaRPr lang="ru" sz="1600" i="1" spc="-100" dirty="0">
              <a:solidFill>
                <a:srgbClr val="0A2659"/>
              </a:solidFill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38544" y="5644896"/>
            <a:ext cx="1871472" cy="8046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76200" marR="88900" indent="0">
              <a:lnSpc>
                <a:spcPts val="2160"/>
              </a:lnSpc>
              <a:spcBef>
                <a:spcPts val="3990"/>
              </a:spcBef>
            </a:pPr>
            <a:r>
              <a:rPr lang="ru" sz="1600" i="1" cap="small" spc="-100" dirty="0">
                <a:solidFill>
                  <a:srgbClr val="0A2659"/>
                </a:solidFill>
                <a:latin typeface="Times New Roman"/>
              </a:rPr>
              <a:t>Изменения остатка</a:t>
            </a:r>
            <a:r>
              <a:rPr lang="ru" sz="1600" i="1" spc="-100" dirty="0">
                <a:solidFill>
                  <a:srgbClr val="10253F"/>
                </a:solidFill>
                <a:latin typeface="Times New Roman"/>
              </a:rPr>
              <a:t> </a:t>
            </a:r>
            <a:r>
              <a:rPr lang="ru" sz="1600" i="1" spc="-100" dirty="0">
                <a:solidFill>
                  <a:srgbClr val="0A2659"/>
                </a:solidFill>
                <a:latin typeface="Times New Roman"/>
              </a:rPr>
              <a:t>средств на счетах</a:t>
            </a:r>
            <a:r>
              <a:rPr lang="ru" sz="1600" i="1" cap="small" spc="-100" dirty="0">
                <a:solidFill>
                  <a:srgbClr val="10253F"/>
                </a:solidFill>
                <a:latin typeface="Times New Roman"/>
              </a:rPr>
              <a:t> </a:t>
            </a:r>
            <a:r>
              <a:rPr lang="ru" sz="1600" i="1" spc="-100" dirty="0">
                <a:solidFill>
                  <a:srgbClr val="0A2659"/>
                </a:solidFill>
                <a:latin typeface="Times New Roman"/>
              </a:rPr>
              <a:t>местного бюджета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57158" y="1285860"/>
            <a:ext cx="8358246" cy="3571900"/>
          </a:xfrm>
          <a:prstGeom prst="snip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+mj-lt"/>
              </a:rPr>
              <a:t>Финансовое управление администрации          МО «</a:t>
            </a:r>
            <a:r>
              <a:rPr lang="ru-RU" sz="2800" b="1" i="1" dirty="0" err="1" smtClean="0">
                <a:solidFill>
                  <a:schemeClr val="tx1"/>
                </a:solidFill>
                <a:latin typeface="+mj-lt"/>
              </a:rPr>
              <a:t>Коношский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</a:rPr>
              <a:t> муниципальный район»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+mj-lt"/>
              </a:rPr>
              <a:t>164010 п.Коноша, ул.Советская, д.76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+mj-lt"/>
              </a:rPr>
              <a:t>Телефон (8 818 58) 2-23-50 факс (8 818 58) 2-22-97</a:t>
            </a:r>
          </a:p>
          <a:p>
            <a:pPr algn="ctr"/>
            <a:r>
              <a:rPr lang="ru-RU" b="1" i="1" dirty="0" err="1" smtClean="0">
                <a:solidFill>
                  <a:schemeClr val="tx1"/>
                </a:solidFill>
              </a:rPr>
              <a:t>Эл.адрес</a:t>
            </a:r>
            <a:r>
              <a:rPr lang="ru-RU" b="1" i="1" dirty="0" smtClean="0">
                <a:solidFill>
                  <a:schemeClr val="tx1"/>
                </a:solidFill>
              </a:rPr>
              <a:t>: </a:t>
            </a:r>
            <a:r>
              <a:rPr lang="en-US" b="1" i="1" dirty="0" smtClean="0">
                <a:solidFill>
                  <a:schemeClr val="tx1"/>
                </a:solidFill>
              </a:rPr>
              <a:t>fokonosh@yandex.ru</a:t>
            </a:r>
            <a:r>
              <a:rPr lang="ru-RU" b="1" i="1" dirty="0" smtClean="0">
                <a:solidFill>
                  <a:schemeClr val="tx1"/>
                </a:solidFill>
              </a:rPr>
              <a:t>  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График работы: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Понедельник-четверг с 8.00 до 16.15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Пятница с 8.00 до 16.00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Обед с 12.00 до 13.00</a:t>
            </a:r>
          </a:p>
          <a:p>
            <a:pPr algn="ctr"/>
            <a:endParaRPr lang="ru-RU" b="1" i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9698" name="Picture 2" descr="http://elektrik-vam.ru/images/my_elektr/contact-us-icons-vector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857760"/>
            <a:ext cx="4643470" cy="2000240"/>
          </a:xfrm>
          <a:prstGeom prst="rect">
            <a:avLst/>
          </a:prstGeom>
          <a:noFill/>
        </p:spPr>
      </p:pic>
      <p:pic>
        <p:nvPicPr>
          <p:cNvPr id="29700" name="Picture 4" descr="http://ba-za.net/wp-content/uploads/2014/12/msk_mail-720x34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857759"/>
            <a:ext cx="3714728" cy="2000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68580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9800" indent="0" algn="ctr">
              <a:spcAft>
                <a:spcPts val="2520"/>
              </a:spcAft>
            </a:pPr>
            <a:r>
              <a:rPr lang="ru" sz="44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Общие положения</a:t>
            </a:r>
            <a:endParaRPr lang="ru" sz="4400" b="1" i="1" spc="-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85861"/>
            <a:ext cx="9144000" cy="2221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indent="914400" algn="just">
              <a:lnSpc>
                <a:spcPts val="2352"/>
              </a:lnSpc>
              <a:spcBef>
                <a:spcPts val="2520"/>
              </a:spcBef>
            </a:pP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Презентация «Бюджет для граждан» подготовлена для широкого круга</a:t>
            </a:r>
            <a:r>
              <a:rPr lang="ru" b="1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пользователей, и в первую очередь для коношан, с целью представления</a:t>
            </a:r>
            <a:r>
              <a:rPr lang="ru" b="1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бюджета муниципального образования «Коношский муниципальный район» на 2018 год. Мы</a:t>
            </a:r>
            <a:r>
              <a:rPr lang="ru" b="1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постарались в доступной и понятной для граждан форме показать основные</a:t>
            </a:r>
            <a:r>
              <a:rPr lang="ru" b="1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параметры бюджета  МО «Коношский муниципальный район».</a:t>
            </a:r>
          </a:p>
          <a:p>
            <a:pPr marL="12700" marR="12700" indent="914400" algn="just">
              <a:lnSpc>
                <a:spcPts val="2280"/>
              </a:lnSpc>
              <a:spcAft>
                <a:spcPts val="2520"/>
              </a:spcAft>
            </a:pP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Итак, прежде чем перейти к рассмотрению бюджета МО «Коношский муниципальный район» давайте</a:t>
            </a:r>
            <a:r>
              <a:rPr lang="ru" b="1" i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" b="1" i="1" dirty="0" smtClean="0">
                <a:solidFill>
                  <a:srgbClr val="0A2659"/>
                </a:solidFill>
                <a:latin typeface="Calibri"/>
              </a:rPr>
              <a:t>задумаемся: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00438"/>
            <a:ext cx="6572264" cy="33575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Что такое бюджет? </a:t>
            </a:r>
          </a:p>
          <a:p>
            <a:pPr algn="ctr">
              <a:buFont typeface="Wingdings" pitchFamily="2" charset="2"/>
              <a:buChar char="ü"/>
            </a:pPr>
            <a:r>
              <a:rPr lang="ru" sz="2400" b="1" i="1" cap="small" spc="-150" dirty="0" smtClean="0">
                <a:solidFill>
                  <a:srgbClr val="002060"/>
                </a:solidFill>
                <a:latin typeface="Times New Roman"/>
              </a:rPr>
              <a:t>Какие </a:t>
            </a: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бывают виды бюджетов? </a:t>
            </a:r>
          </a:p>
          <a:p>
            <a:pPr algn="ctr">
              <a:buFont typeface="Wingdings" pitchFamily="2" charset="2"/>
              <a:buChar char="ü"/>
            </a:pPr>
            <a:r>
              <a:rPr lang="en-US" sz="2400" b="1" i="1" cap="small" spc="-100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Этапы бюджетного процесса? </a:t>
            </a:r>
          </a:p>
          <a:p>
            <a:pPr algn="ctr">
              <a:buFont typeface="Wingdings" pitchFamily="2" charset="2"/>
              <a:buChar char="ü"/>
            </a:pPr>
            <a:r>
              <a:rPr lang="en-US" sz="2400" b="1" i="1" cap="small" spc="-150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" sz="2400" b="1" i="1" spc="-150" dirty="0" smtClean="0">
                <a:solidFill>
                  <a:srgbClr val="002060"/>
                </a:solidFill>
                <a:latin typeface="Times New Roman"/>
              </a:rPr>
              <a:t>На чем</a:t>
            </a: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 основывается проект </a:t>
            </a:r>
            <a:r>
              <a:rPr lang="ru" sz="2400" b="1" i="1" spc="-150" dirty="0" smtClean="0">
                <a:solidFill>
                  <a:srgbClr val="002060"/>
                </a:solidFill>
                <a:latin typeface="Times New Roman"/>
              </a:rPr>
              <a:t>бюджета МО «Коношский муниципальный район»? </a:t>
            </a:r>
          </a:p>
          <a:p>
            <a:pPr algn="ctr">
              <a:buFont typeface="Wingdings" pitchFamily="2" charset="2"/>
              <a:buChar char="ü"/>
            </a:pPr>
            <a:r>
              <a:rPr lang="en-US" sz="2400" b="1" i="1" cap="small" spc="-100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Зачем нужен «программный» бюджет?</a:t>
            </a:r>
          </a:p>
          <a:p>
            <a:pPr algn="ctr">
              <a:buFont typeface="Wingdings" pitchFamily="2" charset="2"/>
              <a:buChar char="ü"/>
            </a:pPr>
            <a:r>
              <a:rPr lang="ru" sz="2400" b="1" i="1" spc="-100" dirty="0" smtClean="0">
                <a:solidFill>
                  <a:srgbClr val="002060"/>
                </a:solidFill>
                <a:latin typeface="Times New Roman"/>
              </a:rPr>
              <a:t> Из чего состоят доходы и куда направляются расходы  бюджета МО «Коношский муниципальный район»?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images.easyfreeclipart.com/315/donrsquot-make-suggestions-golden-question-ndash-icf-credentialing-coach--315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500438"/>
            <a:ext cx="2571736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57166"/>
            <a:ext cx="4286280" cy="27359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928670"/>
            <a:ext cx="2857488" cy="15716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1800"/>
              </a:lnSpc>
            </a:pPr>
            <a:r>
              <a:rPr lang="ru" b="1" i="1" cap="small" dirty="0">
                <a:solidFill>
                  <a:srgbClr val="0033CC"/>
                </a:solidFill>
                <a:latin typeface="Calibri"/>
              </a:rPr>
              <a:t>ДОХОДЫ </a:t>
            </a:r>
            <a:endParaRPr lang="ru" b="1" i="1" cap="small" dirty="0" smtClean="0">
              <a:solidFill>
                <a:srgbClr val="0033CC"/>
              </a:solidFill>
              <a:latin typeface="Calibri"/>
            </a:endParaRPr>
          </a:p>
          <a:p>
            <a:pPr indent="0" algn="ctr">
              <a:lnSpc>
                <a:spcPts val="1800"/>
              </a:lnSpc>
            </a:pPr>
            <a:r>
              <a:rPr lang="ru" b="1" i="1" cap="small" dirty="0" smtClean="0">
                <a:solidFill>
                  <a:srgbClr val="0033CC"/>
                </a:solidFill>
                <a:latin typeface="Calibri"/>
              </a:rPr>
              <a:t>это </a:t>
            </a:r>
            <a:r>
              <a:rPr lang="ru" b="1" i="1" cap="small" dirty="0">
                <a:solidFill>
                  <a:srgbClr val="0033CC"/>
                </a:solidFill>
                <a:latin typeface="Calibri"/>
              </a:rPr>
              <a:t>поступающие в бюджет денежные средства (налоговые, неналоговые доходы и безвозмездные поступления</a:t>
            </a:r>
            <a:r>
              <a:rPr lang="ru" sz="1500" cap="small" dirty="0">
                <a:solidFill>
                  <a:srgbClr val="0033CC"/>
                </a:solidFill>
                <a:latin typeface="Calibri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1000108"/>
            <a:ext cx="2857488" cy="20661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1800"/>
              </a:lnSpc>
            </a:pPr>
            <a:r>
              <a:rPr lang="ru" b="1" i="1" dirty="0">
                <a:solidFill>
                  <a:srgbClr val="0033CC"/>
                </a:solidFill>
                <a:latin typeface="Calibri"/>
              </a:rPr>
              <a:t>РАСХОДЫ </a:t>
            </a:r>
            <a:endParaRPr lang="ru" b="1" i="1" dirty="0" smtClean="0">
              <a:solidFill>
                <a:srgbClr val="0033CC"/>
              </a:solidFill>
              <a:latin typeface="Calibri"/>
            </a:endParaRPr>
          </a:p>
          <a:p>
            <a:pPr indent="0" algn="ctr">
              <a:lnSpc>
                <a:spcPts val="1800"/>
              </a:lnSpc>
            </a:pPr>
            <a:r>
              <a:rPr lang="ru" b="1" i="1" dirty="0" smtClean="0">
                <a:solidFill>
                  <a:srgbClr val="0033CC"/>
                </a:solidFill>
                <a:latin typeface="Calibri"/>
              </a:rPr>
              <a:t>это </a:t>
            </a:r>
            <a:r>
              <a:rPr lang="ru" b="1" i="1" dirty="0">
                <a:solidFill>
                  <a:srgbClr val="0033CC"/>
                </a:solidFill>
                <a:latin typeface="Calibri"/>
              </a:rPr>
              <a:t>выплачиваемые из бюджета денежные средства (социальные выплаты населению, оказание муниципальных услуг, благоустройство, и другие)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000372"/>
            <a:ext cx="9144000" cy="1041276"/>
          </a:xfrm>
          <a:prstGeom prst="rect">
            <a:avLst/>
          </a:prstGeom>
          <a:solidFill>
            <a:srgbClr val="BE423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208"/>
              </a:lnSpc>
            </a:pPr>
            <a:r>
              <a:rPr lang="ru" sz="2400" b="1" i="1" cap="small" spc="-100" dirty="0" smtClean="0">
                <a:latin typeface="Times New Roman"/>
              </a:rPr>
              <a:t>БЮДЖЕТ </a:t>
            </a:r>
            <a:r>
              <a:rPr lang="ru" sz="2400" b="1" i="1" cap="small" spc="-100" dirty="0">
                <a:latin typeface="Times New Roman"/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4071942"/>
            <a:ext cx="4143404" cy="20717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4071942"/>
            <a:ext cx="2468880" cy="2071702"/>
          </a:xfrm>
          <a:prstGeom prst="rect">
            <a:avLst/>
          </a:prstGeom>
          <a:solidFill>
            <a:srgbClr val="EFFCCE"/>
          </a:solidFill>
        </p:spPr>
        <p:txBody>
          <a:bodyPr lIns="0" tIns="0" rIns="0" bIns="0">
            <a:noAutofit/>
          </a:bodyPr>
          <a:lstStyle/>
          <a:p>
            <a:pPr marR="12700" indent="0" algn="ctr">
              <a:lnSpc>
                <a:spcPts val="1848"/>
              </a:lnSpc>
            </a:pPr>
            <a:r>
              <a:rPr lang="ru" b="1" i="1" dirty="0">
                <a:solidFill>
                  <a:srgbClr val="0033CC"/>
                </a:solidFill>
                <a:latin typeface="Calibri"/>
              </a:rPr>
              <a:t>превышение доходов над расходами образует положительный остаток бюджета </a:t>
            </a:r>
            <a:r>
              <a:rPr lang="ru" b="1" i="1" cap="small" dirty="0">
                <a:solidFill>
                  <a:srgbClr val="76953D"/>
                </a:solidFill>
                <a:latin typeface="Calibri"/>
              </a:rPr>
              <a:t>ПРОФИЦИТ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4071942"/>
            <a:ext cx="2500298" cy="2071702"/>
          </a:xfrm>
          <a:prstGeom prst="rect">
            <a:avLst/>
          </a:prstGeom>
          <a:solidFill>
            <a:srgbClr val="EFFCCE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1800"/>
              </a:lnSpc>
            </a:pPr>
            <a:r>
              <a:rPr lang="ru" b="1" i="1" dirty="0">
                <a:solidFill>
                  <a:srgbClr val="0033CC"/>
                </a:solidFill>
                <a:latin typeface="Calibri"/>
              </a:rPr>
              <a:t>если расходная часть бюджета превышает доходную, то бюджет формируется с </a:t>
            </a:r>
            <a:r>
              <a:rPr lang="ru" b="1" i="1" dirty="0">
                <a:solidFill>
                  <a:srgbClr val="76953D"/>
                </a:solidFill>
                <a:latin typeface="Calibri"/>
              </a:rPr>
              <a:t>ДЕФИЦИТОМ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143644"/>
            <a:ext cx="9144000" cy="71435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1776"/>
              </a:lnSpc>
            </a:pPr>
            <a:r>
              <a:rPr lang="ru" sz="2000" b="1" i="1" dirty="0">
                <a:solidFill>
                  <a:srgbClr val="0A2659"/>
                </a:solidFill>
                <a:latin typeface="Calibri"/>
              </a:rPr>
              <a:t>Сбалансированность бюджета по доходам и расходам - основополагающее требование,</a:t>
            </a:r>
            <a:r>
              <a:rPr lang="ru" sz="2000" b="1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" sz="2000" b="1" i="1" dirty="0">
                <a:solidFill>
                  <a:srgbClr val="0A2659"/>
                </a:solidFill>
                <a:latin typeface="Calibri"/>
              </a:rPr>
              <a:t>предъявляемое к органам, составляющим и утверждающим бюджет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89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бывают бюджеты?</a:t>
            </a:r>
            <a:endParaRPr lang="ru-RU" sz="4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4144166" y="1427942"/>
            <a:ext cx="57071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00826" y="1071546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071670" y="1214422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1785926"/>
            <a:ext cx="2500298" cy="4286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семьи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1714488"/>
            <a:ext cx="3571900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Бюджеты публично-правовых образований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15042" y="1714488"/>
            <a:ext cx="2928958" cy="5000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организаций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http://familyexpert.ru/wp-content/uploads/2017/03/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2500298" cy="1643075"/>
          </a:xfrm>
          <a:prstGeom prst="rect">
            <a:avLst/>
          </a:prstGeom>
          <a:noFill/>
        </p:spPr>
      </p:pic>
      <p:pic>
        <p:nvPicPr>
          <p:cNvPr id="30730" name="Picture 10" descr="http://kom-group.ru/upload/iblock/fd9/fd91049d9865e71bf334faa196f0ab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214554"/>
            <a:ext cx="2500298" cy="1643073"/>
          </a:xfrm>
          <a:prstGeom prst="rect">
            <a:avLst/>
          </a:prstGeom>
          <a:noFill/>
        </p:spPr>
      </p:pic>
      <p:pic>
        <p:nvPicPr>
          <p:cNvPr id="30732" name="Picture 12" descr="http://uapress.info/content/news/2015/9/95375/big2/6441da7e2aebaf02a6f096f5a3b5461414422013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28"/>
            <a:ext cx="3000364" cy="1428760"/>
          </a:xfrm>
          <a:prstGeom prst="rect">
            <a:avLst/>
          </a:prstGeom>
          <a:noFill/>
        </p:spPr>
      </p:pic>
      <p:pic>
        <p:nvPicPr>
          <p:cNvPr id="30734" name="Picture 14" descr="http://dev.declarator.org/office/view-zip-file/10006/%D0%A1%D0%B2%D0%B5%D0%B4%D0%B5%D0%BD%D0%B8%D1%8F%20%D0%BE%20%D0%B4%D0%BE%D1%85%D0%BE%D0%B4%D0%B0%D1%85%202012%20-%202_files/mapkonah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857628"/>
            <a:ext cx="2786050" cy="1428760"/>
          </a:xfrm>
          <a:prstGeom prst="rect">
            <a:avLst/>
          </a:prstGeom>
          <a:noFill/>
        </p:spPr>
      </p:pic>
      <p:sp>
        <p:nvSpPr>
          <p:cNvPr id="30736" name="AutoShape 16" descr="https://upload.wikimedia.org/wikipedia/commons/thumb/b/b2/Map_of_Russia_-_Arkhangelsk_Oblast.svg/600px-Map_of_Russia_-_Arkhangelsk_Oblas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8" name="AutoShape 18" descr="https://upload.wikimedia.org/wikipedia/commons/thumb/b/b2/Map_of_Russia_-_Arkhangelsk_Oblast.svg/600px-Map_of_Russia_-_Arkhangelsk_Oblas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0" name="Picture 20" descr="http://www.russianlessons.net/russia/nenets/russia-nenet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3786190"/>
            <a:ext cx="2857520" cy="1428760"/>
          </a:xfrm>
          <a:prstGeom prst="rect">
            <a:avLst/>
          </a:prstGeom>
          <a:noFill/>
        </p:spPr>
      </p:pic>
      <p:cxnSp>
        <p:nvCxnSpPr>
          <p:cNvPr id="31" name="Прямая со стрелкой 30"/>
          <p:cNvCxnSpPr/>
          <p:nvPr/>
        </p:nvCxnSpPr>
        <p:spPr>
          <a:xfrm rot="5400000">
            <a:off x="3751257" y="324961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786314" y="2643182"/>
            <a:ext cx="1857388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2571736" y="2643182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0" y="5357826"/>
            <a:ext cx="3000364" cy="15001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0" tIns="0" rIns="0" bIns="0">
            <a:noAutofit/>
          </a:bodyPr>
          <a:lstStyle/>
          <a:p>
            <a:pPr marL="63500" indent="0">
              <a:spcAft>
                <a:spcPts val="420"/>
              </a:spcAft>
            </a:pPr>
            <a:r>
              <a:rPr lang="ru" sz="2000" b="1" dirty="0">
                <a:solidFill>
                  <a:srgbClr val="0070C0"/>
                </a:solidFill>
                <a:latin typeface="Calibri"/>
              </a:rPr>
              <a:t>Российской </a:t>
            </a:r>
            <a:r>
              <a:rPr lang="ru" sz="2000" b="1" dirty="0" smtClean="0">
                <a:solidFill>
                  <a:srgbClr val="0070C0"/>
                </a:solidFill>
                <a:latin typeface="Calibri"/>
              </a:rPr>
              <a:t>Федерации</a:t>
            </a:r>
          </a:p>
          <a:p>
            <a:pPr marL="63500" indent="0">
              <a:spcAft>
                <a:spcPts val="420"/>
              </a:spcAft>
            </a:pPr>
            <a:r>
              <a:rPr lang="ru" b="1" i="1" dirty="0" smtClean="0">
                <a:latin typeface="Calibri"/>
              </a:rPr>
              <a:t>(федеральный </a:t>
            </a:r>
            <a:r>
              <a:rPr lang="ru" b="1" i="1" dirty="0">
                <a:latin typeface="Calibri"/>
              </a:rPr>
              <a:t>бюджет, бюджеты государственных внебюджетных фондов РФ)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214678" y="5286388"/>
            <a:ext cx="2928958" cy="15716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60"/>
              </a:lnSpc>
            </a:pPr>
            <a:r>
              <a:rPr lang="ru" sz="2000" b="1" dirty="0">
                <a:solidFill>
                  <a:srgbClr val="0070C0"/>
                </a:solidFill>
                <a:latin typeface="Calibri"/>
              </a:rPr>
              <a:t>субъектов Российской Федерации</a:t>
            </a:r>
          </a:p>
          <a:p>
            <a:pPr indent="0" algn="ctr">
              <a:lnSpc>
                <a:spcPts val="1680"/>
              </a:lnSpc>
            </a:pPr>
            <a:r>
              <a:rPr lang="ru" b="1" i="1" dirty="0">
                <a:latin typeface="Calibri"/>
              </a:rPr>
              <a:t>(региональные бюджеты, </a:t>
            </a:r>
            <a:r>
              <a:rPr lang="ru" b="1" i="1" dirty="0" smtClean="0">
                <a:latin typeface="Calibri"/>
              </a:rPr>
              <a:t>бюджеты территориальных </a:t>
            </a:r>
            <a:r>
              <a:rPr lang="ru" b="1" i="1" dirty="0">
                <a:latin typeface="Calibri"/>
              </a:rPr>
              <a:t>фондов ОМС)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357950" y="5286388"/>
            <a:ext cx="2786050" cy="15716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84"/>
              </a:lnSpc>
            </a:pPr>
            <a:r>
              <a:rPr lang="ru" sz="2000" b="1" dirty="0">
                <a:solidFill>
                  <a:srgbClr val="0070C0"/>
                </a:solidFill>
                <a:latin typeface="Calibri"/>
              </a:rPr>
              <a:t>муниципальных образований</a:t>
            </a:r>
          </a:p>
          <a:p>
            <a:pPr indent="0" algn="ctr"/>
            <a:r>
              <a:rPr lang="ru" b="1" i="1" dirty="0">
                <a:latin typeface="Calibri"/>
              </a:rPr>
              <a:t>(местные бюджеты)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" y="67056"/>
            <a:ext cx="8875776" cy="115214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  <p:sp>
        <p:nvSpPr>
          <p:cNvPr id="4" name="Скругленный прямоугольник 3"/>
          <p:cNvSpPr/>
          <p:nvPr/>
        </p:nvSpPr>
        <p:spPr>
          <a:xfrm>
            <a:off x="1857356" y="1285860"/>
            <a:ext cx="35719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Федеральный бюджет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8" y="1285860"/>
            <a:ext cx="34289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Бюджеты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внебюджетных фондов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2285992"/>
            <a:ext cx="35719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Бюджеты субъектов РФ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8" y="2285992"/>
            <a:ext cx="34289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Бюджеты территориальных государственных внебюджетных фондов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3286124"/>
            <a:ext cx="7286644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Бюджеты муниципальных районов, </a:t>
            </a:r>
            <a:r>
              <a:rPr lang="ru-RU" u="sng" dirty="0" smtClean="0">
                <a:solidFill>
                  <a:schemeClr val="tx1"/>
                </a:solidFill>
              </a:rPr>
              <a:t>бюджеты городских округов</a:t>
            </a:r>
            <a:r>
              <a:rPr lang="ru-RU" dirty="0" smtClean="0">
                <a:solidFill>
                  <a:schemeClr val="tx1"/>
                </a:solidFill>
              </a:rPr>
              <a:t>, бюджеты внутригородских муниципальных образований городов федерального значения Москвы и Санкт-Петербурга, Севастополя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57356" y="4500570"/>
            <a:ext cx="72866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Бюджеты городских и сельских поселений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0" y="5572140"/>
            <a:ext cx="9144000" cy="12858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5100" marR="50800" indent="215900" algn="just">
              <a:lnSpc>
                <a:spcPts val="2208"/>
              </a:lnSpc>
              <a:spcBef>
                <a:spcPts val="630"/>
              </a:spcBef>
            </a:pPr>
            <a:r>
              <a:rPr lang="ru" cap="small" spc="-100" dirty="0" smtClean="0">
                <a:solidFill>
                  <a:srgbClr val="0A2659"/>
                </a:solidFill>
                <a:latin typeface="Times New Roman"/>
              </a:rPr>
              <a:t>.</a:t>
            </a:r>
            <a:r>
              <a:rPr lang="ru" sz="2400" b="1" i="1" cap="small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Местный бюджет </a:t>
            </a:r>
            <a:r>
              <a:rPr lang="ru" b="1" i="1" cap="small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одна из составных, частей бюджетной системы РФ. Он является</a:t>
            </a:r>
            <a:r>
              <a:rPr lang="ru" b="1" i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финансовой основой деятельности органов местного самоуправления. В бюджете МО «Коношский муниципальный район» показываются доходы и расходы, осуществляемые им </a:t>
            </a:r>
            <a:r>
              <a:rPr lang="ru" b="1" i="1" cap="small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реализации функций</a:t>
            </a:r>
            <a:endParaRPr lang="ru" cap="small" spc="-100" dirty="0">
              <a:solidFill>
                <a:srgbClr val="0A26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heraldik24.ru/images/znachki/frontside/92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1285884" cy="1071570"/>
          </a:xfrm>
          <a:prstGeom prst="rect">
            <a:avLst/>
          </a:prstGeom>
          <a:noFill/>
        </p:spPr>
      </p:pic>
      <p:pic>
        <p:nvPicPr>
          <p:cNvPr id="31748" name="Picture 4" descr="http://www.pchelovodstvo.ru/wp-content/uploads/2010/01/Zakon-Arhangelskoj-oblasti-O-pchelovodstve-v-redaktsii-ot-15.04.2009-N3-2-OZ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14554"/>
            <a:ext cx="1357322" cy="1071570"/>
          </a:xfrm>
          <a:prstGeom prst="rect">
            <a:avLst/>
          </a:prstGeom>
          <a:noFill/>
        </p:spPr>
      </p:pic>
      <p:pic>
        <p:nvPicPr>
          <p:cNvPr id="31750" name="Picture 6" descr="https://im0-tub-ru.yandex.net/i?id=a32ec0b14d4158ab51db883e124fe263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285860"/>
            <a:ext cx="1214446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43932" cy="18573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indent="0" algn="just">
              <a:lnSpc>
                <a:spcPts val="2040"/>
              </a:lnSpc>
            </a:pP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" sz="22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" sz="2100" b="1" i="1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>Бюджетный процесс — деятельность органов государственной власти, органов местного самоуправления и иных участников бюджетного процесса по составлению и</a:t>
            </a:r>
            <a:r>
              <a:rPr lang="ru" sz="2100" b="1" i="1" spc="-100" dirty="0" smtClean="0">
                <a:solidFill>
                  <a:srgbClr val="1A16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sz="2100" b="1" i="1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>рассмотрению проектов бюджетов, утверждению и исполнению бюджетов, контролю за</a:t>
            </a:r>
            <a:r>
              <a:rPr lang="ru" sz="2100" b="1" i="1" spc="-100" dirty="0" smtClean="0">
                <a:solidFill>
                  <a:srgbClr val="1A16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sz="2100" b="1" i="1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>их исполнением, осуществлению бюджетного учета, составлению, внешней проверке, рассмотрению и утверждению бюджетной отчетности.</a:t>
            </a:r>
            <a:r>
              <a:rPr lang="ru" sz="21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" sz="2100" spc="-100" dirty="0" smtClean="0">
                <a:solidFill>
                  <a:srgbClr val="1A091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43050"/>
            <a:ext cx="1802540" cy="30003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714620"/>
            <a:ext cx="1500198" cy="1664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143116"/>
            <a:ext cx="1500198" cy="1706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1643050"/>
            <a:ext cx="1383792" cy="16581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5643578"/>
            <a:ext cx="1597152" cy="63398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63500" marR="63500" indent="0">
              <a:lnSpc>
                <a:spcPts val="1632"/>
              </a:lnSpc>
            </a:pPr>
            <a:endParaRPr lang="ru" sz="1300" cap="small" spc="-100" dirty="0">
              <a:solidFill>
                <a:srgbClr val="0A2659"/>
              </a:solidFill>
              <a:latin typeface="Times New Roman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4071942"/>
            <a:ext cx="2071702" cy="1714512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0" y="4714884"/>
            <a:ext cx="22859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и составление проекта бюджета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57422" y="4429132"/>
            <a:ext cx="228601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и утверждение бюджета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429124" y="3857628"/>
            <a:ext cx="192882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бюджета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43636" y="3286124"/>
            <a:ext cx="2786082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за исполнением бюджета и утверждение отчета об исполнении бюджета</a:t>
            </a:r>
            <a:endParaRPr lang="ru-RU" sz="1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5857892"/>
            <a:ext cx="914400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Ежегодно решением сессии Собрания депутатов МО «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 утверждается бюджет муниципального образования «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прозрачности (открытости) бюджетной системы Российской Федерации означает: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33575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Обязательное опубликование в средствах массовой информации утвержденных бюджетов и отчетов об их исполнении;</a:t>
            </a:r>
          </a:p>
          <a:p>
            <a:pPr algn="just">
              <a:buFont typeface="Wingdings" pitchFamily="2" charset="2"/>
              <a:buChar char="ü"/>
            </a:pPr>
            <a:endParaRPr lang="ru-RU" b="1" i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Доступность иных сведений о бюджетах;</a:t>
            </a:r>
          </a:p>
          <a:p>
            <a:pPr algn="just">
              <a:buFont typeface="Wingdings" pitchFamily="2" charset="2"/>
              <a:buChar char="ü"/>
            </a:pPr>
            <a:endParaRPr lang="ru-RU" b="1" i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Обязательная открытость для общества и средств массовой информации проектов бюджетов, обеспечение доступа к информации на едином портале бюджетной системы Российской Федерации и сети «Интернет»;</a:t>
            </a:r>
          </a:p>
          <a:p>
            <a:pPr algn="just">
              <a:buFont typeface="Wingdings" pitchFamily="2" charset="2"/>
              <a:buChar char="ü"/>
            </a:pPr>
            <a:endParaRPr lang="ru-RU" b="1" i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Преемственности бюджетной классификации Российской Федерации, а </a:t>
            </a:r>
            <a:r>
              <a:rPr lang="ru-RU" b="1" i="1" dirty="0" smtClean="0">
                <a:solidFill>
                  <a:schemeClr val="tx1"/>
                </a:solidFill>
              </a:rPr>
              <a:t>также обеспечение </a:t>
            </a:r>
            <a:r>
              <a:rPr lang="ru-RU" b="1" i="1" dirty="0" smtClean="0">
                <a:solidFill>
                  <a:schemeClr val="tx1"/>
                </a:solidFill>
              </a:rPr>
              <a:t>сопоставимости показателей </a:t>
            </a:r>
            <a:r>
              <a:rPr lang="ru-RU" b="1" i="1" dirty="0" smtClean="0">
                <a:solidFill>
                  <a:schemeClr val="tx1"/>
                </a:solidFill>
              </a:rPr>
              <a:t>бюджета отчетного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chemeClr val="tx1"/>
                </a:solidFill>
              </a:rPr>
              <a:t> текущего </a:t>
            </a:r>
            <a:r>
              <a:rPr lang="ru-RU" b="1" i="1" dirty="0" smtClean="0">
                <a:solidFill>
                  <a:schemeClr val="tx1"/>
                </a:solidFill>
              </a:rPr>
              <a:t>и очередного финансового года. 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kartinkioboi.ru/_ph/20/594007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714884"/>
            <a:ext cx="3071802" cy="21431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86578" y="5500702"/>
            <a:ext cx="142876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Принципы бюджетной системы РФ</a:t>
            </a:r>
            <a:endParaRPr lang="ru-RU" sz="1400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7934"/>
            <a:ext cx="6072198" cy="50006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(Бюджетный кодекс Российской Федерации статья 36)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www.securitylab.ru/upload/iblock/a40/a40b2aeea980ee6267c15b30ee08ee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4"/>
            <a:ext cx="6072198" cy="15716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86182" y="5786454"/>
            <a:ext cx="1714512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Прозрачность бюджета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чем основывается проект бюджета</a:t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 «</a:t>
            </a:r>
            <a:r>
              <a:rPr lang="ru-RU" sz="32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Коношский</a:t>
            </a: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муниципальный район»?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0" y="1714488"/>
            <a:ext cx="3071802" cy="178595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Основные направления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бюджетной и налоговой политики Коношского муниципального района 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на 2018 год и на среднесрочную перспективу</a:t>
            </a:r>
            <a:endParaRPr lang="ru-RU" sz="1200" b="1" i="1" dirty="0">
              <a:solidFill>
                <a:schemeClr val="tx1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5786446" y="4714884"/>
            <a:ext cx="2786082" cy="1785950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Муниципальные программы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 МО «</a:t>
            </a:r>
            <a:r>
              <a:rPr lang="ru-RU" sz="1200" b="1" i="1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1200" b="1" i="1" dirty="0" smtClean="0">
                <a:solidFill>
                  <a:schemeClr val="tx1"/>
                </a:solidFill>
              </a:rPr>
              <a:t> муниципальный </a:t>
            </a:r>
            <a:r>
              <a:rPr lang="ru-RU" sz="1400" dirty="0" smtClean="0">
                <a:solidFill>
                  <a:schemeClr val="tx1"/>
                </a:solidFill>
              </a:rPr>
              <a:t>район</a:t>
            </a:r>
            <a:endParaRPr lang="ru-RU" sz="1400" b="1" i="1" dirty="0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214282" y="4714884"/>
            <a:ext cx="2928958" cy="178595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Прогноз социально-экономического развития МО «</a:t>
            </a:r>
            <a:r>
              <a:rPr lang="ru-RU" sz="1200" b="1" i="1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1200" b="1" i="1" dirty="0" smtClean="0">
                <a:solidFill>
                  <a:schemeClr val="tx1"/>
                </a:solidFill>
              </a:rPr>
              <a:t> муниципальный район»</a:t>
            </a:r>
            <a:endParaRPr lang="ru-RU" sz="1200" b="1" i="1" dirty="0">
              <a:solidFill>
                <a:schemeClr val="tx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5715008" y="1857364"/>
            <a:ext cx="3000396" cy="164307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0"/>
            <a:r>
              <a:rPr lang="ru-RU" sz="1200" b="1" i="1" dirty="0" smtClean="0">
                <a:solidFill>
                  <a:schemeClr val="tx1"/>
                </a:solidFill>
              </a:rPr>
              <a:t>Основные направления бюджетной </a:t>
            </a:r>
          </a:p>
          <a:p>
            <a:pPr algn="ctr" hangingPunct="0"/>
            <a:r>
              <a:rPr lang="ru-RU" sz="1200" b="1" i="1" dirty="0" smtClean="0">
                <a:solidFill>
                  <a:schemeClr val="tx1"/>
                </a:solidFill>
              </a:rPr>
              <a:t>и налоговой политики Архангельской области </a:t>
            </a:r>
          </a:p>
          <a:p>
            <a:pPr algn="ctr" hangingPunct="0"/>
            <a:r>
              <a:rPr lang="ru-RU" sz="1200" b="1" i="1" dirty="0" smtClean="0">
                <a:solidFill>
                  <a:schemeClr val="tx1"/>
                </a:solidFill>
              </a:rPr>
              <a:t>на 2018 год и на среднесрочную перспектив</a:t>
            </a:r>
            <a:r>
              <a:rPr lang="ru-RU" sz="1200" i="1" dirty="0" smtClean="0">
                <a:solidFill>
                  <a:schemeClr val="tx1"/>
                </a:solidFill>
              </a:rPr>
              <a:t>у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3500430" y="3286124"/>
            <a:ext cx="1928826" cy="17859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Проект БЮДЖЕТА МО «</a:t>
            </a:r>
            <a:r>
              <a:rPr lang="ru-RU" sz="1400" b="1" i="1" dirty="0" err="1" smtClean="0">
                <a:solidFill>
                  <a:schemeClr val="tx1"/>
                </a:solidFill>
              </a:rPr>
              <a:t>Коношский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err="1" smtClean="0">
                <a:solidFill>
                  <a:schemeClr val="tx1"/>
                </a:solidFill>
              </a:rPr>
              <a:t>муниципальны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err="1" smtClean="0">
                <a:solidFill>
                  <a:schemeClr val="tx1"/>
                </a:solidFill>
              </a:rPr>
              <a:t>райн</a:t>
            </a:r>
            <a:r>
              <a:rPr lang="ru-RU" sz="1400" b="1" i="1" dirty="0" smtClean="0">
                <a:solidFill>
                  <a:schemeClr val="tx1"/>
                </a:solidFill>
              </a:rPr>
              <a:t>»</a:t>
            </a:r>
            <a:endParaRPr lang="ru-RU" sz="1400" b="1" i="1" dirty="0">
              <a:solidFill>
                <a:schemeClr val="tx1"/>
              </a:solidFill>
            </a:endParaRPr>
          </a:p>
        </p:txBody>
      </p:sp>
      <p:sp>
        <p:nvSpPr>
          <p:cNvPr id="10" name="Стрелка вверх 9"/>
          <p:cNvSpPr/>
          <p:nvPr/>
        </p:nvSpPr>
        <p:spPr>
          <a:xfrm rot="13927527">
            <a:off x="3012734" y="4655962"/>
            <a:ext cx="770384" cy="77013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7114483">
            <a:off x="5209278" y="4566518"/>
            <a:ext cx="770384" cy="770136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18030657">
            <a:off x="2779980" y="2961999"/>
            <a:ext cx="770384" cy="92364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2766672">
            <a:off x="5231426" y="2945546"/>
            <a:ext cx="770384" cy="770136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1559</TotalTime>
  <Words>2061</Words>
  <Application>Microsoft Office PowerPoint</Application>
  <PresentationFormat>Экран (4:3)</PresentationFormat>
  <Paragraphs>277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БЮДЖЕТ ДЛЯ ГРАЖДАН</vt:lpstr>
      <vt:lpstr>Слайд 2</vt:lpstr>
      <vt:lpstr>Слайд 3</vt:lpstr>
      <vt:lpstr>Слайд 4</vt:lpstr>
      <vt:lpstr>Какие бывают бюджеты?</vt:lpstr>
      <vt:lpstr>Слайд 6</vt:lpstr>
      <vt:lpstr>                                                                                                                                                                               Бюджетный процесс —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 </vt:lpstr>
      <vt:lpstr>Принцип прозрачности (открытости) бюджетной системы Российской Федерации означает:</vt:lpstr>
      <vt:lpstr>На чем основывается проект бюджета  МО «Коношский муниципальный район»?</vt:lpstr>
      <vt:lpstr>Понятие межбюджетных отношений</vt:lpstr>
      <vt:lpstr>Межбюджетные трансферты</vt:lpstr>
      <vt:lpstr>Виды доходов бюджета  муниципального образования  «Коношский муниципальный район»</vt:lpstr>
      <vt:lpstr>Слайд 13</vt:lpstr>
      <vt:lpstr> СТРУКТУРА СОБСТВЕННЫХ ДОХОДОВ РАЙОННОГО БЮДЖЕТА      НА 2018 ГОД</vt:lpstr>
      <vt:lpstr> СТРУКТУРА НАЛОГОВЫХ ДОХОДОВ РАЙОННОГО БЮДЖЕТА      НА 2018 ГОД</vt:lpstr>
      <vt:lpstr> СТРУКТУРА НЕНАЛОГОВЫХ ДОХОДОВ РАЙОННОГО БЮДЖЕТА      НА 2018 ГОД</vt:lpstr>
      <vt:lpstr>Бюджет  МО «Коношский муниципалный район» на 2018 год </vt:lpstr>
      <vt:lpstr>Направления расходования  средств бюджета  МО «Коношский муниципальный район»</vt:lpstr>
      <vt:lpstr>Структура расходов бюджета МО «Коношский муниципальный район» на 2018 год</vt:lpstr>
      <vt:lpstr>Зачем нужен «программный» бюджет?</vt:lpstr>
      <vt:lpstr>Муниципальные программы</vt:lpstr>
      <vt:lpstr>Муниципальные программы МО  «Коношский муниципальный район»</vt:lpstr>
      <vt:lpstr>Источники финансирования дефицита местного бюджета</vt:lpstr>
      <vt:lpstr>Контактная информация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FINUPR</dc:creator>
  <cp:lastModifiedBy>Ускова</cp:lastModifiedBy>
  <cp:revision>343</cp:revision>
  <dcterms:created xsi:type="dcterms:W3CDTF">2017-10-25T05:08:54Z</dcterms:created>
  <dcterms:modified xsi:type="dcterms:W3CDTF">2017-11-16T06:15:51Z</dcterms:modified>
</cp:coreProperties>
</file>