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3" r:id="rId1"/>
  </p:sldMasterIdLst>
  <p:notesMasterIdLst>
    <p:notesMasterId r:id="rId28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6" r:id="rId13"/>
    <p:sldId id="277" r:id="rId14"/>
    <p:sldId id="278" r:id="rId15"/>
    <p:sldId id="279" r:id="rId16"/>
    <p:sldId id="275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4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1"/>
          <c:h val="0.567468829601823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налоговые доходы -108 319,0 тыс.руб. (20%)</c:v>
                </c:pt>
                <c:pt idx="1">
                  <c:v>неналоговые доходы-6 877,0 тыс. руб.(1%)</c:v>
                </c:pt>
                <c:pt idx="2">
                  <c:v>безвозмездные поступления -438 614,7 тыс.руб.(79%)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108319</c:v>
                </c:pt>
                <c:pt idx="1">
                  <c:v>6877</c:v>
                </c:pt>
                <c:pt idx="2">
                  <c:v>438617.7</c:v>
                </c:pt>
              </c:numCache>
            </c:numRef>
          </c:val>
        </c:ser>
      </c:pie3DChart>
      <c:spPr>
        <a:solidFill>
          <a:schemeClr val="accent4">
            <a:lumMod val="40000"/>
            <a:lumOff val="60000"/>
          </a:schemeClr>
        </a:solidFill>
      </c:spPr>
    </c:plotArea>
    <c:legend>
      <c:legendPos val="b"/>
      <c:layout>
        <c:manualLayout>
          <c:xMode val="edge"/>
          <c:yMode val="edge"/>
          <c:x val="0"/>
          <c:y val="0.55989028438204502"/>
          <c:w val="1"/>
          <c:h val="0.44010971561795542"/>
        </c:manualLayout>
      </c:layout>
      <c:spPr>
        <a:solidFill>
          <a:schemeClr val="accent4">
            <a:lumMod val="40000"/>
            <a:lumOff val="60000"/>
          </a:schemeClr>
        </a:solidFill>
      </c:sp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1884514435695537E-2"/>
          <c:y val="7.9336044063992583E-2"/>
          <c:w val="0.54416141732283463"/>
          <c:h val="0.81326758526306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Доходы от уплаты акцизов на нефтепродукты</c:v>
                </c:pt>
                <c:pt idx="2">
                  <c:v>Единый налог на вмененный доход для отдельных видов деятельности</c:v>
                </c:pt>
                <c:pt idx="3">
                  <c:v>Госпошлина</c:v>
                </c:pt>
                <c:pt idx="4">
                  <c:v>Налог по патентной системе налогообложения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78575</c:v>
                </c:pt>
                <c:pt idx="1">
                  <c:v>4179</c:v>
                </c:pt>
                <c:pt idx="2">
                  <c:v>22516</c:v>
                </c:pt>
                <c:pt idx="3">
                  <c:v>2969</c:v>
                </c:pt>
                <c:pt idx="4">
                  <c:v>42</c:v>
                </c:pt>
              </c:numCache>
            </c:numRef>
          </c:val>
          <c:bubble3D val="1"/>
        </c:ser>
      </c:pie3DChart>
    </c:plotArea>
    <c:legend>
      <c:legendPos val="r"/>
      <c:layout>
        <c:manualLayout>
          <c:xMode val="edge"/>
          <c:yMode val="edge"/>
          <c:x val="0.64093746962185283"/>
          <c:y val="1.587176033034296E-2"/>
          <c:w val="0.34980327111888843"/>
          <c:h val="0.9841282396696570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Доходы, получаемые в виде арендной платы за земельные участки</c:v>
                </c:pt>
                <c:pt idx="1">
                  <c:v>Доходы от сдачи в аренду имущества</c:v>
                </c:pt>
                <c:pt idx="2">
                  <c:v>Доходы от продажи земельных участков</c:v>
                </c:pt>
                <c:pt idx="3">
                  <c:v>Доходы от реализации имущества</c:v>
                </c:pt>
                <c:pt idx="4">
                  <c:v>Прочие неналоговые доходы</c:v>
                </c:pt>
                <c:pt idx="5">
                  <c:v>Штрафы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3961</c:v>
                </c:pt>
                <c:pt idx="1">
                  <c:v>400</c:v>
                </c:pt>
                <c:pt idx="2">
                  <c:v>220</c:v>
                </c:pt>
                <c:pt idx="3">
                  <c:v>1500</c:v>
                </c:pt>
                <c:pt idx="4">
                  <c:v>400</c:v>
                </c:pt>
                <c:pt idx="5">
                  <c:v>1118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645317796774227"/>
          <c:y val="1.2933977325878077E-2"/>
          <c:w val="0.3359818631600211"/>
          <c:h val="0.95129349105402083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47.4</c:v>
                </c:pt>
                <c:pt idx="1">
                  <c:v>104.4</c:v>
                </c:pt>
                <c:pt idx="2">
                  <c:v>286.39999999999992</c:v>
                </c:pt>
                <c:pt idx="3">
                  <c:v>0.4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400263633382953"/>
          <c:w val="0.55609430495345569"/>
          <c:h val="0.59595267764111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Отрасли экономики</c:v>
                </c:pt>
                <c:pt idx="1">
                  <c:v>Общегосударственные вопросы</c:v>
                </c:pt>
                <c:pt idx="2">
                  <c:v>Социально-культурная сфера</c:v>
                </c:pt>
                <c:pt idx="3">
                  <c:v>Обслуживание муниципального долга</c:v>
                </c:pt>
                <c:pt idx="4">
                  <c:v>Межбюджетные трансферты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0.51900000000000002</c:v>
                </c:pt>
                <c:pt idx="1">
                  <c:v>2.9000000000000001E-2</c:v>
                </c:pt>
                <c:pt idx="2">
                  <c:v>0.43800000000000011</c:v>
                </c:pt>
                <c:pt idx="3">
                  <c:v>0</c:v>
                </c:pt>
                <c:pt idx="4">
                  <c:v>1.4E-2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8346169592742425"/>
          <c:y val="6.1110201503726889E-2"/>
          <c:w val="0.40597732188460067"/>
          <c:h val="0.8638380237828307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45285716634618933"/>
          <c:y val="2.4806091449587193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6647448898206633"/>
          <c:w val="0.58308573928258967"/>
          <c:h val="0.615419573476224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год</c:v>
                </c:pt>
              </c:strCache>
            </c:strRef>
          </c:tx>
          <c:explosion val="25"/>
          <c:dLbls>
            <c:dLbl>
              <c:idx val="3"/>
              <c:layout>
                <c:manualLayout>
                  <c:x val="-1.428647200349956E-2"/>
                  <c:y val="-1.2565881353338924E-4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Отрасли экономики</c:v>
                </c:pt>
                <c:pt idx="1">
                  <c:v>Общегосударственные вопросы</c:v>
                </c:pt>
                <c:pt idx="2">
                  <c:v>Социально-культурная сфера</c:v>
                </c:pt>
                <c:pt idx="3">
                  <c:v>Обслуживание муниципального долга</c:v>
                </c:pt>
                <c:pt idx="4">
                  <c:v>Межбюджетные трансферты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1.4E-2</c:v>
                </c:pt>
                <c:pt idx="1">
                  <c:v>8.5000000000000006E-2</c:v>
                </c:pt>
                <c:pt idx="2">
                  <c:v>0.86100000000000021</c:v>
                </c:pt>
                <c:pt idx="3">
                  <c:v>3.0000000000000009E-3</c:v>
                </c:pt>
                <c:pt idx="4">
                  <c:v>3.6999999999999998E-2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5492172338752965"/>
          <c:y val="0.2211366636189388"/>
          <c:w val="0.44410406841076855"/>
          <c:h val="0.70515111517474849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F4DCB-0DF2-4F70-BAC9-6F8B4DE0D2CC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105D1-96B1-4776-AC95-4A314DCBD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05D1-96B1-4776-AC95-4A314DCBDA1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05D1-96B1-4776-AC95-4A314DCBDA1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05D1-96B1-4776-AC95-4A314DCBDA1F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44462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2338" y="1981200"/>
            <a:ext cx="4044462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B2504-7E79-43A6-92A7-7A1131456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2B11D-D7EA-4E13-9B8D-A2F414BA2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E2036-CB26-484B-9CEA-9353F6567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2" r:id="rId9"/>
    <p:sldLayoutId id="2147484063" r:id="rId10"/>
    <p:sldLayoutId id="2147484064" r:id="rId11"/>
    <p:sldLayoutId id="2147484065" r:id="rId12"/>
    <p:sldLayoutId id="2147484066" r:id="rId13"/>
    <p:sldLayoutId id="2147484067" r:id="rId14"/>
  </p:sldLayoutIdLst>
  <p:transition>
    <p:cut thruBlk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hyperlink" Target="http://images.yandex.ru/yandsearch?source=wiz&amp;fp=0&amp;img_url=http://www.bbc.co.uk/radio4/womanshour/media/carer_sized.jpg&amp;text=%D0%BE%D0%BF%D0%B5%D0%BA%D0%B0%20%D0%BD%D0%B0%D0%B4%20%D1%81%D0%BE%D0%B2%D0%B5%D1%80%D1%88%D0%B5%D0%BD%D0%BD%D0%BE%D0%BB%D0%B5%D1%82%D0%BD%D0%B8%D0%BC%D0%B8%20%D0%BD%D0%B5%D0%B4%D0%B5%D0%B5%D1%81%D0%BF%D0%BE%D1%81%D0%BE%D0%B1%D0%BD%D1%8B%D0%BC%D0%B8%20%D0%B2%20%D0%BA%D0%B0%D1%80%D1%82%D0%B8%D0%BD%D0%BA%D0%B0%D1%85&amp;noreask=1&amp;pos=17&amp;lr=20&amp;rpt=simage&amp;nojs=1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001056" cy="785818"/>
          </a:xfr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Бюджет для граждан</a:t>
            </a:r>
            <a:endParaRPr lang="ru-RU" dirty="0"/>
          </a:p>
        </p:txBody>
      </p:sp>
      <p:pic>
        <p:nvPicPr>
          <p:cNvPr id="4" name="Содержимое 3" descr="02020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1000108"/>
            <a:ext cx="8001056" cy="4357718"/>
          </a:xfrm>
        </p:spPr>
      </p:pic>
      <p:sp>
        <p:nvSpPr>
          <p:cNvPr id="7" name="Прямоугольник 6"/>
          <p:cNvSpPr/>
          <p:nvPr/>
        </p:nvSpPr>
        <p:spPr>
          <a:xfrm rot="10800000" flipV="1">
            <a:off x="571472" y="5357826"/>
            <a:ext cx="8001056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МО«</a:t>
            </a:r>
            <a:r>
              <a:rPr lang="ru-RU" b="1" dirty="0" err="1" smtClean="0">
                <a:solidFill>
                  <a:schemeClr val="tx1"/>
                </a:solidFill>
              </a:rPr>
              <a:t>Коношский</a:t>
            </a:r>
            <a:r>
              <a:rPr lang="ru-RU" b="1" dirty="0" smtClean="0">
                <a:solidFill>
                  <a:schemeClr val="tx1"/>
                </a:solidFill>
              </a:rPr>
              <a:t> муниципальный район» на 2015 год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357166"/>
            <a:ext cx="8229600" cy="37465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/>
              <a:t>Доходы бюджета района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idx="1"/>
          </p:nvPr>
        </p:nvSpPr>
        <p:spPr>
          <a:xfrm>
            <a:off x="468923" y="908051"/>
            <a:ext cx="8229600" cy="650875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 smtClean="0"/>
              <a:t>Доходы районного бюджета образуются за счет налоговых и неналоговых доходов, а также за счет безвозмездных поступлений</a:t>
            </a:r>
            <a:endParaRPr lang="ru-RU" sz="2000" b="1" dirty="0" smtClean="0">
              <a:solidFill>
                <a:schemeClr val="bg2"/>
              </a:solidFill>
            </a:endParaRPr>
          </a:p>
        </p:txBody>
      </p:sp>
      <p:sp>
        <p:nvSpPr>
          <p:cNvPr id="23554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F145DC-1317-40A9-8958-C437C205E011}" type="slidenum">
              <a:rPr lang="ru-RU"/>
              <a:pPr/>
              <a:t>10</a:t>
            </a:fld>
            <a:endParaRPr lang="ru-RU"/>
          </a:p>
        </p:txBody>
      </p:sp>
      <p:sp>
        <p:nvSpPr>
          <p:cNvPr id="279557" name="AutoShape 5"/>
          <p:cNvSpPr>
            <a:spLocks noChangeArrowheads="1"/>
          </p:cNvSpPr>
          <p:nvPr/>
        </p:nvSpPr>
        <p:spPr bwMode="auto">
          <a:xfrm>
            <a:off x="3492012" y="1647826"/>
            <a:ext cx="2161442" cy="10969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</p:spPr>
        <p:txBody>
          <a:bodyPr lIns="126000" rIns="126000" anchor="ctr"/>
          <a:lstStyle/>
          <a:p>
            <a:pPr algn="ctr"/>
            <a:r>
              <a:rPr lang="ru-RU" sz="2400" b="1"/>
              <a:t>Доходы бюджета</a:t>
            </a:r>
          </a:p>
        </p:txBody>
      </p:sp>
      <p:sp>
        <p:nvSpPr>
          <p:cNvPr id="279558" name="Rectangle 6"/>
          <p:cNvSpPr>
            <a:spLocks noChangeArrowheads="1"/>
          </p:cNvSpPr>
          <p:nvPr/>
        </p:nvSpPr>
        <p:spPr bwMode="auto">
          <a:xfrm>
            <a:off x="429358" y="3406776"/>
            <a:ext cx="2495550" cy="2308225"/>
          </a:xfrm>
          <a:prstGeom prst="rect">
            <a:avLst/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 lIns="108000" tIns="0" rIns="108000" bIns="0" anchor="ctr"/>
          <a:lstStyle/>
          <a:p>
            <a:pPr algn="ctr"/>
            <a:r>
              <a:rPr lang="ru-RU" sz="1600" b="1" dirty="0"/>
              <a:t>Налоговые доходы – поступления от уплаты налогов, установленных Налоговым кодексом РФ</a:t>
            </a:r>
          </a:p>
        </p:txBody>
      </p:sp>
      <p:sp>
        <p:nvSpPr>
          <p:cNvPr id="279559" name="Rectangle 7"/>
          <p:cNvSpPr>
            <a:spLocks noChangeArrowheads="1"/>
          </p:cNvSpPr>
          <p:nvPr/>
        </p:nvSpPr>
        <p:spPr bwMode="auto">
          <a:xfrm>
            <a:off x="3247293" y="3424238"/>
            <a:ext cx="2518997" cy="2303462"/>
          </a:xfrm>
          <a:prstGeom prst="rect">
            <a:avLst/>
          </a:prstGeom>
          <a:solidFill>
            <a:srgbClr val="FF5050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600" b="1"/>
              <a:t>Неналоговые доходы – поступления от уплаты пошлин и сборов, установленных законодательством РФ, арендных платежей и штрафов за нарушение законодательства</a:t>
            </a:r>
          </a:p>
        </p:txBody>
      </p:sp>
      <p:sp>
        <p:nvSpPr>
          <p:cNvPr id="279560" name="Rectangle 8"/>
          <p:cNvSpPr>
            <a:spLocks noChangeArrowheads="1"/>
          </p:cNvSpPr>
          <p:nvPr/>
        </p:nvSpPr>
        <p:spPr bwMode="auto">
          <a:xfrm>
            <a:off x="6087208" y="3402013"/>
            <a:ext cx="2797420" cy="2316162"/>
          </a:xfrm>
          <a:prstGeom prst="rect">
            <a:avLst/>
          </a:prstGeom>
          <a:solidFill>
            <a:srgbClr val="6699FF"/>
          </a:solidFill>
          <a:ln w="19050">
            <a:solidFill>
              <a:srgbClr val="3366FF"/>
            </a:solidFill>
            <a:miter lim="800000"/>
            <a:headEnd/>
            <a:tailEnd/>
          </a:ln>
        </p:spPr>
        <p:txBody>
          <a:bodyPr lIns="108000" tIns="0" rIns="108000" bIns="0" anchor="ctr"/>
          <a:lstStyle/>
          <a:p>
            <a:pPr algn="ctr"/>
            <a:r>
              <a:rPr lang="ru-RU" sz="1600" b="1" dirty="0"/>
              <a:t>Безвозмездные поступления - </a:t>
            </a:r>
            <a:r>
              <a:rPr lang="ru-RU" sz="1600" b="1" dirty="0" err="1"/>
              <a:t>поступления</a:t>
            </a:r>
            <a:r>
              <a:rPr lang="ru-RU" sz="1600" b="1" dirty="0"/>
              <a:t> от других бюджетов (межбюджетные трансферты), организаций, граждан (кроме налоговых и неналоговых доходов)</a:t>
            </a:r>
            <a:endParaRPr lang="ru-RU" sz="1600" b="1" dirty="0">
              <a:solidFill>
                <a:schemeClr val="accent2"/>
              </a:solidFill>
            </a:endParaRPr>
          </a:p>
        </p:txBody>
      </p:sp>
      <p:sp>
        <p:nvSpPr>
          <p:cNvPr id="279561" name="AutoShape 9"/>
          <p:cNvSpPr>
            <a:spLocks noChangeArrowheads="1"/>
          </p:cNvSpPr>
          <p:nvPr/>
        </p:nvSpPr>
        <p:spPr bwMode="auto">
          <a:xfrm rot="2313247">
            <a:off x="5782408" y="2205038"/>
            <a:ext cx="1570892" cy="609600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6699FF"/>
          </a:solidFill>
          <a:ln w="1905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9562" name="AutoShape 10"/>
          <p:cNvSpPr>
            <a:spLocks noChangeArrowheads="1"/>
          </p:cNvSpPr>
          <p:nvPr/>
        </p:nvSpPr>
        <p:spPr bwMode="auto">
          <a:xfrm rot="7897213">
            <a:off x="1678171" y="2184217"/>
            <a:ext cx="1611312" cy="8147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9563" name="AutoShape 11"/>
          <p:cNvSpPr>
            <a:spLocks noChangeArrowheads="1"/>
          </p:cNvSpPr>
          <p:nvPr/>
        </p:nvSpPr>
        <p:spPr bwMode="auto">
          <a:xfrm>
            <a:off x="4193931" y="2832101"/>
            <a:ext cx="707781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5050"/>
          </a:solidFill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95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1000"/>
                                        <p:tgtEl>
                                          <p:spTgt spid="279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79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79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79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79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79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279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4" grpId="0" animBg="1"/>
      <p:bldP spid="279555" grpId="0" build="p" animBg="1"/>
      <p:bldP spid="279557" grpId="0" animBg="1"/>
      <p:bldP spid="279558" grpId="0" animBg="1"/>
      <p:bldP spid="279559" grpId="0" animBg="1"/>
      <p:bldP spid="279560" grpId="0" animBg="1"/>
      <p:bldP spid="279561" grpId="0" animBg="1"/>
      <p:bldP spid="279562" grpId="0" animBg="1"/>
      <p:bldP spid="2795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069848"/>
          </a:xfr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Структура доходов бюджета на 2015 год</a:t>
            </a:r>
            <a:endParaRPr lang="ru-RU" sz="36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428728" y="2071678"/>
          <a:ext cx="6096000" cy="4206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1929" name="Group 89"/>
          <p:cNvGraphicFramePr>
            <a:graphicFrameLocks noGrp="1"/>
          </p:cNvGraphicFramePr>
          <p:nvPr>
            <p:ph/>
          </p:nvPr>
        </p:nvGraphicFramePr>
        <p:xfrm>
          <a:off x="428596" y="1142984"/>
          <a:ext cx="8143932" cy="4397124"/>
        </p:xfrm>
        <a:graphic>
          <a:graphicData uri="http://schemas.openxmlformats.org/drawingml/2006/table">
            <a:tbl>
              <a:tblPr/>
              <a:tblGrid>
                <a:gridCol w="5643602"/>
                <a:gridCol w="1214446"/>
                <a:gridCol w="1285884"/>
              </a:tblGrid>
              <a:tr h="7270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отчет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2014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2015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8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НДФЛ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67 602,0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78 575,0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8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Налоги на совокупный доход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20 659,0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22 596,0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8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Доходы от уплаты акцизов на нефтепродукты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5 706,0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4 179,0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8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2 234,0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2 969,0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7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Арендные платежи за земельные участки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4 890,0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3 961,0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Арендные платежи за муниципальное имущество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980,0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400,0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684,0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400,0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1 331,0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1 720,0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8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Штрафы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745,0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1 118,0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26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3ADFD51-C34F-434A-949F-9B13ED97FB74}" type="slidenum">
              <a:rPr lang="ru-RU"/>
              <a:pPr/>
              <a:t>12</a:t>
            </a:fld>
            <a:endParaRPr lang="ru-RU"/>
          </a:p>
        </p:txBody>
      </p:sp>
      <p:sp>
        <p:nvSpPr>
          <p:cNvPr id="291842" name="Text Box 2"/>
          <p:cNvSpPr txBox="1">
            <a:spLocks noChangeArrowheads="1"/>
          </p:cNvSpPr>
          <p:nvPr/>
        </p:nvSpPr>
        <p:spPr bwMode="auto">
          <a:xfrm>
            <a:off x="178777" y="241300"/>
            <a:ext cx="878644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dirty="0"/>
              <a:t>Собственные доходы районного бюджета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1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9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2867" name="Group 3"/>
          <p:cNvGraphicFramePr>
            <a:graphicFrameLocks noGrp="1"/>
          </p:cNvGraphicFramePr>
          <p:nvPr>
            <p:ph/>
          </p:nvPr>
        </p:nvGraphicFramePr>
        <p:xfrm>
          <a:off x="857224" y="1214422"/>
          <a:ext cx="7286677" cy="4280537"/>
        </p:xfrm>
        <a:graphic>
          <a:graphicData uri="http://schemas.openxmlformats.org/drawingml/2006/table">
            <a:tbl>
              <a:tblPr/>
              <a:tblGrid>
                <a:gridCol w="4857785"/>
                <a:gridCol w="1285884"/>
                <a:gridCol w="1143008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отчет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2014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2015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НДФЛ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65%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Доходы от уплаты акцизов на нефтепродукты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Налоги на совокупный доход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Арендные платежи за земельные участки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2,7%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Плата за негативное воздействие среды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0,3%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Штрафы</a:t>
                      </a:r>
                    </a:p>
                  </a:txBody>
                  <a:tcPr marL="84406" marR="8440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1%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50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2C2300E-2D73-4601-825A-20C8B30BCB94}" type="slidenum">
              <a:rPr lang="ru-RU"/>
              <a:pPr/>
              <a:t>13</a:t>
            </a:fld>
            <a:endParaRPr lang="ru-RU"/>
          </a:p>
        </p:txBody>
      </p:sp>
      <p:sp>
        <p:nvSpPr>
          <p:cNvPr id="292866" name="Text Box 2"/>
          <p:cNvSpPr txBox="1">
            <a:spLocks noChangeArrowheads="1"/>
          </p:cNvSpPr>
          <p:nvPr/>
        </p:nvSpPr>
        <p:spPr bwMode="auto">
          <a:xfrm>
            <a:off x="285720" y="292100"/>
            <a:ext cx="8499262" cy="48895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600" dirty="0"/>
              <a:t>Структура собственных доходов районного бюджета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2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92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07157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Структура налоговых доходов районного бюджета на 2015 год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2000240"/>
          <a:ext cx="91440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5" grpId="1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28588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Структура неналоговых доходов районного бюджета на 2015 год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43050"/>
          <a:ext cx="9144000" cy="521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AutoShape 15"/>
          <p:cNvSpPr>
            <a:spLocks noChangeArrowheads="1"/>
          </p:cNvSpPr>
          <p:nvPr/>
        </p:nvSpPr>
        <p:spPr bwMode="auto">
          <a:xfrm rot="993165" flipH="1">
            <a:off x="5124092" y="3883011"/>
            <a:ext cx="2285676" cy="697708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 smtClean="0">
                <a:latin typeface="Tahoma" pitchFamily="34" charset="0"/>
              </a:rPr>
              <a:t>Доходы от уплаты</a:t>
            </a:r>
          </a:p>
          <a:p>
            <a:pPr algn="ctr"/>
            <a:r>
              <a:rPr lang="ru-RU" sz="1200" b="1" dirty="0" smtClean="0">
                <a:latin typeface="Tahoma" pitchFamily="34" charset="0"/>
              </a:rPr>
              <a:t> акцизов на</a:t>
            </a:r>
          </a:p>
          <a:p>
            <a:pPr algn="ctr"/>
            <a:r>
              <a:rPr lang="ru-RU" sz="1200" b="1" dirty="0" smtClean="0">
                <a:latin typeface="Tahoma" pitchFamily="34" charset="0"/>
              </a:rPr>
              <a:t> нефтепродукты</a:t>
            </a:r>
            <a:endParaRPr lang="ru-RU" sz="1200" b="1" dirty="0">
              <a:latin typeface="Tahoma" pitchFamily="34" charset="0"/>
            </a:endParaRPr>
          </a:p>
        </p:txBody>
      </p:sp>
      <p:sp>
        <p:nvSpPr>
          <p:cNvPr id="290824" name="Rectangle 8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699988" cy="647701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dirty="0" smtClean="0"/>
              <a:t>Администраторы доходов бюджета </a:t>
            </a:r>
            <a:r>
              <a:rPr lang="ru-RU" sz="2800" dirty="0" err="1" smtClean="0"/>
              <a:t>Коношского</a:t>
            </a:r>
            <a:r>
              <a:rPr lang="ru-RU" sz="2800" dirty="0" smtClean="0"/>
              <a:t> района</a:t>
            </a:r>
          </a:p>
        </p:txBody>
      </p:sp>
      <p:sp>
        <p:nvSpPr>
          <p:cNvPr id="307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2CFE49-BE2C-488C-8FEF-F3F2FBAA6A4B}" type="slidenum">
              <a:rPr lang="ru-RU"/>
              <a:pPr/>
              <a:t>16</a:t>
            </a:fld>
            <a:endParaRPr lang="ru-RU"/>
          </a:p>
        </p:txBody>
      </p:sp>
      <p:sp>
        <p:nvSpPr>
          <p:cNvPr id="290818" name="AutoShape 81"/>
          <p:cNvSpPr>
            <a:spLocks noChangeArrowheads="1"/>
          </p:cNvSpPr>
          <p:nvPr/>
        </p:nvSpPr>
        <p:spPr bwMode="auto">
          <a:xfrm>
            <a:off x="3643306" y="6215082"/>
            <a:ext cx="1440473" cy="5048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sz="1200" b="1" dirty="0" err="1">
                <a:solidFill>
                  <a:srgbClr val="002060"/>
                </a:solidFill>
                <a:latin typeface="Tahoma" pitchFamily="34" charset="0"/>
              </a:rPr>
              <a:t>Гостехнадзор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90819" name="AutoShape 81"/>
          <p:cNvSpPr>
            <a:spLocks noChangeArrowheads="1"/>
          </p:cNvSpPr>
          <p:nvPr/>
        </p:nvSpPr>
        <p:spPr bwMode="auto">
          <a:xfrm>
            <a:off x="6500826" y="5357826"/>
            <a:ext cx="2375388" cy="7921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Управление финансов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90820" name="AutoShape 81"/>
          <p:cNvSpPr>
            <a:spLocks noChangeArrowheads="1"/>
          </p:cNvSpPr>
          <p:nvPr/>
        </p:nvSpPr>
        <p:spPr bwMode="auto">
          <a:xfrm>
            <a:off x="6084277" y="1484313"/>
            <a:ext cx="1946031" cy="5762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sz="1200" b="1" dirty="0">
                <a:solidFill>
                  <a:srgbClr val="002060"/>
                </a:solidFill>
              </a:rPr>
              <a:t>Межрайонная</a:t>
            </a:r>
            <a:r>
              <a:rPr lang="ru-RU" sz="1200" dirty="0">
                <a:solidFill>
                  <a:srgbClr val="002060"/>
                </a:solidFill>
              </a:rPr>
              <a:t> </a:t>
            </a:r>
            <a:r>
              <a:rPr lang="ru-RU" sz="1200" b="1" dirty="0">
                <a:solidFill>
                  <a:srgbClr val="002060"/>
                </a:solidFill>
              </a:rPr>
              <a:t>ИФНС №5</a:t>
            </a:r>
          </a:p>
          <a:p>
            <a:endParaRPr lang="ru-RU" sz="1200" dirty="0">
              <a:solidFill>
                <a:srgbClr val="00FFFF"/>
              </a:solidFill>
            </a:endParaRPr>
          </a:p>
        </p:txBody>
      </p:sp>
      <p:sp>
        <p:nvSpPr>
          <p:cNvPr id="290821" name="AutoShape 81"/>
          <p:cNvSpPr>
            <a:spLocks noChangeArrowheads="1"/>
          </p:cNvSpPr>
          <p:nvPr/>
        </p:nvSpPr>
        <p:spPr bwMode="auto">
          <a:xfrm>
            <a:off x="2340220" y="908051"/>
            <a:ext cx="2737338" cy="3603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sz="1200" b="1" dirty="0" err="1">
                <a:solidFill>
                  <a:srgbClr val="002060"/>
                </a:solidFill>
                <a:latin typeface="Tahoma" pitchFamily="34" charset="0"/>
              </a:rPr>
              <a:t>Росприроднадзор</a:t>
            </a:r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 по Арх. Обл.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90822" name="AutoShape 81"/>
          <p:cNvSpPr>
            <a:spLocks noChangeArrowheads="1"/>
          </p:cNvSpPr>
          <p:nvPr/>
        </p:nvSpPr>
        <p:spPr bwMode="auto">
          <a:xfrm>
            <a:off x="178777" y="1557338"/>
            <a:ext cx="2737338" cy="1295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Комитет по управлению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муниципальным имуществом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и земельными ресурсами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90823" name="AutoShape 81"/>
          <p:cNvSpPr>
            <a:spLocks noChangeArrowheads="1"/>
          </p:cNvSpPr>
          <p:nvPr/>
        </p:nvSpPr>
        <p:spPr bwMode="auto">
          <a:xfrm>
            <a:off x="35169" y="4437064"/>
            <a:ext cx="3168162" cy="18002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Tx/>
              <a:buChar char="•"/>
            </a:pPr>
            <a:r>
              <a:rPr lang="ru-RU" sz="1200" b="1" dirty="0" err="1">
                <a:solidFill>
                  <a:srgbClr val="002060"/>
                </a:solidFill>
                <a:latin typeface="Tahoma" pitchFamily="34" charset="0"/>
              </a:rPr>
              <a:t>Росприроднадзор</a:t>
            </a:r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 по Арх.обл.</a:t>
            </a:r>
          </a:p>
          <a:p>
            <a:pPr>
              <a:buFontTx/>
              <a:buChar char="•"/>
            </a:pPr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Администрация района</a:t>
            </a:r>
          </a:p>
          <a:p>
            <a:pPr>
              <a:buFontTx/>
              <a:buChar char="•"/>
            </a:pPr>
            <a:r>
              <a:rPr lang="ru-RU" sz="1200" b="1" dirty="0" err="1">
                <a:solidFill>
                  <a:srgbClr val="002060"/>
                </a:solidFill>
                <a:latin typeface="Tahoma" pitchFamily="34" charset="0"/>
              </a:rPr>
              <a:t>Роспотребнадзор</a:t>
            </a:r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 по Арх.обл.</a:t>
            </a:r>
          </a:p>
          <a:p>
            <a:pPr>
              <a:buFontTx/>
              <a:buChar char="•"/>
            </a:pPr>
            <a:r>
              <a:rPr lang="ru-RU" sz="1200" b="1" dirty="0" err="1">
                <a:solidFill>
                  <a:srgbClr val="002060"/>
                </a:solidFill>
                <a:latin typeface="Tahoma" pitchFamily="34" charset="0"/>
              </a:rPr>
              <a:t>Россельхознадзор</a:t>
            </a:r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 по Арх.обл.</a:t>
            </a:r>
          </a:p>
          <a:p>
            <a:pPr>
              <a:buFontTx/>
              <a:buChar char="•"/>
            </a:pPr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Управление миграционной службы</a:t>
            </a:r>
          </a:p>
          <a:p>
            <a:pPr>
              <a:buFontTx/>
              <a:buChar char="•"/>
            </a:pPr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УВД по Арх.обл.</a:t>
            </a:r>
          </a:p>
          <a:p>
            <a:pPr>
              <a:buFontTx/>
              <a:buChar char="•"/>
            </a:pPr>
            <a:r>
              <a:rPr lang="ru-RU" sz="1200" b="1" dirty="0">
                <a:solidFill>
                  <a:srgbClr val="002060"/>
                </a:solidFill>
                <a:latin typeface="Tahoma" pitchFamily="34" charset="0"/>
              </a:rPr>
              <a:t>Прочие структуры</a:t>
            </a:r>
          </a:p>
          <a:p>
            <a:endParaRPr lang="ru-RU" sz="2000" b="1" dirty="0">
              <a:solidFill>
                <a:srgbClr val="00FFFF"/>
              </a:solidFill>
            </a:endParaRPr>
          </a:p>
        </p:txBody>
      </p:sp>
      <p:sp>
        <p:nvSpPr>
          <p:cNvPr id="290825" name="AutoShape 9"/>
          <p:cNvSpPr>
            <a:spLocks noChangeArrowheads="1"/>
          </p:cNvSpPr>
          <p:nvPr/>
        </p:nvSpPr>
        <p:spPr bwMode="auto">
          <a:xfrm rot="21334333">
            <a:off x="2096803" y="3426006"/>
            <a:ext cx="1800958" cy="720725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>
                <a:latin typeface="Tahoma" pitchFamily="34" charset="0"/>
              </a:rPr>
              <a:t>Аренда </a:t>
            </a:r>
            <a:r>
              <a:rPr lang="ru-RU" sz="1200" b="1" dirty="0" err="1">
                <a:latin typeface="Tahoma" pitchFamily="34" charset="0"/>
              </a:rPr>
              <a:t>зем</a:t>
            </a:r>
            <a:r>
              <a:rPr lang="ru-RU" sz="1200" b="1" dirty="0">
                <a:latin typeface="Tahoma" pitchFamily="34" charset="0"/>
              </a:rPr>
              <a:t>. </a:t>
            </a:r>
          </a:p>
          <a:p>
            <a:pPr algn="ctr"/>
            <a:r>
              <a:rPr lang="ru-RU" sz="1200" b="1" dirty="0">
                <a:latin typeface="Tahoma" pitchFamily="34" charset="0"/>
              </a:rPr>
              <a:t>участков</a:t>
            </a:r>
          </a:p>
        </p:txBody>
      </p:sp>
      <p:sp>
        <p:nvSpPr>
          <p:cNvPr id="290826" name="AutoShape 10"/>
          <p:cNvSpPr>
            <a:spLocks noChangeArrowheads="1"/>
          </p:cNvSpPr>
          <p:nvPr/>
        </p:nvSpPr>
        <p:spPr bwMode="auto">
          <a:xfrm rot="853657">
            <a:off x="2124808" y="2781301"/>
            <a:ext cx="1871297" cy="720725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>
                <a:latin typeface="Tahoma" pitchFamily="34" charset="0"/>
              </a:rPr>
              <a:t>Аренда </a:t>
            </a:r>
            <a:r>
              <a:rPr lang="ru-RU" sz="1200" b="1" dirty="0" err="1">
                <a:latin typeface="Tahoma" pitchFamily="34" charset="0"/>
              </a:rPr>
              <a:t>муниц</a:t>
            </a:r>
            <a:r>
              <a:rPr lang="ru-RU" sz="1200" b="1" dirty="0">
                <a:latin typeface="Tahoma" pitchFamily="34" charset="0"/>
              </a:rPr>
              <a:t>.</a:t>
            </a:r>
          </a:p>
          <a:p>
            <a:pPr algn="ctr"/>
            <a:r>
              <a:rPr lang="ru-RU" sz="1200" b="1" dirty="0">
                <a:latin typeface="Tahoma" pitchFamily="34" charset="0"/>
              </a:rPr>
              <a:t>помещений</a:t>
            </a:r>
          </a:p>
        </p:txBody>
      </p:sp>
      <p:sp>
        <p:nvSpPr>
          <p:cNvPr id="290827" name="AutoShape 11"/>
          <p:cNvSpPr>
            <a:spLocks noChangeArrowheads="1"/>
          </p:cNvSpPr>
          <p:nvPr/>
        </p:nvSpPr>
        <p:spPr bwMode="auto">
          <a:xfrm rot="2744269">
            <a:off x="2591900" y="2096967"/>
            <a:ext cx="1800225" cy="720969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>
                <a:latin typeface="Tahoma" pitchFamily="34" charset="0"/>
              </a:rPr>
              <a:t>Доходы от </a:t>
            </a:r>
          </a:p>
          <a:p>
            <a:pPr algn="ctr"/>
            <a:r>
              <a:rPr lang="ru-RU" sz="1200" b="1" dirty="0">
                <a:latin typeface="Tahoma" pitchFamily="34" charset="0"/>
              </a:rPr>
              <a:t>продажи </a:t>
            </a:r>
          </a:p>
          <a:p>
            <a:pPr algn="ctr"/>
            <a:r>
              <a:rPr lang="ru-RU" sz="1200" b="1" dirty="0">
                <a:latin typeface="Tahoma" pitchFamily="34" charset="0"/>
              </a:rPr>
              <a:t>активов</a:t>
            </a:r>
          </a:p>
        </p:txBody>
      </p:sp>
      <p:sp>
        <p:nvSpPr>
          <p:cNvPr id="290828" name="AutoShape 12"/>
          <p:cNvSpPr>
            <a:spLocks noChangeArrowheads="1"/>
          </p:cNvSpPr>
          <p:nvPr/>
        </p:nvSpPr>
        <p:spPr bwMode="auto">
          <a:xfrm rot="4810600">
            <a:off x="3311403" y="1736603"/>
            <a:ext cx="1800225" cy="720969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ru-RU" sz="1200" b="1" dirty="0" err="1">
                <a:latin typeface="Tahoma" pitchFamily="34" charset="0"/>
              </a:rPr>
              <a:t>Негативн.возд</a:t>
            </a:r>
            <a:r>
              <a:rPr lang="ru-RU" sz="1200" b="1" dirty="0">
                <a:latin typeface="Tahoma" pitchFamily="34" charset="0"/>
              </a:rPr>
              <a:t>.</a:t>
            </a:r>
          </a:p>
          <a:p>
            <a:pPr algn="r"/>
            <a:r>
              <a:rPr lang="ru-RU" sz="1200" b="1" dirty="0">
                <a:latin typeface="Tahoma" pitchFamily="34" charset="0"/>
              </a:rPr>
              <a:t>на </a:t>
            </a:r>
            <a:r>
              <a:rPr lang="ru-RU" sz="1200" b="1" dirty="0" err="1">
                <a:latin typeface="Tahoma" pitchFamily="34" charset="0"/>
              </a:rPr>
              <a:t>окруж</a:t>
            </a:r>
            <a:r>
              <a:rPr lang="ru-RU" sz="1200" b="1" dirty="0">
                <a:latin typeface="Tahoma" pitchFamily="34" charset="0"/>
              </a:rPr>
              <a:t>. среду</a:t>
            </a:r>
          </a:p>
        </p:txBody>
      </p:sp>
      <p:sp>
        <p:nvSpPr>
          <p:cNvPr id="290829" name="AutoShape 13"/>
          <p:cNvSpPr>
            <a:spLocks noChangeArrowheads="1"/>
          </p:cNvSpPr>
          <p:nvPr/>
        </p:nvSpPr>
        <p:spPr bwMode="auto">
          <a:xfrm rot="16919976" flipH="1">
            <a:off x="3933192" y="1801847"/>
            <a:ext cx="1871663" cy="647700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latin typeface="Tahoma" pitchFamily="34" charset="0"/>
              </a:rPr>
              <a:t>НДФЛ</a:t>
            </a:r>
          </a:p>
        </p:txBody>
      </p:sp>
      <p:sp>
        <p:nvSpPr>
          <p:cNvPr id="290830" name="AutoShape 14"/>
          <p:cNvSpPr>
            <a:spLocks noChangeArrowheads="1"/>
          </p:cNvSpPr>
          <p:nvPr/>
        </p:nvSpPr>
        <p:spPr bwMode="auto">
          <a:xfrm rot="19538624" flipH="1">
            <a:off x="4981092" y="2484215"/>
            <a:ext cx="1872762" cy="509697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ru-RU" sz="1200" b="1" dirty="0">
                <a:latin typeface="Tahoma" pitchFamily="34" charset="0"/>
              </a:rPr>
              <a:t>          </a:t>
            </a:r>
            <a:r>
              <a:rPr lang="ru-RU" sz="1200" b="1" dirty="0" smtClean="0">
                <a:latin typeface="Tahoma" pitchFamily="34" charset="0"/>
              </a:rPr>
              <a:t>Госпошлина</a:t>
            </a:r>
            <a:endParaRPr lang="ru-RU" sz="1200" b="1" dirty="0">
              <a:latin typeface="Tahoma" pitchFamily="34" charset="0"/>
            </a:endParaRPr>
          </a:p>
        </p:txBody>
      </p:sp>
      <p:sp>
        <p:nvSpPr>
          <p:cNvPr id="290831" name="AutoShape 15"/>
          <p:cNvSpPr>
            <a:spLocks noChangeArrowheads="1"/>
          </p:cNvSpPr>
          <p:nvPr/>
        </p:nvSpPr>
        <p:spPr bwMode="auto">
          <a:xfrm rot="20922012" flipH="1">
            <a:off x="5250081" y="3035559"/>
            <a:ext cx="1871297" cy="543795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 err="1">
                <a:latin typeface="Tahoma" pitchFamily="34" charset="0"/>
              </a:rPr>
              <a:t>Задолж</a:t>
            </a:r>
            <a:r>
              <a:rPr lang="ru-RU" sz="1200" b="1" dirty="0">
                <a:latin typeface="Tahoma" pitchFamily="34" charset="0"/>
              </a:rPr>
              <a:t>. по </a:t>
            </a:r>
          </a:p>
          <a:p>
            <a:pPr algn="ctr"/>
            <a:r>
              <a:rPr lang="ru-RU" sz="1200" b="1" dirty="0">
                <a:latin typeface="Tahoma" pitchFamily="34" charset="0"/>
              </a:rPr>
              <a:t>отмененным</a:t>
            </a:r>
          </a:p>
          <a:p>
            <a:pPr algn="ctr"/>
            <a:r>
              <a:rPr lang="ru-RU" sz="1200" b="1" dirty="0">
                <a:latin typeface="Tahoma" pitchFamily="34" charset="0"/>
              </a:rPr>
              <a:t>налогам</a:t>
            </a:r>
          </a:p>
        </p:txBody>
      </p:sp>
      <p:sp>
        <p:nvSpPr>
          <p:cNvPr id="290832" name="AutoShape 16"/>
          <p:cNvSpPr>
            <a:spLocks noChangeArrowheads="1"/>
          </p:cNvSpPr>
          <p:nvPr/>
        </p:nvSpPr>
        <p:spPr bwMode="auto">
          <a:xfrm rot="20630553">
            <a:off x="2422164" y="4022335"/>
            <a:ext cx="1799492" cy="720725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>
                <a:latin typeface="Tahoma" pitchFamily="34" charset="0"/>
              </a:rPr>
              <a:t>Штрафы, </a:t>
            </a:r>
          </a:p>
          <a:p>
            <a:pPr algn="ctr"/>
            <a:r>
              <a:rPr lang="ru-RU" sz="1200" b="1" dirty="0">
                <a:latin typeface="Tahoma" pitchFamily="34" charset="0"/>
              </a:rPr>
              <a:t>санкции.</a:t>
            </a:r>
          </a:p>
        </p:txBody>
      </p:sp>
      <p:sp>
        <p:nvSpPr>
          <p:cNvPr id="290833" name="AutoShape 17"/>
          <p:cNvSpPr>
            <a:spLocks noChangeArrowheads="1"/>
          </p:cNvSpPr>
          <p:nvPr/>
        </p:nvSpPr>
        <p:spPr bwMode="auto">
          <a:xfrm rot="5632627" flipH="1">
            <a:off x="3773354" y="4812399"/>
            <a:ext cx="1871663" cy="720969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200" b="1" dirty="0">
                <a:latin typeface="Tahoma" pitchFamily="34" charset="0"/>
              </a:rPr>
              <a:t>Безвозмездные</a:t>
            </a:r>
          </a:p>
          <a:p>
            <a:r>
              <a:rPr lang="ru-RU" sz="1200" b="1" dirty="0">
                <a:latin typeface="Tahoma" pitchFamily="34" charset="0"/>
              </a:rPr>
              <a:t>поступления</a:t>
            </a:r>
          </a:p>
        </p:txBody>
      </p:sp>
      <p:sp>
        <p:nvSpPr>
          <p:cNvPr id="290834" name="AutoShape 18"/>
          <p:cNvSpPr>
            <a:spLocks noChangeArrowheads="1"/>
          </p:cNvSpPr>
          <p:nvPr/>
        </p:nvSpPr>
        <p:spPr bwMode="auto">
          <a:xfrm rot="18070050">
            <a:off x="2742432" y="4664268"/>
            <a:ext cx="2154634" cy="800427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000" b="1" dirty="0">
                <a:latin typeface="Tahoma" pitchFamily="34" charset="0"/>
              </a:rPr>
              <a:t>Госпошлина за </a:t>
            </a:r>
          </a:p>
          <a:p>
            <a:pPr algn="ctr"/>
            <a:r>
              <a:rPr lang="ru-RU" sz="1000" b="1" dirty="0" err="1">
                <a:latin typeface="Tahoma" pitchFamily="34" charset="0"/>
              </a:rPr>
              <a:t>госрегистрацию</a:t>
            </a:r>
            <a:endParaRPr lang="ru-RU" sz="1000" b="1" dirty="0">
              <a:latin typeface="Tahoma" pitchFamily="34" charset="0"/>
            </a:endParaRPr>
          </a:p>
          <a:p>
            <a:pPr algn="ctr"/>
            <a:r>
              <a:rPr lang="ru-RU" sz="1000" b="1" dirty="0">
                <a:latin typeface="Tahoma" pitchFamily="34" charset="0"/>
              </a:rPr>
              <a:t>и за совершение</a:t>
            </a:r>
          </a:p>
          <a:p>
            <a:pPr algn="ctr"/>
            <a:r>
              <a:rPr lang="ru-RU" sz="1000" b="1" dirty="0">
                <a:latin typeface="Tahoma" pitchFamily="34" charset="0"/>
              </a:rPr>
              <a:t>прочих действий</a:t>
            </a:r>
          </a:p>
        </p:txBody>
      </p:sp>
      <p:sp>
        <p:nvSpPr>
          <p:cNvPr id="290835" name="AutoShape 19"/>
          <p:cNvSpPr>
            <a:spLocks noChangeArrowheads="1"/>
          </p:cNvSpPr>
          <p:nvPr/>
        </p:nvSpPr>
        <p:spPr bwMode="auto">
          <a:xfrm rot="2514980" flipH="1">
            <a:off x="4674015" y="4478072"/>
            <a:ext cx="1871297" cy="594425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200" b="1" dirty="0">
                <a:latin typeface="Tahoma" pitchFamily="34" charset="0"/>
              </a:rPr>
              <a:t>Доходы от ком-</a:t>
            </a:r>
          </a:p>
          <a:p>
            <a:r>
              <a:rPr lang="ru-RU" sz="1200" b="1" dirty="0" err="1">
                <a:latin typeface="Tahoma" pitchFamily="34" charset="0"/>
              </a:rPr>
              <a:t>пенсации</a:t>
            </a:r>
            <a:r>
              <a:rPr lang="ru-RU" sz="1200" b="1" dirty="0">
                <a:latin typeface="Tahoma" pitchFamily="34" charset="0"/>
              </a:rPr>
              <a:t> затрат</a:t>
            </a:r>
          </a:p>
          <a:p>
            <a:r>
              <a:rPr lang="ru-RU" sz="1200" b="1" dirty="0">
                <a:latin typeface="Tahoma" pitchFamily="34" charset="0"/>
              </a:rPr>
              <a:t>государства</a:t>
            </a:r>
          </a:p>
        </p:txBody>
      </p:sp>
      <p:sp>
        <p:nvSpPr>
          <p:cNvPr id="290836" name="AutoShape 20"/>
          <p:cNvSpPr>
            <a:spLocks noChangeArrowheads="1"/>
          </p:cNvSpPr>
          <p:nvPr/>
        </p:nvSpPr>
        <p:spPr bwMode="auto">
          <a:xfrm rot="18383239" flipH="1">
            <a:off x="4523487" y="1978936"/>
            <a:ext cx="1871662" cy="647700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>
                <a:latin typeface="Tahoma" pitchFamily="34" charset="0"/>
              </a:rPr>
              <a:t>Налог на </a:t>
            </a:r>
          </a:p>
          <a:p>
            <a:pPr algn="ctr"/>
            <a:r>
              <a:rPr lang="ru-RU" sz="1200" b="1" dirty="0">
                <a:latin typeface="Tahoma" pitchFamily="34" charset="0"/>
              </a:rPr>
              <a:t>Совокупный</a:t>
            </a:r>
          </a:p>
          <a:p>
            <a:pPr algn="ctr"/>
            <a:r>
              <a:rPr lang="ru-RU" sz="1200" b="1" dirty="0">
                <a:latin typeface="Tahoma" pitchFamily="34" charset="0"/>
              </a:rPr>
              <a:t>доход</a:t>
            </a:r>
          </a:p>
        </p:txBody>
      </p:sp>
      <p:sp>
        <p:nvSpPr>
          <p:cNvPr id="290837" name="Oval 21"/>
          <p:cNvSpPr>
            <a:spLocks noChangeArrowheads="1"/>
          </p:cNvSpPr>
          <p:nvPr/>
        </p:nvSpPr>
        <p:spPr bwMode="auto">
          <a:xfrm>
            <a:off x="3637084" y="2708276"/>
            <a:ext cx="1871297" cy="1800225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 dirty="0">
                <a:latin typeface="Tahoma" pitchFamily="34" charset="0"/>
              </a:rPr>
              <a:t>ДОХОДЫ</a:t>
            </a:r>
          </a:p>
          <a:p>
            <a:pPr algn="ctr"/>
            <a:r>
              <a:rPr lang="ru-RU" sz="1800" b="1" dirty="0">
                <a:latin typeface="Tahoma" pitchFamily="34" charset="0"/>
              </a:rPr>
              <a:t>БЮДЖЕТА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072330" y="3786190"/>
            <a:ext cx="1785950" cy="34289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УФК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0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0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0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08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90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90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0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0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0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0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90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0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0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0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90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0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0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0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0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0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9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90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0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0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0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9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90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90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0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90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90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1" animBg="1"/>
      <p:bldP spid="290824" grpId="0" animBg="1"/>
      <p:bldP spid="290818" grpId="0" animBg="1"/>
      <p:bldP spid="290819" grpId="0" animBg="1"/>
      <p:bldP spid="290820" grpId="0" animBg="1"/>
      <p:bldP spid="290821" grpId="0" animBg="1"/>
      <p:bldP spid="290822" grpId="0" animBg="1"/>
      <p:bldP spid="290823" grpId="0" animBg="1"/>
      <p:bldP spid="290825" grpId="0" animBg="1"/>
      <p:bldP spid="290826" grpId="0" animBg="1"/>
      <p:bldP spid="290827" grpId="0" animBg="1"/>
      <p:bldP spid="290828" grpId="0" animBg="1"/>
      <p:bldP spid="290829" grpId="0" animBg="1"/>
      <p:bldP spid="290830" grpId="0" animBg="1"/>
      <p:bldP spid="290831" grpId="0" animBg="1"/>
      <p:bldP spid="290832" grpId="0" animBg="1"/>
      <p:bldP spid="290833" grpId="0" animBg="1"/>
      <p:bldP spid="290834" grpId="0" animBg="1"/>
      <p:bldP spid="290835" grpId="0" animBg="1"/>
      <p:bldP spid="290836" grpId="0" animBg="1"/>
      <p:bldP spid="290837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58204" cy="928694"/>
          </a:xfrm>
          <a:solidFill>
            <a:schemeClr val="accent4">
              <a:lumMod val="40000"/>
              <a:lumOff val="60000"/>
            </a:schemeClr>
          </a:solidFill>
        </p:spPr>
        <p:txBody>
          <a:bodyPr tIns="0" bIns="0"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/>
              <a:t>Межбюджетные трансферты – </a:t>
            </a:r>
            <a:br>
              <a:rPr lang="ru-RU" sz="3200" dirty="0" smtClean="0"/>
            </a:br>
            <a:r>
              <a:rPr lang="ru-RU" sz="3200" dirty="0" smtClean="0"/>
              <a:t>основной вид безвозмездных поступлений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idx="1"/>
          </p:nvPr>
        </p:nvSpPr>
        <p:spPr>
          <a:xfrm>
            <a:off x="417635" y="1163639"/>
            <a:ext cx="8229600" cy="554037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sz="1600" b="1" dirty="0" smtClean="0"/>
              <a:t>Межбюджетные трансферты – денежные средства, перечисляемые из одного бюджета бюджетной системы другому бюджету</a:t>
            </a:r>
          </a:p>
        </p:txBody>
      </p:sp>
      <p:sp>
        <p:nvSpPr>
          <p:cNvPr id="31746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0DA403-735C-462A-92EE-19FF31337E3D}" type="slidenum">
              <a:rPr lang="ru-RU"/>
              <a:pPr/>
              <a:t>17</a:t>
            </a:fld>
            <a:endParaRPr lang="ru-RU"/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786912" y="2470151"/>
            <a:ext cx="6444762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indent="539750" algn="ctr"/>
            <a:endParaRPr lang="ru-RU" sz="1800"/>
          </a:p>
        </p:txBody>
      </p:sp>
      <p:sp>
        <p:nvSpPr>
          <p:cNvPr id="287750" name="AutoShape 6"/>
          <p:cNvSpPr>
            <a:spLocks noChangeArrowheads="1"/>
          </p:cNvSpPr>
          <p:nvPr/>
        </p:nvSpPr>
        <p:spPr bwMode="auto">
          <a:xfrm>
            <a:off x="3492012" y="1697038"/>
            <a:ext cx="2161442" cy="1096962"/>
          </a:xfrm>
          <a:prstGeom prst="roundRect">
            <a:avLst>
              <a:gd name="adj" fmla="val 16667"/>
            </a:avLst>
          </a:prstGeom>
          <a:solidFill>
            <a:srgbClr val="FF5050"/>
          </a:solidFill>
          <a:ln w="19050">
            <a:solidFill>
              <a:srgbClr val="FF0000"/>
            </a:solidFill>
            <a:round/>
            <a:headEnd/>
            <a:tailEnd/>
          </a:ln>
        </p:spPr>
        <p:txBody>
          <a:bodyPr lIns="126000" rIns="126000" anchor="ctr"/>
          <a:lstStyle/>
          <a:p>
            <a:pPr algn="ctr"/>
            <a:r>
              <a:rPr lang="ru-RU" sz="1800" b="1"/>
              <a:t>Формы межбюджетных трансфертов</a:t>
            </a:r>
          </a:p>
        </p:txBody>
      </p:sp>
      <p:sp>
        <p:nvSpPr>
          <p:cNvPr id="287751" name="Rectangle 7"/>
          <p:cNvSpPr>
            <a:spLocks noChangeArrowheads="1"/>
          </p:cNvSpPr>
          <p:nvPr/>
        </p:nvSpPr>
        <p:spPr bwMode="auto">
          <a:xfrm>
            <a:off x="320920" y="3386138"/>
            <a:ext cx="2586403" cy="2613025"/>
          </a:xfrm>
          <a:prstGeom prst="rect">
            <a:avLst/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 lIns="108000" tIns="0" rIns="108000" bIns="0" anchor="ctr"/>
          <a:lstStyle/>
          <a:p>
            <a:pPr algn="ctr"/>
            <a:r>
              <a:rPr lang="ru-RU" sz="1400"/>
              <a:t>Дотации - предоставляются без определения конкретной цели их использования</a:t>
            </a:r>
          </a:p>
        </p:txBody>
      </p:sp>
      <p:sp>
        <p:nvSpPr>
          <p:cNvPr id="287752" name="Rectangle 8"/>
          <p:cNvSpPr>
            <a:spLocks noChangeArrowheads="1"/>
          </p:cNvSpPr>
          <p:nvPr/>
        </p:nvSpPr>
        <p:spPr bwMode="auto">
          <a:xfrm>
            <a:off x="3238500" y="3395664"/>
            <a:ext cx="2747597" cy="2587625"/>
          </a:xfrm>
          <a:prstGeom prst="rect">
            <a:avLst/>
          </a:prstGeom>
          <a:solidFill>
            <a:srgbClr val="6699FF"/>
          </a:solidFill>
          <a:ln w="19050">
            <a:solidFill>
              <a:srgbClr val="3366FF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400"/>
              <a:t>Субвенция – целевые средства, предоставляются на финансирование полномочий, переданных другому уровню власти</a:t>
            </a:r>
            <a:endParaRPr lang="ru-RU" sz="1400" b="1"/>
          </a:p>
        </p:txBody>
      </p:sp>
      <p:sp>
        <p:nvSpPr>
          <p:cNvPr id="287753" name="Rectangle 9"/>
          <p:cNvSpPr>
            <a:spLocks noChangeArrowheads="1"/>
          </p:cNvSpPr>
          <p:nvPr/>
        </p:nvSpPr>
        <p:spPr bwMode="auto">
          <a:xfrm>
            <a:off x="6296758" y="3375026"/>
            <a:ext cx="2518996" cy="260826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400"/>
              <a:t>Субсидия - целевые средства, предоставляются в целях софинансирования расходов других бюджетов</a:t>
            </a:r>
          </a:p>
        </p:txBody>
      </p:sp>
      <p:sp>
        <p:nvSpPr>
          <p:cNvPr id="287754" name="AutoShape 10"/>
          <p:cNvSpPr>
            <a:spLocks noChangeArrowheads="1"/>
          </p:cNvSpPr>
          <p:nvPr/>
        </p:nvSpPr>
        <p:spPr bwMode="auto">
          <a:xfrm rot="7897213">
            <a:off x="1686963" y="2046105"/>
            <a:ext cx="1611313" cy="8147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755" name="AutoShape 11"/>
          <p:cNvSpPr>
            <a:spLocks noChangeArrowheads="1"/>
          </p:cNvSpPr>
          <p:nvPr/>
        </p:nvSpPr>
        <p:spPr bwMode="auto">
          <a:xfrm>
            <a:off x="4193931" y="2860676"/>
            <a:ext cx="707781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99FF"/>
          </a:solidFill>
          <a:ln w="1587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756" name="AutoShape 12"/>
          <p:cNvSpPr>
            <a:spLocks noChangeArrowheads="1"/>
          </p:cNvSpPr>
          <p:nvPr/>
        </p:nvSpPr>
        <p:spPr bwMode="auto">
          <a:xfrm rot="2313247">
            <a:off x="5836628" y="2106613"/>
            <a:ext cx="1570892" cy="609600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87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87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87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87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87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87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87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6" grpId="0" animBg="1"/>
      <p:bldP spid="287747" grpId="0" build="p"/>
      <p:bldP spid="287750" grpId="0" animBg="1"/>
      <p:bldP spid="287751" grpId="0" animBg="1"/>
      <p:bldP spid="287752" grpId="0" animBg="1"/>
      <p:bldP spid="287753" grpId="0" animBg="1"/>
      <p:bldP spid="287754" grpId="0" animBg="1"/>
      <p:bldP spid="287755" grpId="0" animBg="1"/>
      <p:bldP spid="28775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35732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Структура безвозмездных поступлений районного бюджета на 2015 год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 animBg="1"/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777761" y="428605"/>
            <a:ext cx="5366239" cy="92869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dirty="0" smtClean="0"/>
              <a:t>Финансовая   помощь</a:t>
            </a:r>
          </a:p>
        </p:txBody>
      </p:sp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75A12E-CE23-43AD-8C42-E041CC6E9151}" type="slidenum">
              <a:rPr lang="ru-RU"/>
              <a:pPr/>
              <a:t>19</a:t>
            </a:fld>
            <a:endParaRPr lang="ru-RU"/>
          </a:p>
        </p:txBody>
      </p:sp>
      <p:pic>
        <p:nvPicPr>
          <p:cNvPr id="289795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3786182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9796" name="AutoShape 5"/>
          <p:cNvSpPr>
            <a:spLocks noChangeArrowheads="1"/>
          </p:cNvSpPr>
          <p:nvPr/>
        </p:nvSpPr>
        <p:spPr bwMode="auto">
          <a:xfrm rot="5400000">
            <a:off x="4816481" y="684189"/>
            <a:ext cx="2154244" cy="4071966"/>
          </a:xfrm>
          <a:custGeom>
            <a:avLst/>
            <a:gdLst>
              <a:gd name="T0" fmla="*/ 93675000 w 21600"/>
              <a:gd name="T1" fmla="*/ 0 h 21600"/>
              <a:gd name="T2" fmla="*/ 0 w 21600"/>
              <a:gd name="T3" fmla="*/ 499112329 h 21600"/>
              <a:gd name="T4" fmla="*/ 93675000 w 21600"/>
              <a:gd name="T5" fmla="*/ 998224658 h 21600"/>
              <a:gd name="T6" fmla="*/ 124984829 w 21600"/>
              <a:gd name="T7" fmla="*/ 4991123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2085 h 21600"/>
              <a:gd name="T14" fmla="*/ 17234 w 21600"/>
              <a:gd name="T15" fmla="*/ 1951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189" y="0"/>
                </a:moveTo>
                <a:lnTo>
                  <a:pt x="16189" y="2085"/>
                </a:lnTo>
                <a:lnTo>
                  <a:pt x="3375" y="2085"/>
                </a:lnTo>
                <a:lnTo>
                  <a:pt x="3375" y="19515"/>
                </a:lnTo>
                <a:lnTo>
                  <a:pt x="16189" y="19515"/>
                </a:lnTo>
                <a:lnTo>
                  <a:pt x="16189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2085"/>
                </a:moveTo>
                <a:lnTo>
                  <a:pt x="1350" y="19515"/>
                </a:lnTo>
                <a:lnTo>
                  <a:pt x="2700" y="19515"/>
                </a:lnTo>
                <a:lnTo>
                  <a:pt x="2700" y="2085"/>
                </a:lnTo>
                <a:close/>
              </a:path>
              <a:path w="21600" h="21600">
                <a:moveTo>
                  <a:pt x="0" y="2085"/>
                </a:moveTo>
                <a:lnTo>
                  <a:pt x="0" y="19515"/>
                </a:lnTo>
                <a:lnTo>
                  <a:pt x="675" y="19515"/>
                </a:lnTo>
                <a:lnTo>
                  <a:pt x="675" y="2085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2015 год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438,6 тыс.руб.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9797" name="AutoShape 27"/>
          <p:cNvSpPr>
            <a:spLocks noChangeArrowheads="1"/>
          </p:cNvSpPr>
          <p:nvPr/>
        </p:nvSpPr>
        <p:spPr bwMode="auto">
          <a:xfrm>
            <a:off x="4214810" y="4000504"/>
            <a:ext cx="3500462" cy="431800"/>
          </a:xfrm>
          <a:prstGeom prst="roundRect">
            <a:avLst>
              <a:gd name="adj" fmla="val 16667"/>
            </a:avLst>
          </a:prstGeom>
          <a:solidFill>
            <a:srgbClr val="66FFCC">
              <a:alpha val="4705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Дотации –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47,4 тыс.руб.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9798" name="AutoShape 27"/>
          <p:cNvSpPr>
            <a:spLocks noChangeArrowheads="1"/>
          </p:cNvSpPr>
          <p:nvPr/>
        </p:nvSpPr>
        <p:spPr bwMode="auto">
          <a:xfrm>
            <a:off x="4214810" y="4500570"/>
            <a:ext cx="3500462" cy="431800"/>
          </a:xfrm>
          <a:prstGeom prst="roundRect">
            <a:avLst>
              <a:gd name="adj" fmla="val 16667"/>
            </a:avLst>
          </a:prstGeom>
          <a:solidFill>
            <a:srgbClr val="66FFCC">
              <a:alpha val="4705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Субсидии –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104,4 тыс.руб.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9799" name="AutoShape 27"/>
          <p:cNvSpPr>
            <a:spLocks noChangeArrowheads="1"/>
          </p:cNvSpPr>
          <p:nvPr/>
        </p:nvSpPr>
        <p:spPr bwMode="auto">
          <a:xfrm>
            <a:off x="4214810" y="5072074"/>
            <a:ext cx="3500462" cy="431800"/>
          </a:xfrm>
          <a:prstGeom prst="roundRect">
            <a:avLst>
              <a:gd name="adj" fmla="val 16667"/>
            </a:avLst>
          </a:prstGeom>
          <a:solidFill>
            <a:srgbClr val="66FFCC">
              <a:alpha val="4705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Субвенции –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286,4 тыс.руб.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9800" name="AutoShape 27"/>
          <p:cNvSpPr>
            <a:spLocks noChangeArrowheads="1"/>
          </p:cNvSpPr>
          <p:nvPr/>
        </p:nvSpPr>
        <p:spPr bwMode="auto">
          <a:xfrm>
            <a:off x="4214810" y="5572141"/>
            <a:ext cx="3500462" cy="857256"/>
          </a:xfrm>
          <a:prstGeom prst="roundRect">
            <a:avLst>
              <a:gd name="adj" fmla="val 16667"/>
            </a:avLst>
          </a:prstGeom>
          <a:solidFill>
            <a:srgbClr val="66FFCC">
              <a:alpha val="4705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Иные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межбюджетные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трансферты –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0,4 тыс.руб.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9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9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89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89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8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89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4" grpId="0" animBg="1"/>
      <p:bldP spid="289796" grpId="0" animBg="1"/>
      <p:bldP spid="289797" grpId="0" animBg="1"/>
      <p:bldP spid="289798" grpId="0" animBg="1"/>
      <p:bldP spid="289799" grpId="0" animBg="1"/>
      <p:bldP spid="2898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1" y="214313"/>
            <a:ext cx="8572560" cy="64292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Что такое бюджет?</a:t>
            </a:r>
          </a:p>
        </p:txBody>
      </p:sp>
      <p:sp>
        <p:nvSpPr>
          <p:cNvPr id="10242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4367ED-9A81-44AF-BD16-828EF68DBB01}" type="slidenum">
              <a:rPr lang="ru-RU"/>
              <a:pPr/>
              <a:t>2</a:t>
            </a:fld>
            <a:endParaRPr lang="ru-RU"/>
          </a:p>
        </p:txBody>
      </p:sp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178778" y="3429001"/>
            <a:ext cx="864283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 b="1">
                <a:solidFill>
                  <a:srgbClr val="FF3300"/>
                </a:solidFill>
              </a:rPr>
              <a:t>БЮДЖЕТ</a:t>
            </a:r>
            <a:r>
              <a:rPr lang="ru-RU" sz="1500" b="1"/>
              <a:t> (от старонормандского </a:t>
            </a:r>
            <a:r>
              <a:rPr lang="en-US" sz="1500" b="1"/>
              <a:t>bougette </a:t>
            </a:r>
            <a:r>
              <a:rPr lang="ru-RU" sz="1500" b="1"/>
              <a:t>– кошель, сумка, кожаный мешок) – план доходов и расходов, предназначенный для финансирования задач и функций государства и местного самоуправления</a:t>
            </a:r>
          </a:p>
        </p:txBody>
      </p:sp>
      <p:sp>
        <p:nvSpPr>
          <p:cNvPr id="293892" name="Rectangle 4"/>
          <p:cNvSpPr>
            <a:spLocks noChangeArrowheads="1"/>
          </p:cNvSpPr>
          <p:nvPr/>
        </p:nvSpPr>
        <p:spPr bwMode="auto">
          <a:xfrm>
            <a:off x="178778" y="900113"/>
            <a:ext cx="2089638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 dirty="0">
                <a:solidFill>
                  <a:srgbClr val="FF3300"/>
                </a:solidFill>
              </a:rPr>
              <a:t>ДОХОДЫ</a:t>
            </a:r>
          </a:p>
          <a:p>
            <a:pPr algn="ctr"/>
            <a:r>
              <a:rPr lang="ru-RU" sz="1500" b="1" dirty="0"/>
              <a:t>это поступающие в бюджет денежные средства (налоги юридических и физических лиц, административные платежи и сборы, безвозмездные поступления)</a:t>
            </a:r>
          </a:p>
        </p:txBody>
      </p:sp>
      <p:pic>
        <p:nvPicPr>
          <p:cNvPr id="29389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286256"/>
            <a:ext cx="2500329" cy="220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3894" name="Rectangle 6"/>
          <p:cNvSpPr>
            <a:spLocks noChangeArrowheads="1"/>
          </p:cNvSpPr>
          <p:nvPr/>
        </p:nvSpPr>
        <p:spPr bwMode="auto">
          <a:xfrm>
            <a:off x="6355373" y="1023938"/>
            <a:ext cx="2520462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>
            <a:spAutoFit/>
          </a:bodyPr>
          <a:lstStyle/>
          <a:p>
            <a:pPr algn="ctr"/>
            <a:r>
              <a:rPr lang="ru-RU" sz="1600" b="1" dirty="0">
                <a:solidFill>
                  <a:srgbClr val="FF3300"/>
                </a:solidFill>
              </a:rPr>
              <a:t>РАСХОДЫ</a:t>
            </a:r>
          </a:p>
          <a:p>
            <a:pPr algn="ctr"/>
            <a:r>
              <a:rPr lang="ru-RU" sz="1500" b="1" dirty="0"/>
              <a:t>это выплачиваемые из бюджета денежные средства (социальные выплаты населению, содержание государственных учреждений (образование, ЖКХ, культура и другие) капитальное строительство и другие)</a:t>
            </a:r>
          </a:p>
        </p:txBody>
      </p:sp>
      <p:sp>
        <p:nvSpPr>
          <p:cNvPr id="293895" name="Line 7"/>
          <p:cNvSpPr>
            <a:spLocks noChangeShapeType="1"/>
          </p:cNvSpPr>
          <p:nvPr/>
        </p:nvSpPr>
        <p:spPr bwMode="auto">
          <a:xfrm flipH="1">
            <a:off x="2700705" y="4941888"/>
            <a:ext cx="502626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3896" name="Line 8"/>
          <p:cNvSpPr>
            <a:spLocks noChangeShapeType="1"/>
          </p:cNvSpPr>
          <p:nvPr/>
        </p:nvSpPr>
        <p:spPr bwMode="auto">
          <a:xfrm>
            <a:off x="5795597" y="4941888"/>
            <a:ext cx="505557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3897" name="Rectangle 9"/>
          <p:cNvSpPr>
            <a:spLocks noChangeArrowheads="1"/>
          </p:cNvSpPr>
          <p:nvPr/>
        </p:nvSpPr>
        <p:spPr bwMode="auto">
          <a:xfrm>
            <a:off x="250581" y="4365626"/>
            <a:ext cx="23050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 b="1"/>
              <a:t>превышение доходов над расходами образует положительный остаток бюджета</a:t>
            </a:r>
            <a:r>
              <a:rPr lang="ru-RU" sz="1600" b="1"/>
              <a:t> </a:t>
            </a:r>
          </a:p>
          <a:p>
            <a:pPr algn="ctr"/>
            <a:r>
              <a:rPr lang="ru-RU" sz="1600" b="1"/>
              <a:t>ПРОФИЦИТ</a:t>
            </a:r>
          </a:p>
        </p:txBody>
      </p:sp>
      <p:sp>
        <p:nvSpPr>
          <p:cNvPr id="293898" name="Rectangle 10"/>
          <p:cNvSpPr>
            <a:spLocks noChangeArrowheads="1"/>
          </p:cNvSpPr>
          <p:nvPr/>
        </p:nvSpPr>
        <p:spPr bwMode="auto">
          <a:xfrm>
            <a:off x="6227885" y="4365625"/>
            <a:ext cx="2376854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 b="1"/>
              <a:t>если расходная часть бюджета превышает доходную, то бюджет формируется с</a:t>
            </a:r>
          </a:p>
          <a:p>
            <a:pPr algn="ctr"/>
            <a:r>
              <a:rPr lang="ru-RU" sz="1600" b="1"/>
              <a:t>ДЕФИЦИТОМ</a:t>
            </a:r>
          </a:p>
        </p:txBody>
      </p:sp>
      <p:pic>
        <p:nvPicPr>
          <p:cNvPr id="29389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435" y="1052513"/>
            <a:ext cx="3574073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3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3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2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293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00"/>
                            </p:stCondLst>
                            <p:childTnLst>
                              <p:par>
                                <p:cTn id="1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38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3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3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750"/>
                            </p:stCondLst>
                            <p:childTnLst>
                              <p:par>
                                <p:cTn id="2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3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3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3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750"/>
                            </p:stCondLst>
                            <p:childTnLst>
                              <p:par>
                                <p:cTn id="2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38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3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3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000"/>
                            </p:stCondLst>
                            <p:childTnLst>
                              <p:par>
                                <p:cTn id="3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293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0"/>
                            </p:stCondLst>
                            <p:childTnLst>
                              <p:par>
                                <p:cTn id="3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93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3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93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500"/>
                            </p:stCondLst>
                            <p:childTnLst>
                              <p:par>
                                <p:cTn id="4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38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550"/>
                            </p:stCondLst>
                            <p:childTnLst>
                              <p:par>
                                <p:cTn id="5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050"/>
                            </p:stCondLst>
                            <p:childTnLst>
                              <p:par>
                                <p:cTn id="6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3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3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3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0" grpId="0" animBg="1"/>
      <p:bldP spid="293891" grpId="0"/>
      <p:bldP spid="293892" grpId="0"/>
      <p:bldP spid="293894" grpId="0"/>
      <p:bldP spid="293895" grpId="0" animBg="1"/>
      <p:bldP spid="293896" grpId="0" animBg="1"/>
      <p:bldP spid="293897" grpId="0"/>
      <p:bldP spid="2938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2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Расходы бюджета МО«</a:t>
            </a:r>
            <a:r>
              <a:rPr lang="ru-RU" dirty="0" err="1" smtClean="0"/>
              <a:t>Коношский</a:t>
            </a:r>
            <a:r>
              <a:rPr lang="ru-RU" dirty="0" smtClean="0"/>
              <a:t> муниципальный район»</a:t>
            </a:r>
            <a:endParaRPr lang="ru-RU" dirty="0"/>
          </a:p>
        </p:txBody>
      </p:sp>
      <p:pic>
        <p:nvPicPr>
          <p:cNvPr id="5" name="Содержимое 4" descr="030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2428868"/>
            <a:ext cx="3643338" cy="2786082"/>
          </a:xfrm>
        </p:spPr>
      </p:pic>
      <p:sp>
        <p:nvSpPr>
          <p:cNvPr id="6" name="Овал 5"/>
          <p:cNvSpPr/>
          <p:nvPr/>
        </p:nvSpPr>
        <p:spPr>
          <a:xfrm>
            <a:off x="4286248" y="2571744"/>
            <a:ext cx="464347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tx1"/>
                </a:solidFill>
              </a:rPr>
              <a:t>2015 год- 564 810,7 тыс.руб.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mph" presetSubtype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85725"/>
            <a:ext cx="8692326" cy="1143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/>
              <a:t>Отраслевая структура расходов районного бюджета</a:t>
            </a:r>
          </a:p>
        </p:txBody>
      </p:sp>
      <p:graphicFrame>
        <p:nvGraphicFramePr>
          <p:cNvPr id="299011" name="Group 3"/>
          <p:cNvGraphicFramePr>
            <a:graphicFrameLocks noGrp="1"/>
          </p:cNvGraphicFramePr>
          <p:nvPr>
            <p:ph type="tbl" idx="1"/>
          </p:nvPr>
        </p:nvGraphicFramePr>
        <p:xfrm>
          <a:off x="285720" y="1276350"/>
          <a:ext cx="8572560" cy="4175760"/>
        </p:xfrm>
        <a:graphic>
          <a:graphicData uri="http://schemas.openxmlformats.org/drawingml/2006/table">
            <a:tbl>
              <a:tblPr/>
              <a:tblGrid>
                <a:gridCol w="6080179"/>
                <a:gridCol w="1172885"/>
                <a:gridCol w="1319496"/>
              </a:tblGrid>
              <a:tr h="469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</a:p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(отчет)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 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РАСХОДЫ, ВСЕГО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1 565 203,9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564 810,7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45 525,6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47 956,9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773,1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911,3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882,7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835,0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14 913,5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6 287,0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796 467,6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99,0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620 657,3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433 484,6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32 635,6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32 117,3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31 064,6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19 100,9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1 027,6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1 820,0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муниципального долга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1 535,0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21 256,3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20 663,7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0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78032F-B398-4820-9E16-C6D50FD0E541}" type="slidenum">
              <a:rPr lang="ru-RU"/>
              <a:pPr/>
              <a:t>21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9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99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Отраслевая структура расходов районного бюджета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28596" y="1428736"/>
          <a:ext cx="8358246" cy="2400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214282" y="3786190"/>
          <a:ext cx="8786874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5" grpId="0">
        <p:bldAsOne/>
      </p:bldGraphic>
      <p:bldGraphic spid="6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Муниципальные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10429948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5600" i="1" dirty="0" smtClean="0"/>
              <a:t>«Развитие образования в муниципальном образовании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год»;</a:t>
            </a:r>
          </a:p>
          <a:p>
            <a:pPr lvl="0"/>
            <a:r>
              <a:rPr lang="ru-RU" sz="5600" i="1" dirty="0" smtClean="0"/>
              <a:t>«Организация отдыха и оздоровления детей в муниципальном образовании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год»;</a:t>
            </a:r>
          </a:p>
          <a:p>
            <a:pPr lvl="0"/>
            <a:r>
              <a:rPr lang="ru-RU" sz="5600" i="1" dirty="0" smtClean="0"/>
              <a:t>«Организация деятельности муниципальных бюджетных учреждений культуры и учреждений дополнительного образования в сфере культуры </a:t>
            </a:r>
            <a:r>
              <a:rPr lang="ru-RU" sz="5600" i="1" dirty="0" err="1" smtClean="0"/>
              <a:t>Коношского</a:t>
            </a:r>
            <a:r>
              <a:rPr lang="ru-RU" sz="5600" i="1" dirty="0" smtClean="0"/>
              <a:t> района в 2015 году»;</a:t>
            </a:r>
          </a:p>
          <a:p>
            <a:pPr lvl="0"/>
            <a:r>
              <a:rPr lang="ru-RU" sz="5600" i="1" dirty="0" smtClean="0"/>
              <a:t>«Капитальный ремонт в муниципальных учреждениях сферы культуры муниципального образования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в 2015 году»; </a:t>
            </a:r>
          </a:p>
          <a:p>
            <a:pPr lvl="0"/>
            <a:r>
              <a:rPr lang="ru-RU" sz="5600" i="1" dirty="0" smtClean="0"/>
              <a:t>«Повышение эффективности сферы культуры в муниципальном образовании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 в 2015 году»;</a:t>
            </a:r>
          </a:p>
          <a:p>
            <a:pPr lvl="0"/>
            <a:r>
              <a:rPr lang="ru-RU" sz="5600" i="1" dirty="0" smtClean="0"/>
              <a:t>«Развитие внутреннего и въездного туризма в муниципальном образовании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в 2015 году»; </a:t>
            </a:r>
          </a:p>
          <a:p>
            <a:pPr lvl="0"/>
            <a:r>
              <a:rPr lang="ru-RU" sz="5600" i="1" dirty="0" smtClean="0"/>
              <a:t>«</a:t>
            </a:r>
            <a:r>
              <a:rPr lang="ru-RU" sz="5600" i="1" dirty="0" err="1" smtClean="0"/>
              <a:t>Софинансирование</a:t>
            </a:r>
            <a:r>
              <a:rPr lang="ru-RU" sz="5600" i="1" dirty="0" smtClean="0"/>
              <a:t> мероприятий, предусмотренных государственной программой Архангельской области «Культура Русского Севера (2013-2020 годы)» на 2015 год»;</a:t>
            </a:r>
          </a:p>
          <a:p>
            <a:pPr lvl="0"/>
            <a:r>
              <a:rPr lang="ru-RU" sz="5600" i="1" dirty="0" smtClean="0"/>
              <a:t>«Развитие сельского хозяйства </a:t>
            </a:r>
            <a:r>
              <a:rPr lang="ru-RU" sz="5600" i="1" dirty="0" err="1" smtClean="0"/>
              <a:t>Коношского</a:t>
            </a:r>
            <a:r>
              <a:rPr lang="ru-RU" sz="5600" i="1" dirty="0" smtClean="0"/>
              <a:t> района на 2015 год»;</a:t>
            </a:r>
          </a:p>
          <a:p>
            <a:pPr lvl="0"/>
            <a:r>
              <a:rPr lang="ru-RU" sz="5600" i="1" dirty="0" smtClean="0"/>
              <a:t>«Гражданская оборона, защита населения и территорий от чрезвычайных ситуаций природного и техногенного характера и снижение рисков их возникновения» муниципального образования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год;</a:t>
            </a:r>
          </a:p>
          <a:p>
            <a:pPr lvl="0"/>
            <a:r>
              <a:rPr lang="ru-RU" sz="5600" i="1" dirty="0" smtClean="0"/>
              <a:t>«Поддержка и развитие малого и среднего предпринимательства в муниципальном образовании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год;</a:t>
            </a:r>
          </a:p>
          <a:p>
            <a:pPr lvl="0"/>
            <a:r>
              <a:rPr lang="ru-RU" sz="5600" i="1" dirty="0" smtClean="0"/>
              <a:t>«Обеспечение регулярных пассажирских перевозок на территории муниципального образования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2014-2015 годы»;</a:t>
            </a:r>
          </a:p>
          <a:p>
            <a:pPr lvl="0"/>
            <a:r>
              <a:rPr lang="ru-RU" sz="5600" i="1" dirty="0" smtClean="0"/>
              <a:t>«Развитие территориального общественного самоуправления в муниципальном образовании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год»;</a:t>
            </a:r>
          </a:p>
          <a:p>
            <a:pPr lvl="0"/>
            <a:r>
              <a:rPr lang="ru-RU" sz="5600" i="1" dirty="0" smtClean="0"/>
              <a:t>«Разработка документов территориального планирования на территории МО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год»;</a:t>
            </a:r>
          </a:p>
          <a:p>
            <a:pPr lvl="0"/>
            <a:r>
              <a:rPr lang="ru-RU" sz="5600" i="1" dirty="0" smtClean="0"/>
              <a:t>«Устойчивое развитие сельских территорий </a:t>
            </a:r>
            <a:r>
              <a:rPr lang="ru-RU" sz="5600" i="1" dirty="0" err="1" smtClean="0"/>
              <a:t>Коношского</a:t>
            </a:r>
            <a:r>
              <a:rPr lang="ru-RU" sz="5600" i="1" dirty="0" smtClean="0"/>
              <a:t> района на 2015 год»;</a:t>
            </a:r>
          </a:p>
          <a:p>
            <a:pPr lvl="0"/>
            <a:r>
              <a:rPr lang="ru-RU" sz="5600" i="1" dirty="0" smtClean="0"/>
              <a:t>«Энергосбережение и повышение энергетической эффективности муниципального образования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2014-2020 годы»;</a:t>
            </a:r>
          </a:p>
          <a:p>
            <a:pPr lvl="0"/>
            <a:r>
              <a:rPr lang="ru-RU" sz="5600" i="1" dirty="0" smtClean="0"/>
              <a:t>«Проведение мероприятий по энергосбережению и повышению энергетической эффективности в администрации муниципального образования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год;</a:t>
            </a:r>
          </a:p>
          <a:p>
            <a:pPr lvl="0"/>
            <a:r>
              <a:rPr lang="ru-RU" sz="5600" i="1" dirty="0" smtClean="0"/>
              <a:t>«Приобретение здания детского сада на 220 мест в п. Коноша, ул.Театральная,19-а в 2015 году»;</a:t>
            </a:r>
          </a:p>
          <a:p>
            <a:pPr lvl="0"/>
            <a:r>
              <a:rPr lang="ru-RU" sz="5600" i="1" dirty="0" smtClean="0"/>
              <a:t>«Строительство средней общеобразовательной школы в </a:t>
            </a:r>
            <a:r>
              <a:rPr lang="ru-RU" sz="5600" i="1" dirty="0" err="1" smtClean="0"/>
              <a:t>п.Ерцево</a:t>
            </a:r>
            <a:r>
              <a:rPr lang="ru-RU" sz="5600" i="1" dirty="0" smtClean="0"/>
              <a:t> </a:t>
            </a:r>
            <a:r>
              <a:rPr lang="ru-RU" sz="5600" i="1" dirty="0" err="1" smtClean="0"/>
              <a:t>Коношского</a:t>
            </a:r>
            <a:r>
              <a:rPr lang="ru-RU" sz="5600" i="1" dirty="0" smtClean="0"/>
              <a:t> района на 2014-2015 годы»;</a:t>
            </a:r>
          </a:p>
          <a:p>
            <a:pPr lvl="0"/>
            <a:r>
              <a:rPr lang="ru-RU" sz="5600" i="1" dirty="0" smtClean="0"/>
              <a:t>«Строительство физкультурно-оздоровительного комплекса в п.Коноша на 2015 год»;</a:t>
            </a:r>
          </a:p>
          <a:p>
            <a:pPr lvl="0"/>
            <a:r>
              <a:rPr lang="ru-RU" sz="5600" i="1" dirty="0" smtClean="0"/>
              <a:t>«Совершенствование и развитие муниципальной службы в администрации муниципального образования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год»;</a:t>
            </a:r>
          </a:p>
          <a:p>
            <a:pPr lvl="0"/>
            <a:r>
              <a:rPr lang="ru-RU" sz="5600" i="1" dirty="0" smtClean="0"/>
              <a:t>«Повышение безопасности дорожного движения в муниципальном образовании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год»; </a:t>
            </a:r>
          </a:p>
          <a:p>
            <a:pPr lvl="0"/>
            <a:r>
              <a:rPr lang="ru-RU" sz="5600" i="1" dirty="0" smtClean="0"/>
              <a:t>«Дом для молодой семьи в муниципальном образовании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год»;</a:t>
            </a:r>
          </a:p>
          <a:p>
            <a:pPr lvl="0"/>
            <a:r>
              <a:rPr lang="ru-RU" sz="5600" i="1" dirty="0" smtClean="0"/>
              <a:t>«Трудовая молодежь </a:t>
            </a:r>
            <a:r>
              <a:rPr lang="ru-RU" sz="5600" i="1" dirty="0" err="1" smtClean="0"/>
              <a:t>Коношского</a:t>
            </a:r>
            <a:r>
              <a:rPr lang="ru-RU" sz="5600" i="1" dirty="0" smtClean="0"/>
              <a:t> района» на 2015 год;</a:t>
            </a:r>
          </a:p>
          <a:p>
            <a:pPr lvl="0"/>
            <a:r>
              <a:rPr lang="ru-RU" sz="5600" i="1" dirty="0" smtClean="0"/>
              <a:t>«Профилактика безнадзорности и правонарушений несовершеннолетних на территории муниципального образования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год»;</a:t>
            </a:r>
          </a:p>
          <a:p>
            <a:pPr lvl="0"/>
            <a:r>
              <a:rPr lang="ru-RU" sz="5600" i="1" dirty="0" smtClean="0"/>
              <a:t>«Развитие массовой физической культуры и спорта в </a:t>
            </a:r>
            <a:r>
              <a:rPr lang="ru-RU" sz="5600" i="1" dirty="0" err="1" smtClean="0"/>
              <a:t>Коношском</a:t>
            </a:r>
            <a:r>
              <a:rPr lang="ru-RU" sz="5600" i="1" dirty="0" smtClean="0"/>
              <a:t> районе на 2015 год»;</a:t>
            </a:r>
          </a:p>
          <a:p>
            <a:pPr lvl="0"/>
            <a:r>
              <a:rPr lang="ru-RU" sz="5600" i="1" dirty="0" smtClean="0"/>
              <a:t>«Территория молодежи - территория развития </a:t>
            </a:r>
            <a:r>
              <a:rPr lang="ru-RU" sz="5600" i="1" dirty="0" err="1" smtClean="0"/>
              <a:t>Коношского</a:t>
            </a:r>
            <a:r>
              <a:rPr lang="ru-RU" sz="5600" i="1" dirty="0" smtClean="0"/>
              <a:t> района на 2015 год»;</a:t>
            </a:r>
          </a:p>
          <a:p>
            <a:pPr lvl="0"/>
            <a:r>
              <a:rPr lang="ru-RU" sz="5600" i="1" dirty="0" smtClean="0"/>
              <a:t>«Развитие архивного дела в муниципальном образовании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2015 год;</a:t>
            </a:r>
          </a:p>
          <a:p>
            <a:pPr lvl="0"/>
            <a:r>
              <a:rPr lang="ru-RU" sz="5600" i="1" dirty="0" smtClean="0"/>
              <a:t>«Управление муниципальными финансами и муниципальным долгом на 2015 год»;</a:t>
            </a:r>
          </a:p>
          <a:p>
            <a:pPr lvl="0"/>
            <a:r>
              <a:rPr lang="ru-RU" sz="5600" i="1" dirty="0" smtClean="0"/>
              <a:t>«Социализация детей-сирот и детей, оставшихся без попечения родителей, на 2015 год»;</a:t>
            </a:r>
          </a:p>
          <a:p>
            <a:pPr lvl="0"/>
            <a:r>
              <a:rPr lang="ru-RU" sz="5600" i="1" dirty="0" smtClean="0"/>
              <a:t>«Доступная среда» на 2015 год;</a:t>
            </a:r>
          </a:p>
          <a:p>
            <a:pPr lvl="0"/>
            <a:r>
              <a:rPr lang="ru-RU" sz="5600" i="1" dirty="0" smtClean="0"/>
              <a:t>«Модернизация и капитальный ремонт объектов топливно-энергетического комплекса и жилищно-коммунального хозяйства </a:t>
            </a:r>
            <a:r>
              <a:rPr lang="ru-RU" sz="5600" i="1" dirty="0" err="1" smtClean="0"/>
              <a:t>Коношского</a:t>
            </a:r>
            <a:r>
              <a:rPr lang="ru-RU" sz="5600" i="1" dirty="0" smtClean="0"/>
              <a:t> района» на 2015 год;</a:t>
            </a:r>
          </a:p>
          <a:p>
            <a:pPr lvl="0"/>
            <a:r>
              <a:rPr lang="ru-RU" sz="5600" i="1" dirty="0" smtClean="0"/>
              <a:t>«Обеспечение мероприятий по переселению граждан из аварийного жилищного фонда на территории муниципального образования «</a:t>
            </a:r>
            <a:r>
              <a:rPr lang="ru-RU" sz="5600" i="1" dirty="0" err="1" smtClean="0"/>
              <a:t>Коношский</a:t>
            </a:r>
            <a:r>
              <a:rPr lang="ru-RU" sz="5600" i="1" dirty="0" smtClean="0"/>
              <a:t> муниципальный район» на 2014-2017 годы»;</a:t>
            </a:r>
          </a:p>
          <a:p>
            <a:pPr lvl="0"/>
            <a:r>
              <a:rPr lang="ru-RU" sz="5600" i="1" dirty="0" smtClean="0"/>
              <a:t>«Предоставление земельных участков многодетным гражданам на территории </a:t>
            </a:r>
            <a:r>
              <a:rPr lang="ru-RU" sz="5600" i="1" dirty="0" err="1" smtClean="0"/>
              <a:t>Коношского</a:t>
            </a:r>
            <a:r>
              <a:rPr lang="ru-RU" sz="5600" i="1" dirty="0" smtClean="0"/>
              <a:t> района в 2015 году».</a:t>
            </a:r>
          </a:p>
          <a:p>
            <a:pPr>
              <a:buNone/>
            </a:pPr>
            <a:r>
              <a:rPr lang="ru-RU" sz="5600" i="1" dirty="0" smtClean="0"/>
              <a:t> </a:t>
            </a:r>
          </a:p>
          <a:p>
            <a:endParaRPr lang="ru-RU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8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381392" cy="98107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/>
              <a:t>Осуществление</a:t>
            </a: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600" dirty="0"/>
              <a:t>государственных полномочий</a:t>
            </a:r>
          </a:p>
        </p:txBody>
      </p:sp>
      <p:sp>
        <p:nvSpPr>
          <p:cNvPr id="3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6DA2-96F0-471D-BF77-BC87F3AE4826}" type="slidenum">
              <a:rPr lang="ru-RU"/>
              <a:pPr/>
              <a:t>24</a:t>
            </a:fld>
            <a:endParaRPr lang="ru-RU"/>
          </a:p>
        </p:txBody>
      </p:sp>
      <p:pic>
        <p:nvPicPr>
          <p:cNvPr id="331778" name="Picture 2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296" y="1341438"/>
            <a:ext cx="1440473" cy="1079500"/>
          </a:xfrm>
          <a:prstGeom prst="rect">
            <a:avLst/>
          </a:prstGeom>
          <a:noFill/>
        </p:spPr>
      </p:pic>
      <p:pic>
        <p:nvPicPr>
          <p:cNvPr id="331779" name="Picture 3" descr="pravo_bilboar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33846" y="2095500"/>
            <a:ext cx="1899138" cy="1028700"/>
          </a:xfrm>
          <a:prstGeom prst="rect">
            <a:avLst/>
          </a:prstGeom>
          <a:noFill/>
        </p:spPr>
      </p:pic>
      <p:sp>
        <p:nvSpPr>
          <p:cNvPr id="331781" name="AutoShape 50"/>
          <p:cNvSpPr>
            <a:spLocks noChangeArrowheads="1"/>
          </p:cNvSpPr>
          <p:nvPr/>
        </p:nvSpPr>
        <p:spPr bwMode="auto">
          <a:xfrm>
            <a:off x="178777" y="1484313"/>
            <a:ext cx="3099289" cy="576262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>
                <a:solidFill>
                  <a:srgbClr val="FF0000"/>
                </a:solidFill>
              </a:rPr>
              <a:t>ОХРАНА ТРУДА</a:t>
            </a:r>
          </a:p>
        </p:txBody>
      </p:sp>
      <p:sp>
        <p:nvSpPr>
          <p:cNvPr id="331782" name="AutoShape 50"/>
          <p:cNvSpPr>
            <a:spLocks noChangeArrowheads="1"/>
          </p:cNvSpPr>
          <p:nvPr/>
        </p:nvSpPr>
        <p:spPr bwMode="auto">
          <a:xfrm>
            <a:off x="3428992" y="1500174"/>
            <a:ext cx="2143140" cy="57626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241,1 </a:t>
            </a:r>
            <a:r>
              <a:rPr lang="ru-RU" sz="2000" b="1" dirty="0" smtClean="0">
                <a:solidFill>
                  <a:srgbClr val="FF0000"/>
                </a:solidFill>
              </a:rPr>
              <a:t>тыс.руб.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31785" name="Text Box 9"/>
          <p:cNvSpPr txBox="1">
            <a:spLocks noChangeArrowheads="1"/>
          </p:cNvSpPr>
          <p:nvPr/>
        </p:nvSpPr>
        <p:spPr bwMode="auto">
          <a:xfrm>
            <a:off x="3643305" y="928670"/>
            <a:ext cx="1571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b="1" dirty="0">
                <a:latin typeface="Tahoma" pitchFamily="34" charset="0"/>
              </a:rPr>
              <a:t> 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2015 год 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1786" name="AutoShape 50"/>
          <p:cNvSpPr>
            <a:spLocks noChangeArrowheads="1"/>
          </p:cNvSpPr>
          <p:nvPr/>
        </p:nvSpPr>
        <p:spPr bwMode="auto">
          <a:xfrm>
            <a:off x="178777" y="2276476"/>
            <a:ext cx="3099289" cy="576263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>
                <a:solidFill>
                  <a:srgbClr val="FF0000"/>
                </a:solidFill>
              </a:rPr>
              <a:t>К Д Н </a:t>
            </a:r>
          </a:p>
        </p:txBody>
      </p:sp>
      <p:sp>
        <p:nvSpPr>
          <p:cNvPr id="331787" name="AutoShape 50"/>
          <p:cNvSpPr>
            <a:spLocks noChangeArrowheads="1"/>
          </p:cNvSpPr>
          <p:nvPr/>
        </p:nvSpPr>
        <p:spPr bwMode="auto">
          <a:xfrm>
            <a:off x="3420208" y="2276476"/>
            <a:ext cx="2151924" cy="5762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964,4 </a:t>
            </a:r>
            <a:r>
              <a:rPr lang="ru-RU" sz="2000" b="1" dirty="0" smtClean="0">
                <a:solidFill>
                  <a:srgbClr val="FF0000"/>
                </a:solidFill>
              </a:rPr>
              <a:t>тыс.руб.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31790" name="AutoShape 50"/>
          <p:cNvSpPr>
            <a:spLocks noChangeArrowheads="1"/>
          </p:cNvSpPr>
          <p:nvPr/>
        </p:nvSpPr>
        <p:spPr bwMode="auto">
          <a:xfrm>
            <a:off x="178777" y="3068638"/>
            <a:ext cx="3099289" cy="576262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>
                <a:solidFill>
                  <a:srgbClr val="FF0000"/>
                </a:solidFill>
              </a:rPr>
              <a:t>ОПЕКА И </a:t>
            </a:r>
          </a:p>
          <a:p>
            <a:pPr algn="ctr"/>
            <a:r>
              <a:rPr lang="ru-RU" sz="1800" b="1">
                <a:solidFill>
                  <a:srgbClr val="FF0000"/>
                </a:solidFill>
              </a:rPr>
              <a:t>ПОПЕЧИТЕЛЬСТВО</a:t>
            </a:r>
          </a:p>
        </p:txBody>
      </p:sp>
      <p:sp>
        <p:nvSpPr>
          <p:cNvPr id="331791" name="AutoShape 50"/>
          <p:cNvSpPr>
            <a:spLocks noChangeArrowheads="1"/>
          </p:cNvSpPr>
          <p:nvPr/>
        </p:nvSpPr>
        <p:spPr bwMode="auto">
          <a:xfrm>
            <a:off x="3428992" y="3143248"/>
            <a:ext cx="2143140" cy="57626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2 411,0 тыс.руб.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31794" name="AutoShape 50"/>
          <p:cNvSpPr>
            <a:spLocks noChangeArrowheads="1"/>
          </p:cNvSpPr>
          <p:nvPr/>
        </p:nvSpPr>
        <p:spPr bwMode="auto">
          <a:xfrm>
            <a:off x="178777" y="3933826"/>
            <a:ext cx="3099289" cy="576263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>
                <a:solidFill>
                  <a:srgbClr val="FF0000"/>
                </a:solidFill>
              </a:rPr>
              <a:t>КРАЙНИЙ СЕВЕР</a:t>
            </a:r>
          </a:p>
        </p:txBody>
      </p:sp>
      <p:sp>
        <p:nvSpPr>
          <p:cNvPr id="331795" name="AutoShape 50"/>
          <p:cNvSpPr>
            <a:spLocks noChangeArrowheads="1"/>
          </p:cNvSpPr>
          <p:nvPr/>
        </p:nvSpPr>
        <p:spPr bwMode="auto">
          <a:xfrm>
            <a:off x="3420208" y="3933826"/>
            <a:ext cx="2151924" cy="5762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15,3 тыс.руб.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31798" name="AutoShape 50"/>
          <p:cNvSpPr>
            <a:spLocks noChangeArrowheads="1"/>
          </p:cNvSpPr>
          <p:nvPr/>
        </p:nvSpPr>
        <p:spPr bwMode="auto">
          <a:xfrm>
            <a:off x="178777" y="4724401"/>
            <a:ext cx="3099289" cy="576263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>
                <a:solidFill>
                  <a:srgbClr val="FF0000"/>
                </a:solidFill>
              </a:rPr>
              <a:t>ПРИСВОЕНИЕ </a:t>
            </a:r>
          </a:p>
          <a:p>
            <a:pPr algn="ctr"/>
            <a:r>
              <a:rPr lang="ru-RU" sz="1800" b="1">
                <a:solidFill>
                  <a:srgbClr val="FF0000"/>
                </a:solidFill>
              </a:rPr>
              <a:t>СПОРТИВНЫХ РАЗРЯДОВ</a:t>
            </a:r>
          </a:p>
        </p:txBody>
      </p:sp>
      <p:sp>
        <p:nvSpPr>
          <p:cNvPr id="331799" name="AutoShape 50"/>
          <p:cNvSpPr>
            <a:spLocks noChangeArrowheads="1"/>
          </p:cNvSpPr>
          <p:nvPr/>
        </p:nvSpPr>
        <p:spPr bwMode="auto">
          <a:xfrm>
            <a:off x="3420208" y="4724401"/>
            <a:ext cx="2151924" cy="5762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68,5 тыс.руб.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31802" name="AutoShape 50"/>
          <p:cNvSpPr>
            <a:spLocks noChangeArrowheads="1"/>
          </p:cNvSpPr>
          <p:nvPr/>
        </p:nvSpPr>
        <p:spPr bwMode="auto">
          <a:xfrm>
            <a:off x="178777" y="6237288"/>
            <a:ext cx="3099289" cy="576262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>
                <a:solidFill>
                  <a:srgbClr val="FF0000"/>
                </a:solidFill>
              </a:rPr>
              <a:t>ВСЕГО</a:t>
            </a:r>
          </a:p>
        </p:txBody>
      </p:sp>
      <p:sp>
        <p:nvSpPr>
          <p:cNvPr id="331803" name="AutoShape 50"/>
          <p:cNvSpPr>
            <a:spLocks noChangeArrowheads="1"/>
          </p:cNvSpPr>
          <p:nvPr/>
        </p:nvSpPr>
        <p:spPr bwMode="auto">
          <a:xfrm>
            <a:off x="3421674" y="6237288"/>
            <a:ext cx="2150458" cy="57626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3 791,6 тыс.руб.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31806" name="AutoShape 50"/>
          <p:cNvSpPr>
            <a:spLocks noChangeArrowheads="1"/>
          </p:cNvSpPr>
          <p:nvPr/>
        </p:nvSpPr>
        <p:spPr bwMode="auto">
          <a:xfrm>
            <a:off x="178777" y="5445126"/>
            <a:ext cx="3099289" cy="576263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>
                <a:solidFill>
                  <a:srgbClr val="FF0000"/>
                </a:solidFill>
              </a:rPr>
              <a:t>ОПЕКА над совершенно-</a:t>
            </a:r>
          </a:p>
          <a:p>
            <a:pPr algn="ctr"/>
            <a:r>
              <a:rPr lang="ru-RU" sz="1800" b="1">
                <a:solidFill>
                  <a:srgbClr val="FF0000"/>
                </a:solidFill>
              </a:rPr>
              <a:t>летними недееспособными</a:t>
            </a:r>
          </a:p>
        </p:txBody>
      </p:sp>
      <p:sp>
        <p:nvSpPr>
          <p:cNvPr id="331810" name="AutoShape 50"/>
          <p:cNvSpPr>
            <a:spLocks noChangeArrowheads="1"/>
          </p:cNvSpPr>
          <p:nvPr/>
        </p:nvSpPr>
        <p:spPr bwMode="auto">
          <a:xfrm>
            <a:off x="3407020" y="5470526"/>
            <a:ext cx="2165112" cy="5762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91,3 тыс.руб.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331811" name="Picture 35" descr="Я сидела дома все три года, хотя время от времени мне давали знать, что неплохо было бы выйти на своё место.,Развивалки-после в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94939" y="2868614"/>
            <a:ext cx="1535723" cy="1247775"/>
          </a:xfrm>
          <a:prstGeom prst="rect">
            <a:avLst/>
          </a:prstGeom>
          <a:noFill/>
        </p:spPr>
      </p:pic>
      <p:pic>
        <p:nvPicPr>
          <p:cNvPr id="331812" name="Picture 36" descr="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51481" y="3716338"/>
            <a:ext cx="1504950" cy="1104900"/>
          </a:xfrm>
          <a:prstGeom prst="rect">
            <a:avLst/>
          </a:prstGeom>
          <a:noFill/>
        </p:spPr>
      </p:pic>
      <p:pic>
        <p:nvPicPr>
          <p:cNvPr id="331813" name="Picture 37" descr="a-nagrada.a5.r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30108" y="4546600"/>
            <a:ext cx="1565031" cy="1130300"/>
          </a:xfrm>
          <a:prstGeom prst="rect">
            <a:avLst/>
          </a:prstGeom>
          <a:noFill/>
        </p:spPr>
      </p:pic>
      <p:pic>
        <p:nvPicPr>
          <p:cNvPr id="331814" name="Picture 38" descr="i?id=88253289-65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38293" y="5280025"/>
            <a:ext cx="1562100" cy="100965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1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1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1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1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3317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3317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7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331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331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31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1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1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1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3317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3317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7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331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31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31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1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1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1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3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500"/>
                            </p:stCondLst>
                            <p:childTnLst>
                              <p:par>
                                <p:cTn id="6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3318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3318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331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331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500"/>
                            </p:stCondLst>
                            <p:childTnLst>
                              <p:par>
                                <p:cTn id="7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31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31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31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31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3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500"/>
                            </p:stCondLst>
                            <p:childTnLst>
                              <p:par>
                                <p:cTn id="8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70" decel="100000"/>
                                        <p:tgtEl>
                                          <p:spTgt spid="3318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770" decel="100000"/>
                                        <p:tgtEl>
                                          <p:spTgt spid="3318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4" dur="770" fill="hold"/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6" dur="770" fill="hold"/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75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31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31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500"/>
                            </p:stCondLst>
                            <p:childTnLst>
                              <p:par>
                                <p:cTn id="10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31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31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3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9500"/>
                            </p:stCondLst>
                            <p:childTnLst>
                              <p:par>
                                <p:cTn id="11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70" decel="100000"/>
                                        <p:tgtEl>
                                          <p:spTgt spid="3318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770" decel="100000"/>
                                        <p:tgtEl>
                                          <p:spTgt spid="3318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5" dur="770" fill="hold"/>
                                        <p:tgtEl>
                                          <p:spTgt spid="331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7" dur="770" fill="hold"/>
                                        <p:tgtEl>
                                          <p:spTgt spid="331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1500"/>
                            </p:stCondLst>
                            <p:childTnLst>
                              <p:par>
                                <p:cTn id="1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31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331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2500"/>
                            </p:stCondLst>
                            <p:childTnLst>
                              <p:par>
                                <p:cTn id="1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31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1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31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3500"/>
                            </p:stCondLst>
                            <p:childTnLst>
                              <p:par>
                                <p:cTn id="1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770" decel="100000"/>
                                        <p:tgtEl>
                                          <p:spTgt spid="3318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770" decel="100000"/>
                                        <p:tgtEl>
                                          <p:spTgt spid="3318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6" dur="770" fill="hold"/>
                                        <p:tgtEl>
                                          <p:spTgt spid="331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8" dur="770" fill="hold"/>
                                        <p:tgtEl>
                                          <p:spTgt spid="331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1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5500"/>
                            </p:stCondLst>
                            <p:childTnLst>
                              <p:par>
                                <p:cTn id="1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331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331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6500"/>
                            </p:stCondLst>
                            <p:childTnLst>
                              <p:par>
                                <p:cTn id="1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31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31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3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80" grpId="0" animBg="1"/>
      <p:bldP spid="331781" grpId="0" animBg="1"/>
      <p:bldP spid="331782" grpId="0" animBg="1"/>
      <p:bldP spid="331785" grpId="0"/>
      <p:bldP spid="331786" grpId="0" animBg="1"/>
      <p:bldP spid="331787" grpId="0" animBg="1"/>
      <p:bldP spid="331790" grpId="0" animBg="1"/>
      <p:bldP spid="331791" grpId="0" animBg="1"/>
      <p:bldP spid="331794" grpId="0" animBg="1"/>
      <p:bldP spid="331795" grpId="0" animBg="1"/>
      <p:bldP spid="331798" grpId="0" animBg="1"/>
      <p:bldP spid="331799" grpId="0" animBg="1"/>
      <p:bldP spid="331802" grpId="0" animBg="1"/>
      <p:bldP spid="331803" grpId="0" animBg="1"/>
      <p:bldP spid="331806" grpId="0" animBg="1"/>
      <p:bldP spid="3318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Непрограммные расходы бюджета</a:t>
            </a:r>
            <a:br>
              <a:rPr lang="ru-RU" dirty="0" smtClean="0"/>
            </a:b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2015 году </a:t>
            </a:r>
            <a:r>
              <a:rPr lang="ru-RU" sz="20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непрограммные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расходы бюджета составят -11,5%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543956" cy="46434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1428736"/>
            <a:ext cx="4000528" cy="8572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Обеспечение функционирования Главы муниципального образования -1 494,0 тыс.руб.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2500306"/>
            <a:ext cx="3929090" cy="10715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Обеспечение деятельности председателя Муниципального Совета МО «</a:t>
            </a:r>
            <a:r>
              <a:rPr lang="ru-RU" sz="1400" dirty="0" err="1" smtClean="0">
                <a:solidFill>
                  <a:schemeClr val="tx1"/>
                </a:solidFill>
              </a:rPr>
              <a:t>Коношский</a:t>
            </a:r>
            <a:r>
              <a:rPr lang="ru-RU" sz="1400" dirty="0" smtClean="0">
                <a:solidFill>
                  <a:schemeClr val="tx1"/>
                </a:solidFill>
              </a:rPr>
              <a:t> муниципальный район»- 1 020,0 тыс. 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3786190"/>
            <a:ext cx="3857652" cy="9286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Обеспечение деятельности органов местного самоуправления-49 349,6 тыс.руб.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4929198"/>
            <a:ext cx="3857652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Резервный фонд администрации МО «</a:t>
            </a:r>
            <a:r>
              <a:rPr lang="ru-RU" sz="1400" dirty="0" err="1" smtClean="0">
                <a:solidFill>
                  <a:schemeClr val="tx1"/>
                </a:solidFill>
              </a:rPr>
              <a:t>Коношский</a:t>
            </a:r>
            <a:r>
              <a:rPr lang="ru-RU" sz="1400" dirty="0" smtClean="0">
                <a:solidFill>
                  <a:schemeClr val="tx1"/>
                </a:solidFill>
              </a:rPr>
              <a:t> муниципальный район» -575,0 тыс.руб.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86380" y="1428736"/>
            <a:ext cx="3429024" cy="8572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Учреждения по обеспечению хозяйственного обслуживания -4 885,0 тыс.руб.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86380" y="2500306"/>
            <a:ext cx="3429024" cy="10715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Реализация функций, связанных с общегосударственным управлением-983,5 тыс.руб.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86380" y="3786190"/>
            <a:ext cx="3429024" cy="9286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Социальная поддержка граждан -1 420,0 тыс.руб.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14942" y="4929198"/>
            <a:ext cx="3500462" cy="8572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Муниципальный дорожный фонд -5 372,0 тыс.руб.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42853"/>
            <a:ext cx="8077200" cy="85725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1751-C6EE-4FDC-A415-E03217DA1749}" type="slidenum">
              <a:rPr lang="ru-RU"/>
              <a:pPr/>
              <a:t>26</a:t>
            </a:fld>
            <a:endParaRPr lang="ru-RU"/>
          </a:p>
        </p:txBody>
      </p:sp>
      <p:sp>
        <p:nvSpPr>
          <p:cNvPr id="261123" name="AutoShape 5"/>
          <p:cNvSpPr>
            <a:spLocks noChangeArrowheads="1"/>
          </p:cNvSpPr>
          <p:nvPr/>
        </p:nvSpPr>
        <p:spPr bwMode="auto">
          <a:xfrm rot="5400000">
            <a:off x="3617425" y="1216514"/>
            <a:ext cx="2054225" cy="2735874"/>
          </a:xfrm>
          <a:custGeom>
            <a:avLst/>
            <a:gdLst>
              <a:gd name="T0" fmla="*/ 93675000 w 21600"/>
              <a:gd name="T1" fmla="*/ 0 h 21600"/>
              <a:gd name="T2" fmla="*/ 0 w 21600"/>
              <a:gd name="T3" fmla="*/ 499112329 h 21600"/>
              <a:gd name="T4" fmla="*/ 93675000 w 21600"/>
              <a:gd name="T5" fmla="*/ 998224658 h 21600"/>
              <a:gd name="T6" fmla="*/ 124984829 w 21600"/>
              <a:gd name="T7" fmla="*/ 4991123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2085 h 21600"/>
              <a:gd name="T14" fmla="*/ 17234 w 21600"/>
              <a:gd name="T15" fmla="*/ 1951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189" y="0"/>
                </a:moveTo>
                <a:lnTo>
                  <a:pt x="16189" y="2085"/>
                </a:lnTo>
                <a:lnTo>
                  <a:pt x="3375" y="2085"/>
                </a:lnTo>
                <a:lnTo>
                  <a:pt x="3375" y="19515"/>
                </a:lnTo>
                <a:lnTo>
                  <a:pt x="16189" y="19515"/>
                </a:lnTo>
                <a:lnTo>
                  <a:pt x="16189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2085"/>
                </a:moveTo>
                <a:lnTo>
                  <a:pt x="1350" y="19515"/>
                </a:lnTo>
                <a:lnTo>
                  <a:pt x="2700" y="19515"/>
                </a:lnTo>
                <a:lnTo>
                  <a:pt x="2700" y="2085"/>
                </a:lnTo>
                <a:close/>
              </a:path>
              <a:path w="21600" h="21600">
                <a:moveTo>
                  <a:pt x="0" y="2085"/>
                </a:moveTo>
                <a:lnTo>
                  <a:pt x="0" y="19515"/>
                </a:lnTo>
                <a:lnTo>
                  <a:pt x="675" y="19515"/>
                </a:lnTo>
                <a:lnTo>
                  <a:pt x="675" y="2085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Районная</a:t>
            </a:r>
          </a:p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адресная </a:t>
            </a:r>
          </a:p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инвестиционная</a:t>
            </a:r>
          </a:p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Программа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5,8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млн.р.</a:t>
            </a:r>
          </a:p>
        </p:txBody>
      </p:sp>
      <p:sp>
        <p:nvSpPr>
          <p:cNvPr id="261124" name="AutoShape 5"/>
          <p:cNvSpPr>
            <a:spLocks noChangeArrowheads="1"/>
          </p:cNvSpPr>
          <p:nvPr/>
        </p:nvSpPr>
        <p:spPr bwMode="auto">
          <a:xfrm rot="5400000">
            <a:off x="6711584" y="1289051"/>
            <a:ext cx="2054225" cy="2590800"/>
          </a:xfrm>
          <a:custGeom>
            <a:avLst/>
            <a:gdLst>
              <a:gd name="T0" fmla="*/ 93675000 w 21600"/>
              <a:gd name="T1" fmla="*/ 0 h 21600"/>
              <a:gd name="T2" fmla="*/ 0 w 21600"/>
              <a:gd name="T3" fmla="*/ 499112329 h 21600"/>
              <a:gd name="T4" fmla="*/ 93675000 w 21600"/>
              <a:gd name="T5" fmla="*/ 998224658 h 21600"/>
              <a:gd name="T6" fmla="*/ 124984829 w 21600"/>
              <a:gd name="T7" fmla="*/ 4991123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2085 h 21600"/>
              <a:gd name="T14" fmla="*/ 17234 w 21600"/>
              <a:gd name="T15" fmla="*/ 1951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189" y="0"/>
                </a:moveTo>
                <a:lnTo>
                  <a:pt x="16189" y="2085"/>
                </a:lnTo>
                <a:lnTo>
                  <a:pt x="3375" y="2085"/>
                </a:lnTo>
                <a:lnTo>
                  <a:pt x="3375" y="19515"/>
                </a:lnTo>
                <a:lnTo>
                  <a:pt x="16189" y="19515"/>
                </a:lnTo>
                <a:lnTo>
                  <a:pt x="16189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2085"/>
                </a:moveTo>
                <a:lnTo>
                  <a:pt x="1350" y="19515"/>
                </a:lnTo>
                <a:lnTo>
                  <a:pt x="2700" y="19515"/>
                </a:lnTo>
                <a:lnTo>
                  <a:pt x="2700" y="2085"/>
                </a:lnTo>
                <a:close/>
              </a:path>
              <a:path w="21600" h="21600">
                <a:moveTo>
                  <a:pt x="0" y="2085"/>
                </a:moveTo>
                <a:lnTo>
                  <a:pt x="0" y="19515"/>
                </a:lnTo>
                <a:lnTo>
                  <a:pt x="675" y="19515"/>
                </a:lnTo>
                <a:lnTo>
                  <a:pt x="675" y="2085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Субсидии из</a:t>
            </a:r>
          </a:p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областного </a:t>
            </a:r>
          </a:p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бюджета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10,0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млн.р.</a:t>
            </a:r>
          </a:p>
        </p:txBody>
      </p:sp>
      <p:sp>
        <p:nvSpPr>
          <p:cNvPr id="261125" name="AutoShape 50"/>
          <p:cNvSpPr>
            <a:spLocks noChangeArrowheads="1"/>
          </p:cNvSpPr>
          <p:nvPr/>
        </p:nvSpPr>
        <p:spPr bwMode="auto">
          <a:xfrm>
            <a:off x="0" y="3571876"/>
            <a:ext cx="3278066" cy="78581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Приобретение здания детского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сада на 220 мест в п.Коноша,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ул.Театральная,19-а 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261126" name="AutoShape 50"/>
          <p:cNvSpPr>
            <a:spLocks noChangeArrowheads="1"/>
          </p:cNvSpPr>
          <p:nvPr/>
        </p:nvSpPr>
        <p:spPr bwMode="auto">
          <a:xfrm>
            <a:off x="0" y="4572008"/>
            <a:ext cx="3254620" cy="1000132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Строительство средней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общеобразовательной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школы в </a:t>
            </a:r>
            <a:r>
              <a:rPr lang="ru-RU" sz="1600" b="1" dirty="0" err="1" smtClean="0">
                <a:solidFill>
                  <a:srgbClr val="FF0000"/>
                </a:solidFill>
              </a:rPr>
              <a:t>п.Ерцево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Коношского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района 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261127" name="AutoShape 50"/>
          <p:cNvSpPr>
            <a:spLocks noChangeArrowheads="1"/>
          </p:cNvSpPr>
          <p:nvPr/>
        </p:nvSpPr>
        <p:spPr bwMode="auto">
          <a:xfrm>
            <a:off x="0" y="5786454"/>
            <a:ext cx="3278066" cy="71438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Строительство </a:t>
            </a:r>
            <a:r>
              <a:rPr lang="ru-RU" sz="1600" b="1" dirty="0" err="1" smtClean="0">
                <a:solidFill>
                  <a:srgbClr val="FF0000"/>
                </a:solidFill>
              </a:rPr>
              <a:t>физкультурно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-оздоровительного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комплекса в п.Коноша 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261128" name="AutoShape 50"/>
          <p:cNvSpPr>
            <a:spLocks noChangeArrowheads="1"/>
          </p:cNvSpPr>
          <p:nvPr/>
        </p:nvSpPr>
        <p:spPr bwMode="auto">
          <a:xfrm>
            <a:off x="3408485" y="5786454"/>
            <a:ext cx="2305050" cy="71438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1 650,0  тыс.руб.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61132" name="AutoShape 50"/>
          <p:cNvSpPr>
            <a:spLocks noChangeArrowheads="1"/>
          </p:cNvSpPr>
          <p:nvPr/>
        </p:nvSpPr>
        <p:spPr bwMode="auto">
          <a:xfrm>
            <a:off x="6715140" y="4643446"/>
            <a:ext cx="2143140" cy="64294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10 000 </a:t>
            </a:r>
            <a:r>
              <a:rPr lang="ru-RU" sz="2000" b="1" dirty="0" smtClean="0">
                <a:solidFill>
                  <a:srgbClr val="FF0000"/>
                </a:solidFill>
              </a:rPr>
              <a:t> тыс.руб.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61136" name="AutoShape 50"/>
          <p:cNvSpPr>
            <a:spLocks noChangeArrowheads="1"/>
          </p:cNvSpPr>
          <p:nvPr/>
        </p:nvSpPr>
        <p:spPr bwMode="auto">
          <a:xfrm>
            <a:off x="3408485" y="4714884"/>
            <a:ext cx="2305050" cy="64294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3 637,5  </a:t>
            </a:r>
            <a:r>
              <a:rPr lang="ru-RU" sz="2000" b="1" dirty="0" err="1" smtClean="0">
                <a:solidFill>
                  <a:srgbClr val="FF0000"/>
                </a:solidFill>
              </a:rPr>
              <a:t>тыс.руб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61137" name="AutoShape 50"/>
          <p:cNvSpPr>
            <a:spLocks noChangeArrowheads="1"/>
          </p:cNvSpPr>
          <p:nvPr/>
        </p:nvSpPr>
        <p:spPr bwMode="auto">
          <a:xfrm>
            <a:off x="3385039" y="3733801"/>
            <a:ext cx="2305050" cy="55245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500,0 тыс.руб.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61141" name="Rectangle 21"/>
          <p:cNvSpPr>
            <a:spLocks noChangeArrowheads="1"/>
          </p:cNvSpPr>
          <p:nvPr/>
        </p:nvSpPr>
        <p:spPr bwMode="auto">
          <a:xfrm>
            <a:off x="5310554" y="771526"/>
            <a:ext cx="3833446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2015 год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15,8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млн.рублей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1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1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1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1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1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1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1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1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1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2" grpId="0" animBg="1"/>
      <p:bldP spid="261123" grpId="0" animBg="1"/>
      <p:bldP spid="261124" grpId="0" animBg="1"/>
      <p:bldP spid="261125" grpId="0" animBg="1"/>
      <p:bldP spid="261126" grpId="0" animBg="1"/>
      <p:bldP spid="261127" grpId="0" animBg="1"/>
      <p:bldP spid="261128" grpId="0" animBg="1"/>
      <p:bldP spid="261132" grpId="0" animBg="1"/>
      <p:bldP spid="261136" grpId="0" animBg="1"/>
      <p:bldP spid="261137" grpId="0" animBg="1"/>
      <p:bldP spid="2611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03201"/>
            <a:ext cx="8671810" cy="41592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dirty="0" smtClean="0"/>
              <a:t>Какие бывают бюджеты?</a:t>
            </a:r>
          </a:p>
        </p:txBody>
      </p:sp>
      <p:sp>
        <p:nvSpPr>
          <p:cNvPr id="11266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21EF33-D09C-423F-A3BE-48E730E678A1}" type="slidenum">
              <a:rPr lang="ru-RU"/>
              <a:pPr/>
              <a:t>3</a:t>
            </a:fld>
            <a:endParaRPr lang="ru-RU"/>
          </a:p>
        </p:txBody>
      </p:sp>
      <p:sp>
        <p:nvSpPr>
          <p:cNvPr id="304131" name="Rectangle 3"/>
          <p:cNvSpPr>
            <a:spLocks noChangeArrowheads="1"/>
          </p:cNvSpPr>
          <p:nvPr/>
        </p:nvSpPr>
        <p:spPr bwMode="auto">
          <a:xfrm>
            <a:off x="611066" y="908051"/>
            <a:ext cx="1510811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/>
              <a:t>Бюджет семьи</a:t>
            </a:r>
          </a:p>
        </p:txBody>
      </p:sp>
      <p:sp>
        <p:nvSpPr>
          <p:cNvPr id="304132" name="Line 4"/>
          <p:cNvSpPr>
            <a:spLocks noChangeShapeType="1"/>
          </p:cNvSpPr>
          <p:nvPr/>
        </p:nvSpPr>
        <p:spPr bwMode="auto">
          <a:xfrm flipH="1">
            <a:off x="2499946" y="868363"/>
            <a:ext cx="710712" cy="317500"/>
          </a:xfrm>
          <a:prstGeom prst="line">
            <a:avLst/>
          </a:prstGeom>
          <a:noFill/>
          <a:ln w="50800" cmpd="tri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4133" name="Line 5"/>
          <p:cNvSpPr>
            <a:spLocks noChangeShapeType="1"/>
          </p:cNvSpPr>
          <p:nvPr/>
        </p:nvSpPr>
        <p:spPr bwMode="auto">
          <a:xfrm flipH="1">
            <a:off x="4572000" y="765176"/>
            <a:ext cx="0" cy="936625"/>
          </a:xfrm>
          <a:prstGeom prst="line">
            <a:avLst/>
          </a:prstGeom>
          <a:noFill/>
          <a:ln w="50800" cmpd="tri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4134" name="Line 6"/>
          <p:cNvSpPr>
            <a:spLocks noChangeShapeType="1"/>
          </p:cNvSpPr>
          <p:nvPr/>
        </p:nvSpPr>
        <p:spPr bwMode="auto">
          <a:xfrm>
            <a:off x="5867400" y="836613"/>
            <a:ext cx="722435" cy="368300"/>
          </a:xfrm>
          <a:prstGeom prst="line">
            <a:avLst/>
          </a:prstGeom>
          <a:noFill/>
          <a:ln w="50800" cmpd="tri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4135" name="Rectangle 7"/>
          <p:cNvSpPr>
            <a:spLocks noChangeArrowheads="1"/>
          </p:cNvSpPr>
          <p:nvPr/>
        </p:nvSpPr>
        <p:spPr bwMode="auto">
          <a:xfrm>
            <a:off x="3059723" y="1844675"/>
            <a:ext cx="295128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 b="1" dirty="0"/>
              <a:t>Бюджеты публично-правовых образований</a:t>
            </a:r>
          </a:p>
        </p:txBody>
      </p:sp>
      <p:sp>
        <p:nvSpPr>
          <p:cNvPr id="304136" name="Rectangle 8"/>
          <p:cNvSpPr>
            <a:spLocks noChangeArrowheads="1"/>
          </p:cNvSpPr>
          <p:nvPr/>
        </p:nvSpPr>
        <p:spPr bwMode="auto">
          <a:xfrm>
            <a:off x="6516566" y="836613"/>
            <a:ext cx="244865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800" b="1"/>
              <a:t>Бюджет организаций</a:t>
            </a:r>
          </a:p>
        </p:txBody>
      </p:sp>
      <p:pic>
        <p:nvPicPr>
          <p:cNvPr id="30413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23184" y="1265239"/>
            <a:ext cx="202369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4138" name="Picture 10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5654" y="3839003"/>
            <a:ext cx="2369527" cy="141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4139" name="Picture 11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328355" y="3786190"/>
            <a:ext cx="2412555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4140" name="Line 12"/>
          <p:cNvSpPr>
            <a:spLocks noChangeShapeType="1"/>
          </p:cNvSpPr>
          <p:nvPr/>
        </p:nvSpPr>
        <p:spPr bwMode="auto">
          <a:xfrm>
            <a:off x="5552343" y="2781300"/>
            <a:ext cx="720969" cy="719138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04141" name="Line 13"/>
          <p:cNvSpPr>
            <a:spLocks noChangeShapeType="1"/>
          </p:cNvSpPr>
          <p:nvPr/>
        </p:nvSpPr>
        <p:spPr bwMode="auto">
          <a:xfrm>
            <a:off x="4563208" y="2781300"/>
            <a:ext cx="0" cy="8636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04142" name="Line 14"/>
          <p:cNvSpPr>
            <a:spLocks noChangeShapeType="1"/>
          </p:cNvSpPr>
          <p:nvPr/>
        </p:nvSpPr>
        <p:spPr bwMode="auto">
          <a:xfrm flipH="1">
            <a:off x="2842846" y="2781301"/>
            <a:ext cx="720969" cy="792163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04143" name="Rectangle 15"/>
          <p:cNvSpPr>
            <a:spLocks noChangeArrowheads="1"/>
          </p:cNvSpPr>
          <p:nvPr/>
        </p:nvSpPr>
        <p:spPr bwMode="auto">
          <a:xfrm>
            <a:off x="178778" y="5302250"/>
            <a:ext cx="266406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 b="1"/>
              <a:t>Российской Федерации</a:t>
            </a:r>
          </a:p>
          <a:p>
            <a:pPr algn="ctr"/>
            <a:r>
              <a:rPr lang="ru-RU" sz="1400" b="1"/>
              <a:t>(федеральный бюджет, бюджеты государственных внебюджетных фондов РФ)</a:t>
            </a:r>
          </a:p>
        </p:txBody>
      </p:sp>
      <p:sp>
        <p:nvSpPr>
          <p:cNvPr id="304144" name="Rectangle 16"/>
          <p:cNvSpPr>
            <a:spLocks noChangeArrowheads="1"/>
          </p:cNvSpPr>
          <p:nvPr/>
        </p:nvSpPr>
        <p:spPr bwMode="auto">
          <a:xfrm>
            <a:off x="3276601" y="5241926"/>
            <a:ext cx="2664069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 b="1" dirty="0"/>
              <a:t>субъектов</a:t>
            </a:r>
          </a:p>
          <a:p>
            <a:pPr algn="ctr"/>
            <a:r>
              <a:rPr lang="ru-RU" sz="1800" b="1" dirty="0"/>
              <a:t>Российской Федерации</a:t>
            </a:r>
          </a:p>
          <a:p>
            <a:pPr algn="ctr"/>
            <a:r>
              <a:rPr lang="ru-RU" sz="1400" b="1" dirty="0"/>
              <a:t>(региональные бюджеты, бюджеты территориальных фондов ОМС)</a:t>
            </a:r>
          </a:p>
        </p:txBody>
      </p:sp>
      <p:sp>
        <p:nvSpPr>
          <p:cNvPr id="304145" name="Rectangle 17"/>
          <p:cNvSpPr>
            <a:spLocks noChangeArrowheads="1"/>
          </p:cNvSpPr>
          <p:nvPr/>
        </p:nvSpPr>
        <p:spPr bwMode="auto">
          <a:xfrm>
            <a:off x="6301154" y="5305426"/>
            <a:ext cx="251899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 b="1"/>
              <a:t>муниципальных образований</a:t>
            </a:r>
          </a:p>
          <a:p>
            <a:pPr algn="ctr"/>
            <a:r>
              <a:rPr lang="ru-RU" sz="1400" b="1"/>
              <a:t>(местные бюджеты)</a:t>
            </a:r>
          </a:p>
        </p:txBody>
      </p:sp>
      <p:sp>
        <p:nvSpPr>
          <p:cNvPr id="304147" name="Line 19"/>
          <p:cNvSpPr>
            <a:spLocks noChangeShapeType="1"/>
          </p:cNvSpPr>
          <p:nvPr/>
        </p:nvSpPr>
        <p:spPr bwMode="auto">
          <a:xfrm>
            <a:off x="3203331" y="2565400"/>
            <a:ext cx="2592266" cy="0"/>
          </a:xfrm>
          <a:prstGeom prst="line">
            <a:avLst/>
          </a:prstGeom>
          <a:noFill/>
          <a:ln w="4445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4148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654" y="1268414"/>
            <a:ext cx="203542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4149" name="Picture 21" descr="i?id=337033773-29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31928" y="3717926"/>
            <a:ext cx="2398834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4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0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0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0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0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30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2000"/>
                                        <p:tgtEl>
                                          <p:spTgt spid="30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0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2000"/>
                                        <p:tgtEl>
                                          <p:spTgt spid="30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2000"/>
                                        <p:tgtEl>
                                          <p:spTgt spid="30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30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2000"/>
                                        <p:tgtEl>
                                          <p:spTgt spid="30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2000"/>
                                        <p:tgtEl>
                                          <p:spTgt spid="30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30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2000"/>
                                        <p:tgtEl>
                                          <p:spTgt spid="30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2000"/>
                                        <p:tgtEl>
                                          <p:spTgt spid="30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0"/>
                                        <p:tgtEl>
                                          <p:spTgt spid="30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4000"/>
                            </p:stCondLst>
                            <p:childTnLst>
                              <p:par>
                                <p:cTn id="6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30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2000"/>
                                        <p:tgtEl>
                                          <p:spTgt spid="30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0" grpId="0" animBg="1"/>
      <p:bldP spid="304131" grpId="0"/>
      <p:bldP spid="304132" grpId="0" animBg="1"/>
      <p:bldP spid="304133" grpId="0" animBg="1"/>
      <p:bldP spid="304134" grpId="0" animBg="1"/>
      <p:bldP spid="304135" grpId="0"/>
      <p:bldP spid="304136" grpId="0"/>
      <p:bldP spid="304140" grpId="0" animBg="1"/>
      <p:bldP spid="304141" grpId="0" animBg="1"/>
      <p:bldP spid="304142" grpId="0" animBg="1"/>
      <p:bldP spid="304143" grpId="0"/>
      <p:bldP spid="304144" grpId="0"/>
      <p:bldP spid="304145" grpId="0"/>
      <p:bldP spid="3041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5154" name="Group 2"/>
          <p:cNvGraphicFramePr>
            <a:graphicFrameLocks noGrp="1"/>
          </p:cNvGraphicFramePr>
          <p:nvPr>
            <p:ph sz="half" idx="2"/>
          </p:nvPr>
        </p:nvGraphicFramePr>
        <p:xfrm>
          <a:off x="505558" y="290513"/>
          <a:ext cx="8420977" cy="5720082"/>
        </p:xfrm>
        <a:graphic>
          <a:graphicData uri="http://schemas.openxmlformats.org/drawingml/2006/table">
            <a:tbl>
              <a:tblPr/>
              <a:tblGrid>
                <a:gridCol w="401515"/>
                <a:gridCol w="392723"/>
                <a:gridCol w="400050"/>
                <a:gridCol w="313592"/>
                <a:gridCol w="202223"/>
                <a:gridCol w="401515"/>
                <a:gridCol w="194212"/>
                <a:gridCol w="666750"/>
                <a:gridCol w="665285"/>
                <a:gridCol w="370742"/>
                <a:gridCol w="367812"/>
                <a:gridCol w="200757"/>
                <a:gridCol w="763466"/>
                <a:gridCol w="194212"/>
                <a:gridCol w="354623"/>
                <a:gridCol w="235927"/>
                <a:gridCol w="194212"/>
                <a:gridCol w="674077"/>
                <a:gridCol w="200758"/>
                <a:gridCol w="1226526"/>
              </a:tblGrid>
              <a:tr h="311150">
                <a:tc gridSpan="20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Бюджетная система Российской Федерации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6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государственных внебюджетных фондов (Пенсионный фонд РФ, Федеральный фонд обязательного медицинского страхования, Фонд социального страхования РФ)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Первый уровень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субъектов РФ (в т.ч. бюджет Архангельской области)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территориальных государственных внебюджетных фондов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Второй уровень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Местные бюджеты – в Архангельской области 19 бюджетов муниципальных районов (в т.ч. бюджет МО «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район»), 7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бюджетов городских округов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200 бюджетов поселений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Третий уровень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406" marR="84406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290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2374060-159E-4337-85D3-BCC6C3BE732F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7166"/>
            <a:ext cx="9144000" cy="692150"/>
          </a:xfr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Консолидированный бюджет </a:t>
            </a:r>
            <a:r>
              <a:rPr lang="ru-RU" sz="3200" dirty="0" err="1" smtClean="0">
                <a:solidFill>
                  <a:schemeClr val="tx1"/>
                </a:solidFill>
              </a:rPr>
              <a:t>Коношского</a:t>
            </a:r>
            <a:r>
              <a:rPr lang="ru-RU" sz="3200" dirty="0" smtClean="0">
                <a:solidFill>
                  <a:schemeClr val="tx1"/>
                </a:solidFill>
              </a:rPr>
              <a:t> района</a:t>
            </a:r>
          </a:p>
        </p:txBody>
      </p:sp>
      <p:sp>
        <p:nvSpPr>
          <p:cNvPr id="1331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64AAD53-4233-4300-9413-241F8C0BCE16}" type="slidenum">
              <a:rPr lang="ru-RU"/>
              <a:pPr/>
              <a:t>5</a:t>
            </a:fld>
            <a:endParaRPr lang="ru-RU"/>
          </a:p>
        </p:txBody>
      </p:sp>
      <p:sp>
        <p:nvSpPr>
          <p:cNvPr id="13319" name="Rectangle 6"/>
          <p:cNvSpPr>
            <a:spLocks noChangeArrowheads="1"/>
          </p:cNvSpPr>
          <p:nvPr/>
        </p:nvSpPr>
        <p:spPr bwMode="auto">
          <a:xfrm>
            <a:off x="1785918" y="3571876"/>
            <a:ext cx="2303585" cy="1285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500" b="1" dirty="0">
                <a:latin typeface="Arial" charset="0"/>
              </a:rPr>
              <a:t>Бюджеты поселений </a:t>
            </a:r>
            <a:r>
              <a:rPr lang="ru-RU" sz="1500" b="1" dirty="0" err="1" smtClean="0">
                <a:latin typeface="Arial" charset="0"/>
              </a:rPr>
              <a:t>Коношского</a:t>
            </a:r>
            <a:r>
              <a:rPr lang="ru-RU" sz="1500" b="1" dirty="0" smtClean="0">
                <a:latin typeface="Arial" charset="0"/>
              </a:rPr>
              <a:t> </a:t>
            </a:r>
            <a:r>
              <a:rPr lang="ru-RU" sz="1500" b="1" dirty="0">
                <a:latin typeface="Arial" charset="0"/>
              </a:rPr>
              <a:t>района</a:t>
            </a:r>
            <a:endParaRPr lang="ru-RU" sz="1500" dirty="0"/>
          </a:p>
        </p:txBody>
      </p:sp>
      <p:sp>
        <p:nvSpPr>
          <p:cNvPr id="13320" name="Rectangle 7"/>
          <p:cNvSpPr>
            <a:spLocks noChangeArrowheads="1"/>
          </p:cNvSpPr>
          <p:nvPr/>
        </p:nvSpPr>
        <p:spPr bwMode="auto">
          <a:xfrm>
            <a:off x="6208835" y="3608389"/>
            <a:ext cx="2303585" cy="1285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/>
              <a:t>Бюджет МО </a:t>
            </a:r>
            <a:r>
              <a:rPr lang="ru-RU" sz="1600" b="1" dirty="0" smtClean="0"/>
              <a:t>«</a:t>
            </a:r>
            <a:r>
              <a:rPr lang="ru-RU" sz="1600" b="1" dirty="0" err="1" smtClean="0"/>
              <a:t>Коношский</a:t>
            </a:r>
            <a:r>
              <a:rPr lang="ru-RU" sz="1600" b="1" dirty="0" smtClean="0"/>
              <a:t> </a:t>
            </a:r>
            <a:r>
              <a:rPr lang="ru-RU" sz="1600" b="1" dirty="0"/>
              <a:t>муниципальный район»</a:t>
            </a:r>
          </a:p>
        </p:txBody>
      </p:sp>
      <p:sp>
        <p:nvSpPr>
          <p:cNvPr id="306184" name="Line 8"/>
          <p:cNvSpPr>
            <a:spLocks noChangeShapeType="1"/>
          </p:cNvSpPr>
          <p:nvPr/>
        </p:nvSpPr>
        <p:spPr bwMode="auto">
          <a:xfrm>
            <a:off x="857224" y="3357562"/>
            <a:ext cx="857256" cy="1143008"/>
          </a:xfrm>
          <a:prstGeom prst="line">
            <a:avLst/>
          </a:prstGeom>
          <a:ln>
            <a:headEnd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306185" name="Line 9"/>
          <p:cNvSpPr>
            <a:spLocks noChangeShapeType="1"/>
          </p:cNvSpPr>
          <p:nvPr/>
        </p:nvSpPr>
        <p:spPr bwMode="auto">
          <a:xfrm>
            <a:off x="1357290" y="2143116"/>
            <a:ext cx="1071570" cy="1428760"/>
          </a:xfrm>
          <a:prstGeom prst="line">
            <a:avLst/>
          </a:prstGeom>
          <a:ln>
            <a:headEnd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306186" name="Line 10"/>
          <p:cNvSpPr>
            <a:spLocks noChangeShapeType="1"/>
          </p:cNvSpPr>
          <p:nvPr/>
        </p:nvSpPr>
        <p:spPr bwMode="auto">
          <a:xfrm flipH="1">
            <a:off x="4143372" y="2571744"/>
            <a:ext cx="2857520" cy="1214446"/>
          </a:xfrm>
          <a:prstGeom prst="line">
            <a:avLst/>
          </a:prstGeom>
          <a:ln>
            <a:headEnd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306187" name="AutoShape 11"/>
          <p:cNvSpPr>
            <a:spLocks noChangeArrowheads="1"/>
          </p:cNvSpPr>
          <p:nvPr/>
        </p:nvSpPr>
        <p:spPr bwMode="auto">
          <a:xfrm>
            <a:off x="2357805" y="5529264"/>
            <a:ext cx="6097465" cy="7969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Консолидированный бюджет</a:t>
            </a:r>
          </a:p>
        </p:txBody>
      </p:sp>
      <p:sp>
        <p:nvSpPr>
          <p:cNvPr id="306188" name="Line 12"/>
          <p:cNvSpPr>
            <a:spLocks noChangeShapeType="1"/>
          </p:cNvSpPr>
          <p:nvPr/>
        </p:nvSpPr>
        <p:spPr bwMode="auto">
          <a:xfrm flipH="1">
            <a:off x="3071802" y="4929198"/>
            <a:ext cx="16119" cy="538163"/>
          </a:xfrm>
          <a:prstGeom prst="line">
            <a:avLst/>
          </a:prstGeom>
          <a:ln>
            <a:headEnd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306189" name="Line 13"/>
          <p:cNvSpPr>
            <a:spLocks noChangeShapeType="1"/>
          </p:cNvSpPr>
          <p:nvPr/>
        </p:nvSpPr>
        <p:spPr bwMode="auto">
          <a:xfrm flipH="1">
            <a:off x="7107116" y="4949826"/>
            <a:ext cx="16120" cy="538163"/>
          </a:xfrm>
          <a:prstGeom prst="line">
            <a:avLst/>
          </a:prstGeom>
          <a:ln>
            <a:headEnd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857356" y="2143116"/>
            <a:ext cx="1857388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50" dirty="0" smtClean="0"/>
              <a:t>Бюджет МО «</a:t>
            </a:r>
            <a:r>
              <a:rPr lang="ru-RU" sz="1450" dirty="0" err="1" smtClean="0"/>
              <a:t>Вохтомское</a:t>
            </a:r>
            <a:r>
              <a:rPr lang="ru-RU" sz="1450" dirty="0" smtClean="0"/>
              <a:t>»</a:t>
            </a:r>
            <a:endParaRPr lang="ru-RU" sz="1450" dirty="0"/>
          </a:p>
        </p:txBody>
      </p:sp>
      <p:sp>
        <p:nvSpPr>
          <p:cNvPr id="18" name="Овал 17"/>
          <p:cNvSpPr/>
          <p:nvPr/>
        </p:nvSpPr>
        <p:spPr>
          <a:xfrm>
            <a:off x="0" y="1571612"/>
            <a:ext cx="192882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50" dirty="0" smtClean="0"/>
              <a:t>Бюджет МО «Волошское»</a:t>
            </a:r>
            <a:endParaRPr lang="ru-RU" sz="1450" dirty="0"/>
          </a:p>
        </p:txBody>
      </p:sp>
      <p:sp>
        <p:nvSpPr>
          <p:cNvPr id="19" name="Овал 18"/>
          <p:cNvSpPr/>
          <p:nvPr/>
        </p:nvSpPr>
        <p:spPr>
          <a:xfrm>
            <a:off x="3071802" y="1428736"/>
            <a:ext cx="178595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50" dirty="0" smtClean="0"/>
              <a:t>Бюджет МО «</a:t>
            </a:r>
            <a:r>
              <a:rPr lang="ru-RU" sz="1450" dirty="0" err="1" smtClean="0"/>
              <a:t>Ерцевское</a:t>
            </a:r>
            <a:r>
              <a:rPr lang="ru-RU" sz="1450" dirty="0" smtClean="0"/>
              <a:t>»</a:t>
            </a:r>
            <a:endParaRPr lang="ru-RU" sz="1450" dirty="0"/>
          </a:p>
        </p:txBody>
      </p:sp>
      <p:sp>
        <p:nvSpPr>
          <p:cNvPr id="20" name="Овал 19"/>
          <p:cNvSpPr/>
          <p:nvPr/>
        </p:nvSpPr>
        <p:spPr>
          <a:xfrm>
            <a:off x="0" y="2714620"/>
            <a:ext cx="1785918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50" dirty="0" smtClean="0"/>
              <a:t>Бю</a:t>
            </a:r>
            <a:r>
              <a:rPr lang="ru-RU" sz="1500" dirty="0" smtClean="0"/>
              <a:t>джет МО </a:t>
            </a:r>
            <a:r>
              <a:rPr lang="ru-RU" sz="1450" dirty="0" smtClean="0"/>
              <a:t>«</a:t>
            </a:r>
            <a:r>
              <a:rPr lang="ru-RU" sz="1450" dirty="0" err="1" smtClean="0"/>
              <a:t>Коношское</a:t>
            </a:r>
            <a:r>
              <a:rPr lang="ru-RU" sz="1500" dirty="0" smtClean="0"/>
              <a:t>»</a:t>
            </a:r>
            <a:endParaRPr lang="ru-RU" sz="1500" dirty="0"/>
          </a:p>
        </p:txBody>
      </p:sp>
      <p:sp>
        <p:nvSpPr>
          <p:cNvPr id="21" name="Овал 20"/>
          <p:cNvSpPr/>
          <p:nvPr/>
        </p:nvSpPr>
        <p:spPr>
          <a:xfrm>
            <a:off x="7000892" y="2071678"/>
            <a:ext cx="185738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50" dirty="0" smtClean="0"/>
              <a:t>Бюджет МО «</a:t>
            </a:r>
            <a:r>
              <a:rPr lang="ru-RU" sz="1450" dirty="0" err="1" smtClean="0"/>
              <a:t>Подюжское</a:t>
            </a:r>
            <a:r>
              <a:rPr lang="ru-RU" sz="1450" dirty="0" smtClean="0"/>
              <a:t>»</a:t>
            </a:r>
            <a:endParaRPr lang="ru-RU" sz="1450" dirty="0"/>
          </a:p>
        </p:txBody>
      </p:sp>
      <p:sp>
        <p:nvSpPr>
          <p:cNvPr id="22" name="Овал 21"/>
          <p:cNvSpPr/>
          <p:nvPr/>
        </p:nvSpPr>
        <p:spPr>
          <a:xfrm>
            <a:off x="3929058" y="2000240"/>
            <a:ext cx="2071702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50" dirty="0" smtClean="0"/>
              <a:t>Бюджет МО «</a:t>
            </a:r>
            <a:r>
              <a:rPr lang="ru-RU" sz="1450" dirty="0" err="1" smtClean="0"/>
              <a:t>Климовское</a:t>
            </a:r>
            <a:r>
              <a:rPr lang="ru-RU" sz="1450" dirty="0" smtClean="0"/>
              <a:t>»</a:t>
            </a:r>
            <a:endParaRPr lang="ru-RU" sz="1450" dirty="0"/>
          </a:p>
        </p:txBody>
      </p:sp>
      <p:sp>
        <p:nvSpPr>
          <p:cNvPr id="23" name="Овал 22"/>
          <p:cNvSpPr/>
          <p:nvPr/>
        </p:nvSpPr>
        <p:spPr>
          <a:xfrm>
            <a:off x="6786578" y="2857496"/>
            <a:ext cx="2000232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50" dirty="0" smtClean="0"/>
              <a:t>Бюджет МО «</a:t>
            </a:r>
            <a:r>
              <a:rPr lang="ru-RU" sz="1450" dirty="0" err="1" smtClean="0"/>
              <a:t>Тавреньгское</a:t>
            </a:r>
            <a:r>
              <a:rPr lang="ru-RU" sz="1450" dirty="0" smtClean="0"/>
              <a:t>»</a:t>
            </a:r>
            <a:endParaRPr lang="ru-RU" sz="1450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>
            <a:off x="3500430" y="2714620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2393141" y="3107529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5929322" y="1428736"/>
            <a:ext cx="192882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50" dirty="0" smtClean="0"/>
              <a:t>Бюджет МО «Мирный»</a:t>
            </a:r>
            <a:endParaRPr lang="ru-RU" sz="1450" dirty="0"/>
          </a:p>
        </p:txBody>
      </p:sp>
      <p:cxnSp>
        <p:nvCxnSpPr>
          <p:cNvPr id="35" name="Прямая со стрелкой 34"/>
          <p:cNvCxnSpPr/>
          <p:nvPr/>
        </p:nvCxnSpPr>
        <p:spPr>
          <a:xfrm rot="5400000">
            <a:off x="2964645" y="2678901"/>
            <a:ext cx="1357322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0800000" flipV="1">
            <a:off x="4000496" y="1928802"/>
            <a:ext cx="2928958" cy="16430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0800000" flipV="1">
            <a:off x="4143372" y="3286124"/>
            <a:ext cx="2643206" cy="7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6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6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6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6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6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06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0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06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06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06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6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6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06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6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6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78" grpId="0" animBg="1"/>
      <p:bldP spid="13319" grpId="0" animBg="1"/>
      <p:bldP spid="13320" grpId="0" animBg="1"/>
      <p:bldP spid="306184" grpId="0" animBg="1"/>
      <p:bldP spid="306185" grpId="0" animBg="1"/>
      <p:bldP spid="306186" grpId="0" animBg="1"/>
      <p:bldP spid="306187" grpId="0" animBg="1"/>
      <p:bldP spid="306188" grpId="0" animBg="1"/>
      <p:bldP spid="306189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714372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Межбюджетные отношения</a:t>
            </a:r>
          </a:p>
        </p:txBody>
      </p:sp>
      <p:sp>
        <p:nvSpPr>
          <p:cNvPr id="14338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33C6DD-1D93-47CC-BDED-1E77B2084A2E}" type="slidenum">
              <a:rPr lang="ru-RU"/>
              <a:pPr/>
              <a:t>6</a:t>
            </a:fld>
            <a:endParaRPr lang="ru-RU"/>
          </a:p>
        </p:txBody>
      </p:sp>
      <p:sp>
        <p:nvSpPr>
          <p:cNvPr id="14340" name="AutoShape 3"/>
          <p:cNvSpPr>
            <a:spLocks noChangeArrowheads="1"/>
          </p:cNvSpPr>
          <p:nvPr/>
        </p:nvSpPr>
        <p:spPr bwMode="auto">
          <a:xfrm>
            <a:off x="428596" y="1000108"/>
            <a:ext cx="3286148" cy="6477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/>
              <a:t>Российская </a:t>
            </a:r>
            <a:r>
              <a:rPr lang="ru-RU" sz="2000" b="1" i="1" dirty="0"/>
              <a:t>Федерация</a:t>
            </a:r>
          </a:p>
        </p:txBody>
      </p:sp>
      <p:sp>
        <p:nvSpPr>
          <p:cNvPr id="14341" name="AutoShape 4"/>
          <p:cNvSpPr>
            <a:spLocks noChangeArrowheads="1"/>
          </p:cNvSpPr>
          <p:nvPr/>
        </p:nvSpPr>
        <p:spPr bwMode="auto">
          <a:xfrm>
            <a:off x="4714876" y="1000108"/>
            <a:ext cx="3786214" cy="6477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i="1" dirty="0"/>
              <a:t>Архангельская область</a:t>
            </a:r>
          </a:p>
        </p:txBody>
      </p:sp>
      <p:sp>
        <p:nvSpPr>
          <p:cNvPr id="14342" name="AutoShape 5"/>
          <p:cNvSpPr>
            <a:spLocks noChangeArrowheads="1"/>
          </p:cNvSpPr>
          <p:nvPr/>
        </p:nvSpPr>
        <p:spPr bwMode="auto">
          <a:xfrm>
            <a:off x="3786182" y="1142984"/>
            <a:ext cx="926491" cy="342900"/>
          </a:xfrm>
          <a:prstGeom prst="leftRightArrow">
            <a:avLst>
              <a:gd name="adj1" fmla="val 50000"/>
              <a:gd name="adj2" fmla="val 4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AutoShape 6"/>
          <p:cNvSpPr>
            <a:spLocks noChangeArrowheads="1"/>
          </p:cNvSpPr>
          <p:nvPr/>
        </p:nvSpPr>
        <p:spPr bwMode="auto">
          <a:xfrm rot="5400000">
            <a:off x="5916135" y="1870551"/>
            <a:ext cx="771525" cy="316523"/>
          </a:xfrm>
          <a:prstGeom prst="leftRightArrow">
            <a:avLst>
              <a:gd name="adj1" fmla="val 50000"/>
              <a:gd name="adj2" fmla="val 4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AutoShape 7"/>
          <p:cNvSpPr>
            <a:spLocks noChangeArrowheads="1"/>
          </p:cNvSpPr>
          <p:nvPr/>
        </p:nvSpPr>
        <p:spPr bwMode="auto">
          <a:xfrm>
            <a:off x="4214810" y="2428869"/>
            <a:ext cx="4572032" cy="64294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i="1" dirty="0" err="1" smtClean="0"/>
              <a:t>Коношский</a:t>
            </a:r>
            <a:r>
              <a:rPr lang="ru-RU" sz="2000" b="1" i="1" dirty="0" smtClean="0"/>
              <a:t> муниципальный </a:t>
            </a:r>
            <a:r>
              <a:rPr lang="ru-RU" sz="2000" b="1" i="1" dirty="0"/>
              <a:t>район</a:t>
            </a:r>
          </a:p>
        </p:txBody>
      </p:sp>
      <p:sp>
        <p:nvSpPr>
          <p:cNvPr id="14345" name="AutoShape 8"/>
          <p:cNvSpPr>
            <a:spLocks noChangeArrowheads="1"/>
          </p:cNvSpPr>
          <p:nvPr/>
        </p:nvSpPr>
        <p:spPr bwMode="auto">
          <a:xfrm>
            <a:off x="4214810" y="3857628"/>
            <a:ext cx="4500594" cy="278608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i="1" dirty="0"/>
              <a:t>Поселения </a:t>
            </a:r>
            <a:r>
              <a:rPr lang="ru-RU" sz="2000" b="1" i="1" dirty="0" err="1" smtClean="0"/>
              <a:t>Коношского</a:t>
            </a:r>
            <a:r>
              <a:rPr lang="ru-RU" sz="2000" b="1" i="1" dirty="0" smtClean="0"/>
              <a:t> района</a:t>
            </a:r>
            <a:r>
              <a:rPr lang="ru-RU" sz="2000" b="1" i="1" dirty="0"/>
              <a:t>:</a:t>
            </a:r>
          </a:p>
          <a:p>
            <a:r>
              <a:rPr lang="ru-RU" sz="2000" b="1" i="1" dirty="0" err="1" smtClean="0"/>
              <a:t>Коношское</a:t>
            </a:r>
            <a:endParaRPr lang="ru-RU" sz="2000" b="1" i="1" dirty="0"/>
          </a:p>
          <a:p>
            <a:r>
              <a:rPr lang="ru-RU" sz="2000" b="1" i="1" dirty="0" smtClean="0"/>
              <a:t>Волошское</a:t>
            </a:r>
            <a:endParaRPr lang="ru-RU" sz="2000" b="1" i="1" dirty="0"/>
          </a:p>
          <a:p>
            <a:r>
              <a:rPr lang="ru-RU" sz="2000" b="1" i="1" dirty="0" err="1" smtClean="0"/>
              <a:t>Вохтомское</a:t>
            </a:r>
            <a:endParaRPr lang="ru-RU" sz="2000" b="1" i="1" dirty="0" smtClean="0"/>
          </a:p>
          <a:p>
            <a:r>
              <a:rPr lang="ru-RU" sz="2000" b="1" i="1" dirty="0" err="1" smtClean="0"/>
              <a:t>Ерцевское</a:t>
            </a:r>
            <a:endParaRPr lang="ru-RU" sz="2000" b="1" i="1" dirty="0" smtClean="0"/>
          </a:p>
          <a:p>
            <a:r>
              <a:rPr lang="ru-RU" sz="2000" b="1" i="1" dirty="0" err="1" smtClean="0"/>
              <a:t>Климовское</a:t>
            </a:r>
            <a:endParaRPr lang="ru-RU" sz="2000" b="1" i="1" dirty="0" smtClean="0"/>
          </a:p>
          <a:p>
            <a:r>
              <a:rPr lang="ru-RU" sz="2000" b="1" i="1" dirty="0" smtClean="0"/>
              <a:t>Мирный </a:t>
            </a:r>
          </a:p>
          <a:p>
            <a:r>
              <a:rPr lang="ru-RU" sz="2000" b="1" i="1" dirty="0" err="1" smtClean="0"/>
              <a:t>Подюжское</a:t>
            </a:r>
            <a:endParaRPr lang="ru-RU" sz="2000" b="1" i="1" dirty="0" smtClean="0"/>
          </a:p>
          <a:p>
            <a:r>
              <a:rPr lang="ru-RU" sz="2000" b="1" i="1" dirty="0" err="1" smtClean="0"/>
              <a:t>Тавреньгское</a:t>
            </a:r>
            <a:endParaRPr lang="ru-RU" sz="2000" b="1" i="1" dirty="0"/>
          </a:p>
        </p:txBody>
      </p:sp>
      <p:sp>
        <p:nvSpPr>
          <p:cNvPr id="14346" name="AutoShape 9"/>
          <p:cNvSpPr>
            <a:spLocks noChangeArrowheads="1"/>
          </p:cNvSpPr>
          <p:nvPr/>
        </p:nvSpPr>
        <p:spPr bwMode="auto">
          <a:xfrm rot="5400000">
            <a:off x="5916135" y="3299311"/>
            <a:ext cx="771525" cy="316523"/>
          </a:xfrm>
          <a:prstGeom prst="leftRightArrow">
            <a:avLst>
              <a:gd name="adj1" fmla="val 50000"/>
              <a:gd name="adj2" fmla="val 4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85728"/>
            <a:ext cx="8643998" cy="85725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Гражданин, его участие в бюджетном процессе</a:t>
            </a:r>
          </a:p>
        </p:txBody>
      </p:sp>
      <p:sp>
        <p:nvSpPr>
          <p:cNvPr id="16386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5EC1C4-88FF-4B93-AE2D-D5C59AB6FFE9}" type="slidenum">
              <a:rPr lang="ru-RU"/>
              <a:pPr/>
              <a:t>7</a:t>
            </a:fld>
            <a:endParaRPr lang="ru-RU"/>
          </a:p>
        </p:txBody>
      </p:sp>
      <p:sp>
        <p:nvSpPr>
          <p:cNvPr id="294915" name="Rectangle 3"/>
          <p:cNvSpPr>
            <a:spLocks noChangeArrowheads="1"/>
          </p:cNvSpPr>
          <p:nvPr/>
        </p:nvSpPr>
        <p:spPr bwMode="auto">
          <a:xfrm>
            <a:off x="1922585" y="1209675"/>
            <a:ext cx="5322277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800" b="1"/>
              <a:t>Помогает формировать доходную часть бюджета</a:t>
            </a:r>
          </a:p>
        </p:txBody>
      </p:sp>
      <p:sp>
        <p:nvSpPr>
          <p:cNvPr id="294916" name="AutoShape 4"/>
          <p:cNvSpPr>
            <a:spLocks noChangeArrowheads="1"/>
          </p:cNvSpPr>
          <p:nvPr/>
        </p:nvSpPr>
        <p:spPr bwMode="auto">
          <a:xfrm>
            <a:off x="1938705" y="1676400"/>
            <a:ext cx="5328138" cy="965121"/>
          </a:xfrm>
          <a:prstGeom prst="downArrowCallout">
            <a:avLst>
              <a:gd name="adj1" fmla="val 154329"/>
              <a:gd name="adj2" fmla="val 154329"/>
              <a:gd name="adj3" fmla="val 16667"/>
              <a:gd name="adj4" fmla="val 66667"/>
            </a:avLst>
          </a:prstGeom>
          <a:solidFill>
            <a:srgbClr val="FFCCFF"/>
          </a:solidFill>
          <a:ln w="19050">
            <a:solidFill>
              <a:srgbClr val="FF99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 b="1"/>
              <a:t>ГРАЖДАНИН</a:t>
            </a:r>
          </a:p>
          <a:p>
            <a:pPr algn="ctr"/>
            <a:r>
              <a:rPr lang="ru-RU" sz="1800" b="1"/>
              <a:t>как налогоплательщик</a:t>
            </a:r>
          </a:p>
        </p:txBody>
      </p:sp>
      <p:pic>
        <p:nvPicPr>
          <p:cNvPr id="2949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6504" y="2700338"/>
            <a:ext cx="2303585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4918" name="AutoShape 6"/>
          <p:cNvSpPr>
            <a:spLocks noChangeArrowheads="1"/>
          </p:cNvSpPr>
          <p:nvPr/>
        </p:nvSpPr>
        <p:spPr bwMode="auto">
          <a:xfrm>
            <a:off x="1903535" y="4200525"/>
            <a:ext cx="5328138" cy="965121"/>
          </a:xfrm>
          <a:prstGeom prst="downArrowCallout">
            <a:avLst>
              <a:gd name="adj1" fmla="val 154329"/>
              <a:gd name="adj2" fmla="val 154329"/>
              <a:gd name="adj3" fmla="val 16667"/>
              <a:gd name="adj4" fmla="val 66667"/>
            </a:avLst>
          </a:prstGeom>
          <a:solidFill>
            <a:srgbClr val="FFCCFF"/>
          </a:solidFill>
          <a:ln w="19050">
            <a:solidFill>
              <a:srgbClr val="FF99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 b="1"/>
              <a:t>ГРАЖДАНИН</a:t>
            </a:r>
          </a:p>
          <a:p>
            <a:pPr algn="ctr"/>
            <a:r>
              <a:rPr lang="ru-RU" sz="1800" b="1"/>
              <a:t>как получатель социальных гарантий</a:t>
            </a:r>
          </a:p>
        </p:txBody>
      </p:sp>
      <p:sp>
        <p:nvSpPr>
          <p:cNvPr id="294919" name="Rectangle 7"/>
          <p:cNvSpPr>
            <a:spLocks noChangeArrowheads="1"/>
          </p:cNvSpPr>
          <p:nvPr/>
        </p:nvSpPr>
        <p:spPr bwMode="auto">
          <a:xfrm>
            <a:off x="428596" y="5072074"/>
            <a:ext cx="820908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 b="1" dirty="0"/>
              <a:t>Получает социальные гарантии – расходная часть бюджета (образование, ЖКХ, культура, физическая культура и спорт, социальные льготы и другие направления социальных гарантий населению)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94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94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4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4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4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4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4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4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4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4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4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900"/>
                            </p:stCondLst>
                            <p:childTnLst>
                              <p:par>
                                <p:cTn id="3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4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4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4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4" grpId="0" animBg="1"/>
      <p:bldP spid="294915" grpId="0"/>
      <p:bldP spid="294916" grpId="0" animBg="1"/>
      <p:bldP spid="2949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85794"/>
          </a:xfr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Бюджет МО «</a:t>
            </a:r>
            <a:r>
              <a:rPr lang="ru-RU" sz="3600" dirty="0" err="1" smtClean="0">
                <a:solidFill>
                  <a:schemeClr val="tx1"/>
                </a:solidFill>
              </a:rPr>
              <a:t>Коношский</a:t>
            </a:r>
            <a:r>
              <a:rPr lang="ru-RU" sz="3600" dirty="0" smtClean="0">
                <a:solidFill>
                  <a:schemeClr val="tx1"/>
                </a:solidFill>
              </a:rPr>
              <a:t> муниципальный район» составляется на 1 год</a:t>
            </a:r>
          </a:p>
        </p:txBody>
      </p:sp>
      <p:sp>
        <p:nvSpPr>
          <p:cNvPr id="17410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B815810-BF21-4541-9C37-D9F25D122131}" type="slidenum">
              <a:rPr lang="ru-RU"/>
              <a:pPr/>
              <a:t>8</a:t>
            </a:fld>
            <a:endParaRPr lang="ru-RU"/>
          </a:p>
        </p:txBody>
      </p:sp>
      <p:sp>
        <p:nvSpPr>
          <p:cNvPr id="273412" name="Rectangle 4"/>
          <p:cNvSpPr>
            <a:spLocks noChangeArrowheads="1"/>
          </p:cNvSpPr>
          <p:nvPr/>
        </p:nvSpPr>
        <p:spPr bwMode="auto">
          <a:xfrm>
            <a:off x="825012" y="4899026"/>
            <a:ext cx="5339862" cy="119697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chemeClr val="bg2"/>
                </a:solidFill>
              </a:rPr>
              <a:t>Определение основных приоритетов и направлений финансирования расходов районного бюджета</a:t>
            </a:r>
          </a:p>
        </p:txBody>
      </p:sp>
      <p:sp>
        <p:nvSpPr>
          <p:cNvPr id="273413" name="AutoShape 5"/>
          <p:cNvSpPr>
            <a:spLocks noChangeArrowheads="1"/>
          </p:cNvSpPr>
          <p:nvPr/>
        </p:nvSpPr>
        <p:spPr bwMode="auto">
          <a:xfrm>
            <a:off x="861646" y="846139"/>
            <a:ext cx="1693985" cy="3508375"/>
          </a:xfrm>
          <a:prstGeom prst="downArrowCallout">
            <a:avLst>
              <a:gd name="adj1" fmla="val 25000"/>
              <a:gd name="adj2" fmla="val 25000"/>
              <a:gd name="adj3" fmla="val 31863"/>
              <a:gd name="adj4" fmla="val 66667"/>
            </a:avLst>
          </a:prstGeom>
          <a:solidFill>
            <a:srgbClr val="92D050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chemeClr val="bg2"/>
                </a:solidFill>
              </a:rPr>
              <a:t>Бюджетное послание Президента Российской Федерации</a:t>
            </a:r>
          </a:p>
        </p:txBody>
      </p:sp>
      <p:sp>
        <p:nvSpPr>
          <p:cNvPr id="273414" name="AutoShape 6"/>
          <p:cNvSpPr>
            <a:spLocks noChangeArrowheads="1"/>
          </p:cNvSpPr>
          <p:nvPr/>
        </p:nvSpPr>
        <p:spPr bwMode="auto">
          <a:xfrm>
            <a:off x="2772508" y="871539"/>
            <a:ext cx="1727689" cy="3508375"/>
          </a:xfrm>
          <a:prstGeom prst="downArrowCallout">
            <a:avLst>
              <a:gd name="adj1" fmla="val 25000"/>
              <a:gd name="adj2" fmla="val 25000"/>
              <a:gd name="adj3" fmla="val 31241"/>
              <a:gd name="adj4" fmla="val 66667"/>
            </a:avLst>
          </a:prstGeom>
          <a:solidFill>
            <a:srgbClr val="92D050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400" b="1" dirty="0">
                <a:solidFill>
                  <a:schemeClr val="bg2"/>
                </a:solidFill>
              </a:rPr>
              <a:t>Ежегодное послание Губернатора области о социально-экономическом и общественно-политическом положении в Архангельской области</a:t>
            </a:r>
          </a:p>
        </p:txBody>
      </p:sp>
      <p:sp>
        <p:nvSpPr>
          <p:cNvPr id="273415" name="AutoShape 7"/>
          <p:cNvSpPr>
            <a:spLocks noChangeArrowheads="1"/>
          </p:cNvSpPr>
          <p:nvPr/>
        </p:nvSpPr>
        <p:spPr bwMode="auto">
          <a:xfrm>
            <a:off x="6638193" y="871539"/>
            <a:ext cx="1749669" cy="3495675"/>
          </a:xfrm>
          <a:prstGeom prst="downArrowCallout">
            <a:avLst>
              <a:gd name="adj1" fmla="val 25000"/>
              <a:gd name="adj2" fmla="val 25000"/>
              <a:gd name="adj3" fmla="val 30737"/>
              <a:gd name="adj4" fmla="val 66667"/>
            </a:avLst>
          </a:prstGeom>
          <a:solidFill>
            <a:srgbClr val="92D050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800" dirty="0">
                <a:solidFill>
                  <a:schemeClr val="bg2"/>
                </a:solidFill>
              </a:rPr>
              <a:t>Прогноз социально-экономического развития </a:t>
            </a:r>
            <a:r>
              <a:rPr lang="ru-RU" sz="1800" dirty="0" err="1" smtClean="0">
                <a:solidFill>
                  <a:schemeClr val="bg2"/>
                </a:solidFill>
              </a:rPr>
              <a:t>Коношского</a:t>
            </a:r>
            <a:r>
              <a:rPr lang="ru-RU" sz="1800" dirty="0" smtClean="0">
                <a:solidFill>
                  <a:schemeClr val="bg2"/>
                </a:solidFill>
              </a:rPr>
              <a:t> </a:t>
            </a:r>
            <a:r>
              <a:rPr lang="ru-RU" sz="1800" dirty="0">
                <a:solidFill>
                  <a:schemeClr val="bg2"/>
                </a:solidFill>
              </a:rPr>
              <a:t>района</a:t>
            </a:r>
            <a:endParaRPr lang="ru-RU" sz="1600" dirty="0">
              <a:solidFill>
                <a:schemeClr val="bg2"/>
              </a:solidFill>
            </a:endParaRPr>
          </a:p>
        </p:txBody>
      </p:sp>
      <p:sp>
        <p:nvSpPr>
          <p:cNvPr id="273416" name="AutoShape 8"/>
          <p:cNvSpPr>
            <a:spLocks noChangeArrowheads="1"/>
          </p:cNvSpPr>
          <p:nvPr/>
        </p:nvSpPr>
        <p:spPr bwMode="auto">
          <a:xfrm>
            <a:off x="4695093" y="871539"/>
            <a:ext cx="1761392" cy="3546475"/>
          </a:xfrm>
          <a:prstGeom prst="downArrowCallout">
            <a:avLst>
              <a:gd name="adj1" fmla="val 25000"/>
              <a:gd name="adj2" fmla="val 25000"/>
              <a:gd name="adj3" fmla="val 30976"/>
              <a:gd name="adj4" fmla="val 66667"/>
            </a:avLst>
          </a:prstGeom>
          <a:solidFill>
            <a:srgbClr val="92D050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400" b="1" dirty="0">
                <a:solidFill>
                  <a:schemeClr val="bg2"/>
                </a:solidFill>
              </a:rPr>
              <a:t>Основные направления бюджетной и налоговой политики РФ, Архангельской области, </a:t>
            </a:r>
            <a:r>
              <a:rPr lang="ru-RU" sz="1400" b="1" dirty="0" err="1" smtClean="0">
                <a:solidFill>
                  <a:schemeClr val="bg2"/>
                </a:solidFill>
              </a:rPr>
              <a:t>Коношского</a:t>
            </a:r>
            <a:r>
              <a:rPr lang="ru-RU" sz="1400" b="1" dirty="0" smtClean="0">
                <a:solidFill>
                  <a:schemeClr val="bg2"/>
                </a:solidFill>
              </a:rPr>
              <a:t> </a:t>
            </a:r>
            <a:r>
              <a:rPr lang="ru-RU" sz="1400" b="1" dirty="0">
                <a:solidFill>
                  <a:schemeClr val="bg2"/>
                </a:solidFill>
              </a:rPr>
              <a:t>района</a:t>
            </a:r>
          </a:p>
        </p:txBody>
      </p:sp>
      <p:sp>
        <p:nvSpPr>
          <p:cNvPr id="273417" name="Rectangle 9"/>
          <p:cNvSpPr>
            <a:spLocks noChangeArrowheads="1"/>
          </p:cNvSpPr>
          <p:nvPr/>
        </p:nvSpPr>
        <p:spPr bwMode="auto">
          <a:xfrm>
            <a:off x="6367097" y="4383088"/>
            <a:ext cx="2332892" cy="22923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chemeClr val="bg2"/>
                </a:solidFill>
              </a:rPr>
              <a:t>Определение основных доходных параметров районного бюджета 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3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3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3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73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73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73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0" grpId="0" animBg="1"/>
      <p:bldP spid="273412" grpId="0" animBg="1"/>
      <p:bldP spid="273413" grpId="0" animBg="1"/>
      <p:bldP spid="273414" grpId="0" animBg="1"/>
      <p:bldP spid="273415" grpId="0" animBg="1"/>
      <p:bldP spid="273416" grpId="0" animBg="1"/>
      <p:bldP spid="2734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012" y="457200"/>
            <a:ext cx="5194788" cy="1371600"/>
          </a:xfr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Основные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параметры бюджета</a:t>
            </a:r>
          </a:p>
        </p:txBody>
      </p:sp>
      <p:graphicFrame>
        <p:nvGraphicFramePr>
          <p:cNvPr id="297987" name="Group 3"/>
          <p:cNvGraphicFramePr>
            <a:graphicFrameLocks noGrp="1"/>
          </p:cNvGraphicFramePr>
          <p:nvPr>
            <p:ph type="tbl" idx="1"/>
          </p:nvPr>
        </p:nvGraphicFramePr>
        <p:xfrm>
          <a:off x="1285852" y="3000372"/>
          <a:ext cx="6676676" cy="2798764"/>
        </p:xfrm>
        <a:graphic>
          <a:graphicData uri="http://schemas.openxmlformats.org/drawingml/2006/table">
            <a:tbl>
              <a:tblPr/>
              <a:tblGrid>
                <a:gridCol w="2604710"/>
                <a:gridCol w="4071966"/>
              </a:tblGrid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2015 год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ДОХОДЫ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553 810,7 тыс.руб.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РАСХОДЫ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564 810,7 тыс.руб.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ДЕФИЦИТ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11 000,0 тыс.руб.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8D60AE0-EAC4-4E66-8F2C-2795BBB7EA16}" type="slidenum">
              <a:rPr lang="ru-RU"/>
              <a:pPr/>
              <a:t>9</a:t>
            </a:fld>
            <a:endParaRPr lang="ru-RU"/>
          </a:p>
        </p:txBody>
      </p:sp>
      <p:pic>
        <p:nvPicPr>
          <p:cNvPr id="20511" name="Picture 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2907323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97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1800</TotalTime>
  <Words>1763</Words>
  <PresentationFormat>Экран (4:3)</PresentationFormat>
  <Paragraphs>420</Paragraphs>
  <Slides>26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Бюджет для граждан</vt:lpstr>
      <vt:lpstr>Что такое бюджет?</vt:lpstr>
      <vt:lpstr>Какие бывают бюджеты?</vt:lpstr>
      <vt:lpstr>Слайд 4</vt:lpstr>
      <vt:lpstr>Консолидированный бюджет Коношского района</vt:lpstr>
      <vt:lpstr>Межбюджетные отношения</vt:lpstr>
      <vt:lpstr>Гражданин, его участие в бюджетном процессе</vt:lpstr>
      <vt:lpstr>Бюджет МО «Коношский муниципальный район» составляется на 1 год</vt:lpstr>
      <vt:lpstr>Основные  параметры бюджета</vt:lpstr>
      <vt:lpstr>Доходы бюджета района</vt:lpstr>
      <vt:lpstr>Структура доходов бюджета на 2015 год</vt:lpstr>
      <vt:lpstr>Слайд 12</vt:lpstr>
      <vt:lpstr>Слайд 13</vt:lpstr>
      <vt:lpstr>Структура налоговых доходов районного бюджета на 2015 год</vt:lpstr>
      <vt:lpstr>Структура неналоговых доходов районного бюджета на 2015 год</vt:lpstr>
      <vt:lpstr>Администраторы доходов бюджета Коношского района</vt:lpstr>
      <vt:lpstr>Межбюджетные трансферты –  основной вид безвозмездных поступлений</vt:lpstr>
      <vt:lpstr>Структура безвозмездных поступлений районного бюджета на 2015 год</vt:lpstr>
      <vt:lpstr>Финансовая   помощь</vt:lpstr>
      <vt:lpstr>Расходы бюджета МО«Коношский муниципальный район»</vt:lpstr>
      <vt:lpstr>Отраслевая структура расходов районного бюджета</vt:lpstr>
      <vt:lpstr>Отраслевая структура расходов районного бюджета</vt:lpstr>
      <vt:lpstr>Муниципальные программы</vt:lpstr>
      <vt:lpstr>Осуществление государственных полномочий</vt:lpstr>
      <vt:lpstr>Непрограммные расходы бюджета В 2015 году непрограммные расходы бюджета составят -11,5%</vt:lpstr>
      <vt:lpstr>Бюджетные инвестиции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cp:lastModifiedBy>FINUPR</cp:lastModifiedBy>
  <cp:revision>381</cp:revision>
  <dcterms:modified xsi:type="dcterms:W3CDTF">2015-02-24T12:27:01Z</dcterms:modified>
</cp:coreProperties>
</file>