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1"/>
  </p:notesMasterIdLst>
  <p:sldIdLst>
    <p:sldId id="256" r:id="rId2"/>
    <p:sldId id="261" r:id="rId3"/>
    <p:sldId id="259" r:id="rId4"/>
    <p:sldId id="260" r:id="rId5"/>
    <p:sldId id="258" r:id="rId6"/>
    <p:sldId id="262" r:id="rId7"/>
    <p:sldId id="263" r:id="rId8"/>
    <p:sldId id="274" r:id="rId9"/>
    <p:sldId id="275" r:id="rId10"/>
    <p:sldId id="264" r:id="rId11"/>
    <p:sldId id="265" r:id="rId12"/>
    <p:sldId id="266" r:id="rId13"/>
    <p:sldId id="267" r:id="rId14"/>
    <p:sldId id="269" r:id="rId15"/>
    <p:sldId id="270" r:id="rId16"/>
    <p:sldId id="271" r:id="rId17"/>
    <p:sldId id="272" r:id="rId18"/>
    <p:sldId id="273" r:id="rId19"/>
    <p:sldId id="26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226" autoAdjust="0"/>
    <p:restoredTop sz="94660"/>
  </p:normalViewPr>
  <p:slideViewPr>
    <p:cSldViewPr>
      <p:cViewPr varScale="1">
        <p:scale>
          <a:sx n="69" d="100"/>
          <a:sy n="69" d="100"/>
        </p:scale>
        <p:origin x="-564" y="3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1.6338504474434183E-2"/>
          <c:y val="6.7484174501939831E-2"/>
          <c:w val="0.52359220814257479"/>
          <c:h val="0.7836382092719574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showVal val="1"/>
            <c:showLeaderLines val="1"/>
          </c:dLbls>
          <c:cat>
            <c:strRef>
              <c:f>Лист1!$A$2:$A$7</c:f>
              <c:strCache>
                <c:ptCount val="6"/>
                <c:pt idx="0">
                  <c:v>НДФЛ</c:v>
                </c:pt>
                <c:pt idx="1">
                  <c:v>Доходы от уплаты акцизов на нефтепродукты</c:v>
                </c:pt>
                <c:pt idx="2">
                  <c:v>Единый налог на вмененный доход для отдельных видов деятельности</c:v>
                </c:pt>
                <c:pt idx="3">
                  <c:v>Единый сельскохозяйственный налог</c:v>
                </c:pt>
                <c:pt idx="4">
                  <c:v>Налог, взимаемый в связи с применением патентной системы налогообложения</c:v>
                </c:pt>
                <c:pt idx="5">
                  <c:v>Госпошлина</c:v>
                </c:pt>
              </c:strCache>
            </c:strRef>
          </c:cat>
          <c:val>
            <c:numRef>
              <c:f>Лист1!$B$2:$B$7</c:f>
              <c:numCache>
                <c:formatCode>0.0%</c:formatCode>
                <c:ptCount val="6"/>
                <c:pt idx="0">
                  <c:v>0.70600000000000041</c:v>
                </c:pt>
                <c:pt idx="1">
                  <c:v>5.8000000000000038E-2</c:v>
                </c:pt>
                <c:pt idx="2">
                  <c:v>0.21200000000000011</c:v>
                </c:pt>
                <c:pt idx="3">
                  <c:v>1.0000000000000009E-3</c:v>
                </c:pt>
                <c:pt idx="4">
                  <c:v>1.0000000000000009E-3</c:v>
                </c:pt>
                <c:pt idx="5">
                  <c:v>2.2000000000000016E-2</c:v>
                </c:pt>
              </c:numCache>
            </c:numRef>
          </c:val>
          <c:bubble3D val="1"/>
        </c:ser>
      </c:pie3DChart>
    </c:plotArea>
    <c:legend>
      <c:legendPos val="r"/>
      <c:layout>
        <c:manualLayout>
          <c:xMode val="edge"/>
          <c:yMode val="edge"/>
          <c:x val="0.54396842757251962"/>
          <c:y val="1.5871808624683594E-2"/>
          <c:w val="0.44721620713008098"/>
          <c:h val="0.98412823966965701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6"/>
  <c:chart>
    <c:view3D>
      <c:rAngAx val="1"/>
    </c:view3D>
    <c:floor>
      <c:spPr>
        <a:solidFill>
          <a:schemeClr val="bg1">
            <a:lumMod val="95000"/>
          </a:schemeClr>
        </a:solidFill>
      </c:spPr>
    </c:floor>
    <c:sideWall>
      <c:spPr>
        <a:solidFill>
          <a:schemeClr val="bg1">
            <a:lumMod val="95000"/>
          </a:schemeClr>
        </a:solidFill>
      </c:spPr>
    </c:sideWall>
    <c:backWall>
      <c:spPr>
        <a:solidFill>
          <a:schemeClr val="bg1">
            <a:lumMod val="95000"/>
          </a:schemeClr>
        </a:solidFill>
      </c:spPr>
    </c:backWall>
    <c:plotArea>
      <c:layout>
        <c:manualLayout>
          <c:layoutTarget val="inner"/>
          <c:xMode val="edge"/>
          <c:yMode val="edge"/>
          <c:x val="9.5626762191588985E-2"/>
          <c:y val="4.7593322964115121E-2"/>
          <c:w val="0.59249028636458023"/>
          <c:h val="0.78547911343184162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Сельское хозяйство и рвболовство</c:v>
                </c:pt>
              </c:strCache>
            </c:strRef>
          </c:tx>
          <c:spPr>
            <a:solidFill>
              <a:srgbClr val="F8F200"/>
            </a:solidFill>
            <a:ln w="3175">
              <a:solidFill>
                <a:srgbClr val="FFC000"/>
              </a:solidFill>
            </a:ln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dLbls>
            <c:dLbl>
              <c:idx val="0"/>
              <c:layout>
                <c:manualLayout>
                  <c:x val="2.3042819738791796E-4"/>
                  <c:y val="-8.6622201743621098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4.4552111889821543E-3"/>
                  <c:y val="-1.9506532876518632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</c:spPr>
            <c:txPr>
              <a:bodyPr/>
              <a:lstStyle/>
              <a:p>
                <a:pPr>
                  <a:defRPr sz="12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Факт 2014 года</c:v>
                </c:pt>
                <c:pt idx="1">
                  <c:v>Факт 2015 года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 formatCode="0.0">
                  <c:v>391</c:v>
                </c:pt>
                <c:pt idx="1">
                  <c:v>288.39999999999969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Транспорт</c:v>
                </c:pt>
              </c:strCache>
            </c:strRef>
          </c:tx>
          <c:spPr>
            <a:solidFill>
              <a:srgbClr val="00B0AC"/>
            </a:solidFill>
            <a:ln w="3175">
              <a:solidFill>
                <a:srgbClr val="71A2DD"/>
              </a:solidFill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dLbls>
            <c:dLbl>
              <c:idx val="0"/>
              <c:layout>
                <c:manualLayout>
                  <c:x val="-1.2398199992064423E-3"/>
                  <c:y val="-6.1506040173540936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9962082532744541E-3"/>
                  <c:y val="-8.3286191999051226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</c:spPr>
            <c:txPr>
              <a:bodyPr/>
              <a:lstStyle/>
              <a:p>
                <a:pPr>
                  <a:defRPr sz="12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Факт 2014 года</c:v>
                </c:pt>
                <c:pt idx="1">
                  <c:v>Факт 2015 года</c:v>
                </c:pt>
              </c:strCache>
            </c:strRef>
          </c:cat>
          <c:val>
            <c:numRef>
              <c:f>Лист1!$C$2:$C$3</c:f>
              <c:numCache>
                <c:formatCode>0.0</c:formatCode>
                <c:ptCount val="2"/>
                <c:pt idx="0">
                  <c:v>250</c:v>
                </c:pt>
                <c:pt idx="1">
                  <c:v>250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Дорожное хозяйство</c:v>
                </c:pt>
              </c:strCache>
            </c:strRef>
          </c:tx>
          <c:spPr>
            <a:solidFill>
              <a:srgbClr val="C00000"/>
            </a:solidFill>
            <a:ln w="3175">
              <a:solidFill>
                <a:srgbClr val="C00000"/>
              </a:solidFill>
            </a:ln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dLbls>
            <c:dLbl>
              <c:idx val="0"/>
              <c:layout>
                <c:manualLayout>
                  <c:x val="9.6640708110058027E-3"/>
                  <c:y val="3.6743602562678409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5338478373027084E-2"/>
                  <c:y val="-6.5864807777407834E-5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</c:spPr>
            <c:txPr>
              <a:bodyPr/>
              <a:lstStyle/>
              <a:p>
                <a:pPr>
                  <a:defRPr sz="12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Факт 2014 года</c:v>
                </c:pt>
                <c:pt idx="1">
                  <c:v>Факт 2015 года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8013.9</c:v>
                </c:pt>
                <c:pt idx="1">
                  <c:v>8785.5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Другие вопросы в области национальной экономики</c:v>
                </c:pt>
              </c:strCache>
            </c:strRef>
          </c:tx>
          <c:spPr>
            <a:solidFill>
              <a:srgbClr val="2F527D"/>
            </a:solidFill>
            <a:ln w="3175">
              <a:solidFill>
                <a:srgbClr val="2F527D"/>
              </a:solidFill>
            </a:ln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dLbls>
            <c:dLbl>
              <c:idx val="0"/>
              <c:layout/>
              <c:showVal val="1"/>
            </c:dLbl>
            <c:dLbl>
              <c:idx val="1"/>
              <c:layout>
                <c:manualLayout>
                  <c:x val="7.0064513379791804E-2"/>
                  <c:y val="-3.1934452255714621E-4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elete val="1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Лист1!$A$2:$A$3</c:f>
              <c:strCache>
                <c:ptCount val="2"/>
                <c:pt idx="0">
                  <c:v>Факт 2014 года</c:v>
                </c:pt>
                <c:pt idx="1">
                  <c:v>Факт 2015 года</c:v>
                </c:pt>
              </c:strCache>
            </c:str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3448.8</c:v>
                </c:pt>
                <c:pt idx="1">
                  <c:v>2128.1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Расходы, всего</c:v>
                </c:pt>
              </c:strCache>
            </c:strRef>
          </c:tx>
          <c:spPr>
            <a:noFill/>
            <a:ln>
              <a:noFill/>
            </a:ln>
          </c:spPr>
          <c:cat>
            <c:strRef>
              <c:f>Лист1!$A$2:$A$3</c:f>
              <c:strCache>
                <c:ptCount val="2"/>
                <c:pt idx="0">
                  <c:v>Факт 2014 года</c:v>
                </c:pt>
                <c:pt idx="1">
                  <c:v>Факт 2015 года</c:v>
                </c:pt>
              </c:strCache>
            </c:strRef>
          </c:cat>
          <c:val>
            <c:numRef>
              <c:f>Лист1!$F$2:$F$3</c:f>
              <c:numCache>
                <c:formatCode>General</c:formatCode>
                <c:ptCount val="2"/>
              </c:numCache>
            </c:numRef>
          </c:val>
        </c:ser>
        <c:shape val="cylinder"/>
        <c:axId val="99179520"/>
        <c:axId val="99197696"/>
        <c:axId val="0"/>
      </c:bar3DChart>
      <c:catAx>
        <c:axId val="99179520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200" b="1" i="0">
                <a:latin typeface="Arial Narrow" panose="020B0606020202030204" pitchFamily="34" charset="0"/>
              </a:defRPr>
            </a:pPr>
            <a:endParaRPr lang="ru-RU"/>
          </a:p>
        </c:txPr>
        <c:crossAx val="99197696"/>
        <c:crosses val="autoZero"/>
        <c:auto val="1"/>
        <c:lblAlgn val="ctr"/>
        <c:lblOffset val="100"/>
      </c:catAx>
      <c:valAx>
        <c:axId val="99197696"/>
        <c:scaling>
          <c:orientation val="minMax"/>
        </c:scaling>
        <c:axPos val="l"/>
        <c:majorGridlines/>
        <c:numFmt formatCode="0.0" sourceLinked="1"/>
        <c:tickLblPos val="nextTo"/>
        <c:txPr>
          <a:bodyPr/>
          <a:lstStyle/>
          <a:p>
            <a:pPr>
              <a:defRPr sz="1500">
                <a:latin typeface="Arial Narrow" panose="020B0606020202030204" pitchFamily="34" charset="0"/>
              </a:defRPr>
            </a:pPr>
            <a:endParaRPr lang="ru-RU"/>
          </a:p>
        </c:txPr>
        <c:crossAx val="99179520"/>
        <c:crosses val="autoZero"/>
        <c:crossBetween val="between"/>
      </c:valAx>
      <c:spPr>
        <a:noFill/>
      </c:spPr>
    </c:plotArea>
    <c:legend>
      <c:legendPos val="r"/>
      <c:legendEntry>
        <c:idx val="3"/>
        <c:txPr>
          <a:bodyPr/>
          <a:lstStyle/>
          <a:p>
            <a:pPr>
              <a:defRPr sz="1300">
                <a:latin typeface="Arial Narrow" panose="020B0606020202030204" pitchFamily="34" charset="0"/>
              </a:defRPr>
            </a:pPr>
            <a:endParaRPr lang="ru-RU"/>
          </a:p>
        </c:txPr>
      </c:legendEntry>
      <c:legendEntry>
        <c:idx val="4"/>
        <c:delete val="1"/>
      </c:legendEntry>
      <c:layout>
        <c:manualLayout>
          <c:xMode val="edge"/>
          <c:yMode val="edge"/>
          <c:x val="0.67223649324249446"/>
          <c:y val="3.5102235867864442E-2"/>
          <c:w val="0.32580050140081318"/>
          <c:h val="0.50906938444062144"/>
        </c:manualLayout>
      </c:layout>
      <c:spPr>
        <a:noFill/>
        <a:ln>
          <a:noFill/>
        </a:ln>
      </c:spPr>
      <c:txPr>
        <a:bodyPr/>
        <a:lstStyle/>
        <a:p>
          <a:pPr>
            <a:defRPr sz="1300">
              <a:latin typeface="Arial Narrow" panose="020B0606020202030204" pitchFamily="34" charset="0"/>
            </a:defRPr>
          </a:pPr>
          <a:endParaRPr lang="ru-RU"/>
        </a:p>
      </c:txPr>
    </c:legend>
    <c:plotVisOnly val="1"/>
    <c:dispBlanksAs val="gap"/>
  </c:chart>
  <c:spPr>
    <a:gradFill>
      <a:gsLst>
        <a:gs pos="0">
          <a:srgbClr val="C9E7A7"/>
        </a:gs>
        <a:gs pos="0">
          <a:srgbClr val="ADC9EB"/>
        </a:gs>
        <a:gs pos="0">
          <a:srgbClr val="B3CB83"/>
        </a:gs>
        <a:gs pos="50000">
          <a:schemeClr val="bg1"/>
        </a:gs>
        <a:gs pos="100000">
          <a:srgbClr val="C9E7A7"/>
        </a:gs>
      </a:gsLst>
      <a:lin ang="5400000" scaled="0"/>
    </a:gradFill>
    <a:ln w="76200">
      <a:noFill/>
    </a:ln>
    <a:effectLst/>
    <a:scene3d>
      <a:camera prst="orthographicFront"/>
      <a:lightRig rig="threePt" dir="t"/>
    </a:scene3d>
    <a:sp3d>
      <a:bevelT/>
    </a:sp3d>
  </c:spPr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floor>
      <c:spPr>
        <a:solidFill>
          <a:srgbClr val="F2F2F2"/>
        </a:solidFill>
      </c:spPr>
    </c:floor>
    <c:sideWall>
      <c:spPr>
        <a:solidFill>
          <a:schemeClr val="bg1">
            <a:lumMod val="95000"/>
          </a:schemeClr>
        </a:soli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</c:sideWall>
    <c:backWall>
      <c:spPr>
        <a:solidFill>
          <a:schemeClr val="bg1">
            <a:lumMod val="95000"/>
          </a:schemeClr>
        </a:soli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</c:backWall>
    <c:plotArea>
      <c:layout>
        <c:manualLayout>
          <c:layoutTarget val="inner"/>
          <c:xMode val="edge"/>
          <c:yMode val="edge"/>
          <c:x val="0.11396650872127326"/>
          <c:y val="2.4520053327407972E-2"/>
          <c:w val="0.56602646999576356"/>
          <c:h val="0.88165564937229202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Жилищное хозяйство</c:v>
                </c:pt>
              </c:strCache>
            </c:strRef>
          </c:tx>
          <c:spPr>
            <a:solidFill>
              <a:srgbClr val="2F527D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dLbls>
            <c:dLbl>
              <c:idx val="0"/>
              <c:layout>
                <c:manualLayout>
                  <c:x val="1.7634144964990991E-2"/>
                  <c:y val="-6.2501388734585083E-3"/>
                </c:manualLayout>
              </c:layout>
              <c:spPr>
                <a:solidFill>
                  <a:schemeClr val="bg1"/>
                </a:solidFill>
                <a:ln>
                  <a:solidFill>
                    <a:schemeClr val="tx1"/>
                  </a:solidFill>
                  <a:miter lim="800000"/>
                </a:ln>
              </c:spPr>
              <c:txPr>
                <a:bodyPr/>
                <a:lstStyle/>
                <a:p>
                  <a:pPr>
                    <a:defRPr sz="1050" b="1">
                      <a:latin typeface="Arial Narrow" panose="020B0606020202030204" pitchFamily="34" charset="0"/>
                    </a:defRPr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4378567252583626E-2"/>
                  <c:y val="-6.2498611265415253E-3"/>
                </c:manualLayout>
              </c:layout>
              <c:spPr>
                <a:solidFill>
                  <a:schemeClr val="bg1"/>
                </a:solidFill>
                <a:ln>
                  <a:solidFill>
                    <a:schemeClr val="tx1"/>
                  </a:solidFill>
                  <a:miter lim="800000"/>
                </a:ln>
              </c:spPr>
              <c:txPr>
                <a:bodyPr/>
                <a:lstStyle/>
                <a:p>
                  <a:pPr>
                    <a:defRPr sz="1050" b="1">
                      <a:latin typeface="Arial Narrow" panose="020B0606020202030204" pitchFamily="34" charset="0"/>
                    </a:defRPr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9.8211285216130931E-3"/>
                  <c:y val="0"/>
                </c:manualLayout>
              </c:layout>
              <c:spPr>
                <a:solidFill>
                  <a:schemeClr val="bg1"/>
                </a:solidFill>
                <a:ln>
                  <a:solidFill>
                    <a:schemeClr val="tx1"/>
                  </a:solidFill>
                  <a:miter lim="800000"/>
                </a:ln>
              </c:spPr>
              <c:txPr>
                <a:bodyPr/>
                <a:lstStyle/>
                <a:p>
                  <a:pPr>
                    <a:defRPr sz="1050" b="1">
                      <a:latin typeface="Arial Narrow" panose="020B0606020202030204" pitchFamily="34" charset="0"/>
                    </a:defRPr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bg1"/>
              </a:solidFill>
              <a:ln>
                <a:miter lim="800000"/>
              </a:ln>
            </c:spPr>
            <c:txPr>
              <a:bodyPr/>
              <a:lstStyle/>
              <a:p>
                <a:pPr>
                  <a:defRPr sz="1050" b="1"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Лист1!$A$3:$A$4</c:f>
              <c:strCache>
                <c:ptCount val="2"/>
                <c:pt idx="0">
                  <c:v>Факт 2014 года</c:v>
                </c:pt>
                <c:pt idx="1">
                  <c:v>Факт 2015 года</c:v>
                </c:pt>
              </c:strCache>
            </c:strRef>
          </c:cat>
          <c:val>
            <c:numRef>
              <c:f>Лист1!$B$3:$B$4</c:f>
              <c:numCache>
                <c:formatCode>0.0</c:formatCode>
                <c:ptCount val="2"/>
                <c:pt idx="0">
                  <c:v>250543.2</c:v>
                </c:pt>
                <c:pt idx="1">
                  <c:v>565622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Коммунальное хозяйство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dLbls>
            <c:dLbl>
              <c:idx val="0"/>
              <c:layout>
                <c:manualLayout>
                  <c:x val="-7.762189781505148E-3"/>
                  <c:y val="1.1802797374365837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2345012744839202"/>
                  <c:y val="1.040075408287968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9.8211285216130133E-3"/>
                  <c:y val="2.8711280141999741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</c:spPr>
            <c:txPr>
              <a:bodyPr/>
              <a:lstStyle/>
              <a:p>
                <a:pPr>
                  <a:defRPr sz="1050" b="1"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Лист1!$A$3:$A$4</c:f>
              <c:strCache>
                <c:ptCount val="2"/>
                <c:pt idx="0">
                  <c:v>Факт 2014 года</c:v>
                </c:pt>
                <c:pt idx="1">
                  <c:v>Факт 2015 года</c:v>
                </c:pt>
              </c:strCache>
            </c:strRef>
          </c:cat>
          <c:val>
            <c:numRef>
              <c:f>Лист1!$C$3:$C$4</c:f>
              <c:numCache>
                <c:formatCode>0.0</c:formatCode>
                <c:ptCount val="2"/>
                <c:pt idx="0">
                  <c:v>493.2</c:v>
                </c:pt>
                <c:pt idx="1">
                  <c:v>8907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Благоустройство</c:v>
                </c:pt>
              </c:strCache>
            </c:strRef>
          </c:tx>
          <c:spPr>
            <a:solidFill>
              <a:srgbClr val="00B0AC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dLbls>
            <c:dLbl>
              <c:idx val="0"/>
              <c:layout>
                <c:manualLayout>
                  <c:x val="2.0280109090481571E-2"/>
                  <c:y val="-0.10627580731770546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3.9398338119996115E-2"/>
                  <c:y val="-5.1642410102581179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3.671783694355215E-2"/>
                  <c:y val="3.2812891590856832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</c:spPr>
            <c:txPr>
              <a:bodyPr/>
              <a:lstStyle/>
              <a:p>
                <a:pPr>
                  <a:defRPr sz="1050" b="1"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Лист1!$A$3:$A$4</c:f>
              <c:strCache>
                <c:ptCount val="2"/>
                <c:pt idx="0">
                  <c:v>Факт 2014 года</c:v>
                </c:pt>
                <c:pt idx="1">
                  <c:v>Факт 2015 года</c:v>
                </c:pt>
              </c:strCache>
            </c:strRef>
          </c:cat>
          <c:val>
            <c:numRef>
              <c:f>Лист1!$D$3:$D$4</c:f>
              <c:numCache>
                <c:formatCode>0.0</c:formatCode>
                <c:ptCount val="2"/>
                <c:pt idx="0">
                  <c:v>35.800000000000004</c:v>
                </c:pt>
                <c:pt idx="1">
                  <c:v>498.5</c:v>
                </c:pt>
              </c:numCache>
            </c:numRef>
          </c:val>
        </c:ser>
        <c:ser>
          <c:idx val="3"/>
          <c:order val="3"/>
          <c:tx>
            <c:strRef>
              <c:f>Лист1!#ССЫЛКА!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cat>
            <c:strRef>
              <c:f>Лист1!$A$3:$A$4</c:f>
              <c:strCache>
                <c:ptCount val="2"/>
                <c:pt idx="0">
                  <c:v>Факт 2014 года</c:v>
                </c:pt>
                <c:pt idx="1">
                  <c:v>Факт 2015 года</c:v>
                </c:pt>
              </c:strCache>
            </c:strRef>
          </c:cat>
          <c:val>
            <c:numRef>
              <c:f>Лист1!#ССЫЛКА!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ser>
          <c:idx val="4"/>
          <c:order val="4"/>
          <c:tx>
            <c:strRef>
              <c:f>Лист1!$E$1</c:f>
              <c:strCache>
                <c:ptCount val="1"/>
                <c:pt idx="0">
                  <c:v>Расходы, всего</c:v>
                </c:pt>
              </c:strCache>
            </c:strRef>
          </c:tx>
          <c:spPr>
            <a:noFill/>
            <a:ln w="9525" cap="flat" cmpd="sng" algn="ctr">
              <a:noFill/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cat>
            <c:strRef>
              <c:f>Лист1!$A$3:$A$4</c:f>
              <c:strCache>
                <c:ptCount val="2"/>
                <c:pt idx="0">
                  <c:v>Факт 2014 года</c:v>
                </c:pt>
                <c:pt idx="1">
                  <c:v>Факт 2015 года</c:v>
                </c:pt>
              </c:strCache>
            </c:strRef>
          </c:cat>
          <c:val>
            <c:numRef>
              <c:f>Лист1!$E$3:$E$4</c:f>
              <c:numCache>
                <c:formatCode>General</c:formatCode>
                <c:ptCount val="2"/>
              </c:numCache>
            </c:numRef>
          </c:val>
        </c:ser>
        <c:shape val="cylinder"/>
        <c:axId val="99590912"/>
        <c:axId val="99592448"/>
        <c:axId val="0"/>
      </c:bar3DChart>
      <c:catAx>
        <c:axId val="99590912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200" b="1">
                <a:effectLst/>
                <a:latin typeface="Arial Narrow" panose="020B0606020202030204" pitchFamily="34" charset="0"/>
              </a:defRPr>
            </a:pPr>
            <a:endParaRPr lang="ru-RU"/>
          </a:p>
        </c:txPr>
        <c:crossAx val="99592448"/>
        <c:crosses val="autoZero"/>
        <c:auto val="1"/>
        <c:lblAlgn val="ctr"/>
        <c:lblOffset val="100"/>
      </c:catAx>
      <c:valAx>
        <c:axId val="99592448"/>
        <c:scaling>
          <c:orientation val="minMax"/>
        </c:scaling>
        <c:axPos val="l"/>
        <c:majorGridlines>
          <c:spPr>
            <a:ln>
              <a:solidFill>
                <a:schemeClr val="tx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c:spPr>
        </c:majorGridlines>
        <c:numFmt formatCode="0.0" sourceLinked="1"/>
        <c:tickLblPos val="nextTo"/>
        <c:txPr>
          <a:bodyPr/>
          <a:lstStyle/>
          <a:p>
            <a:pPr>
              <a:defRPr sz="1100">
                <a:latin typeface="Arial Narrow" panose="020B0606020202030204" pitchFamily="34" charset="0"/>
              </a:defRPr>
            </a:pPr>
            <a:endParaRPr lang="ru-RU"/>
          </a:p>
        </c:txPr>
        <c:crossAx val="99590912"/>
        <c:crosses val="autoZero"/>
        <c:crossBetween val="between"/>
      </c:valAx>
      <c:spPr>
        <a:scene3d>
          <a:camera prst="orthographicFront"/>
          <a:lightRig rig="threePt" dir="t"/>
        </a:scene3d>
        <a:sp3d/>
      </c:spPr>
    </c:plotArea>
    <c:legend>
      <c:legendPos val="r"/>
      <c:legendEntry>
        <c:idx val="1"/>
        <c:delete val="1"/>
      </c:legendEntry>
      <c:legendEntry>
        <c:idx val="0"/>
        <c:delete val="1"/>
      </c:legendEntry>
      <c:layout>
        <c:manualLayout>
          <c:xMode val="edge"/>
          <c:yMode val="edge"/>
          <c:x val="0.67772491954947867"/>
          <c:y val="6.0078046883679556E-2"/>
          <c:w val="0.21064420935939573"/>
          <c:h val="0.302368023923269"/>
        </c:manualLayout>
      </c:layout>
      <c:txPr>
        <a:bodyPr/>
        <a:lstStyle/>
        <a:p>
          <a:pPr algn="l">
            <a:defRPr sz="1300">
              <a:latin typeface="Arial Narrow" panose="020B0606020202030204" pitchFamily="34" charset="0"/>
            </a:defRPr>
          </a:pPr>
          <a:endParaRPr lang="ru-RU"/>
        </a:p>
      </c:txPr>
    </c:legend>
    <c:plotVisOnly val="1"/>
    <c:dispBlanksAs val="gap"/>
  </c:chart>
  <c:spPr>
    <a:gradFill>
      <a:gsLst>
        <a:gs pos="0">
          <a:srgbClr val="C9E7A7"/>
        </a:gs>
        <a:gs pos="46000">
          <a:schemeClr val="bg1"/>
        </a:gs>
        <a:gs pos="100000">
          <a:srgbClr val="C9E7A7"/>
        </a:gs>
      </a:gsLst>
      <a:lin ang="16200000" scaled="1"/>
    </a:gradFill>
    <a:ln w="9525" cap="flat" cmpd="sng" algn="ctr">
      <a:noFill/>
      <a:prstDash val="solid"/>
    </a:ln>
    <a:effectLst>
      <a:innerShdw blurRad="63500" dist="50800" dir="16200000">
        <a:prstClr val="black">
          <a:alpha val="50000"/>
        </a:prstClr>
      </a:innerShdw>
    </a:effectLst>
    <a:scene3d>
      <a:camera prst="orthographicFront"/>
      <a:lightRig rig="threePt" dir="t"/>
    </a:scene3d>
    <a:sp3d>
      <a:bevelT/>
    </a:sp3d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20"/>
      <c:hPercent val="100"/>
      <c:rotY val="120"/>
      <c:depthPercent val="100"/>
      <c:rAngAx val="1"/>
    </c:view3D>
    <c:plotArea>
      <c:layout>
        <c:manualLayout>
          <c:layoutTarget val="inner"/>
          <c:xMode val="edge"/>
          <c:yMode val="edge"/>
          <c:x val="0"/>
          <c:y val="7.9019397221188128E-3"/>
          <c:w val="1"/>
          <c:h val="0.9920980602778816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  <a:bevelB w="50800" h="50800"/>
              <a:contourClr>
                <a:srgbClr val="000000"/>
              </a:contourClr>
            </a:sp3d>
          </c:spPr>
          <c:explosion val="18"/>
          <c:dPt>
            <c:idx val="0"/>
            <c:explosion val="10"/>
            <c:spPr>
              <a:solidFill>
                <a:srgbClr val="C0000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  <a:bevelB w="50800" h="50800"/>
                <a:contourClr>
                  <a:srgbClr val="000000"/>
                </a:contourClr>
              </a:sp3d>
            </c:spPr>
          </c:dPt>
          <c:dPt>
            <c:idx val="1"/>
            <c:explosion val="9"/>
            <c:spPr>
              <a:solidFill>
                <a:srgbClr val="F8F20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  <a:bevelB w="50800" h="50800"/>
                <a:contourClr>
                  <a:srgbClr val="000000"/>
                </a:contourClr>
              </a:sp3d>
            </c:spPr>
          </c:dPt>
          <c:dLbls>
            <c:dLbl>
              <c:idx val="0"/>
              <c:layout>
                <c:manualLayout>
                  <c:x val="-0.20692209020608321"/>
                  <c:y val="-0.37201693567103888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1600" b="1">
                        <a:solidFill>
                          <a:schemeClr val="tx1"/>
                        </a:solidFill>
                      </a:defRPr>
                    </a:pPr>
                    <a:r>
                      <a:rPr lang="ru-RU" sz="1600" dirty="0">
                        <a:solidFill>
                          <a:schemeClr val="tx1"/>
                        </a:solidFill>
                      </a:rPr>
                      <a:t>Непрограммные расходы
</a:t>
                    </a:r>
                    <a:r>
                      <a:rPr lang="ru-RU" sz="1600" dirty="0" smtClean="0">
                        <a:solidFill>
                          <a:schemeClr val="tx1"/>
                        </a:solidFill>
                      </a:rPr>
                      <a:t>5,0%</a:t>
                    </a:r>
                    <a:endParaRPr lang="ru-RU" sz="1600" dirty="0">
                      <a:solidFill>
                        <a:schemeClr val="tx1"/>
                      </a:solidFill>
                    </a:endParaRP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showCatName val="1"/>
              <c:showPercent val="1"/>
            </c:dLbl>
            <c:dLbl>
              <c:idx val="1"/>
              <c:layout>
                <c:manualLayout>
                  <c:x val="-0.22199188012926213"/>
                  <c:y val="-2.8924421365109327E-2"/>
                </c:manualLayout>
              </c:layout>
              <c:tx>
                <c:rich>
                  <a:bodyPr/>
                  <a:lstStyle/>
                  <a:p>
                    <a:pPr>
                      <a:defRPr sz="1600" b="1">
                        <a:solidFill>
                          <a:schemeClr val="tx1"/>
                        </a:solidFill>
                      </a:defRPr>
                    </a:pPr>
                    <a:r>
                      <a:rPr lang="ru-RU" sz="1600" dirty="0" smtClean="0">
                        <a:solidFill>
                          <a:schemeClr val="tx1"/>
                        </a:solidFill>
                      </a:rPr>
                      <a:t>Муниципальные программы</a:t>
                    </a:r>
                    <a:r>
                      <a:rPr lang="ru-RU" sz="1600" dirty="0">
                        <a:solidFill>
                          <a:schemeClr val="tx1"/>
                        </a:solidFill>
                      </a:rPr>
                      <a:t>
</a:t>
                    </a:r>
                    <a:r>
                      <a:rPr lang="ru-RU" sz="1600" dirty="0" smtClean="0">
                        <a:solidFill>
                          <a:schemeClr val="tx1"/>
                        </a:solidFill>
                      </a:rPr>
                      <a:t>95,0%</a:t>
                    </a:r>
                    <a:endParaRPr lang="ru-RU" sz="1600" dirty="0">
                      <a:solidFill>
                        <a:schemeClr val="tx1"/>
                      </a:solidFill>
                    </a:endParaRPr>
                  </a:p>
                </c:rich>
              </c:tx>
              <c:numFmt formatCode="0.0%" sourceLinked="0"/>
              <c:spPr>
                <a:noFill/>
              </c:spPr>
              <c:showCatName val="1"/>
              <c:showPercent val="1"/>
            </c:dLbl>
            <c:dLbl>
              <c:idx val="2"/>
              <c:layout>
                <c:manualLayout>
                  <c:x val="7.2848185950353403E-2"/>
                  <c:y val="0.18396441873842725"/>
                </c:manualLayout>
              </c:layout>
              <c:tx>
                <c:rich>
                  <a:bodyPr/>
                  <a:lstStyle/>
                  <a:p>
                    <a:r>
                      <a:rPr lang="ru-RU" sz="1600" b="1" dirty="0">
                        <a:solidFill>
                          <a:schemeClr val="tx1"/>
                        </a:solidFill>
                      </a:rPr>
                      <a:t>Муниципальные целевые программы
81,3%</a:t>
                    </a:r>
                  </a:p>
                </c:rich>
              </c:tx>
              <c:showCatName val="1"/>
              <c:showPercent val="1"/>
            </c:dLbl>
            <c:dLbl>
              <c:idx val="3"/>
              <c:layout>
                <c:manualLayout>
                  <c:x val="-0.11083629596711476"/>
                  <c:y val="-5.6644895159729217E-2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>
                        <a:solidFill>
                          <a:schemeClr val="tx1"/>
                        </a:solidFill>
                      </a:rPr>
                      <a:t>Региональные целевые программы
</a:t>
                    </a:r>
                    <a:r>
                      <a:rPr lang="ru-RU" sz="1600" dirty="0" smtClean="0">
                        <a:solidFill>
                          <a:schemeClr val="tx1"/>
                        </a:solidFill>
                      </a:rPr>
                      <a:t>6,2%</a:t>
                    </a:r>
                    <a:endParaRPr lang="ru-RU" sz="1600" dirty="0">
                      <a:solidFill>
                        <a:schemeClr val="tx1"/>
                      </a:solidFill>
                    </a:endParaRPr>
                  </a:p>
                </c:rich>
              </c:tx>
              <c:showCatName val="1"/>
              <c:showPercent val="1"/>
            </c:dLbl>
            <c:dLbl>
              <c:idx val="4"/>
              <c:layout>
                <c:manualLayout>
                  <c:x val="-6.9386711552476082E-2"/>
                  <c:y val="-9.3902344302491322E-2"/>
                </c:manualLayout>
              </c:layout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numFmt formatCode="0.0%" sourceLinked="0"/>
              <c:spPr>
                <a:solidFill>
                  <a:schemeClr val="bg1"/>
                </a:solidFill>
              </c:spPr>
              <c:txPr>
                <a:bodyPr anchor="ctr" anchorCtr="0"/>
                <a:lstStyle/>
                <a:p>
                  <a:pPr>
                    <a:defRPr sz="1600" b="1"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</c:dLbl>
            <c:numFmt formatCode="0.0%" sourceLinked="0"/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CatName val="1"/>
            <c:showPercent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Непрограммные расходы</c:v>
                </c:pt>
                <c:pt idx="1">
                  <c:v>Муниципальные  программы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5</c:v>
                </c:pt>
                <c:pt idx="1">
                  <c:v>95</c:v>
                </c:pt>
              </c:numCache>
            </c:numRef>
          </c:val>
        </c:ser>
        <c:dLbls>
          <c:showCatName val="1"/>
          <c:showPercent val="1"/>
        </c:dLbls>
      </c:pie3DChart>
      <c:spPr>
        <a:noFill/>
        <a:ln>
          <a:noFill/>
        </a:ln>
      </c:spPr>
    </c:plotArea>
    <c:plotVisOnly val="1"/>
    <c:dispBlanksAs val="zero"/>
  </c:chart>
  <c:spPr>
    <a:noFill/>
    <a:ln w="34925">
      <a:noFill/>
    </a:ln>
    <a:scene3d>
      <a:camera prst="orthographicFront"/>
      <a:lightRig rig="threePt" dir="t"/>
    </a:scene3d>
  </c:spPr>
  <c:txPr>
    <a:bodyPr/>
    <a:lstStyle/>
    <a:p>
      <a:pPr>
        <a:defRPr sz="1800">
          <a:latin typeface="Arial Narrow" panose="020B0606020202030204" pitchFamily="34" charset="0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/>
          </a:p>
        </c:rich>
      </c:tx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6.568241469816279E-4"/>
          <c:y val="0.15960018792126504"/>
          <c:w val="0.54114118547681545"/>
          <c:h val="0.6898833162350549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showVal val="1"/>
            <c:showLeaderLines val="1"/>
          </c:dLbls>
          <c:cat>
            <c:strRef>
              <c:f>Лист1!$A$2:$A$9</c:f>
              <c:strCache>
                <c:ptCount val="8"/>
                <c:pt idx="0">
                  <c:v>Доходы, получаемые в виде арендной платы за земельные участки</c:v>
                </c:pt>
                <c:pt idx="1">
                  <c:v>Доходы от сдачи в аренду имущества</c:v>
                </c:pt>
                <c:pt idx="2">
                  <c:v>Доходы от реализации земельных участков</c:v>
                </c:pt>
                <c:pt idx="3">
                  <c:v>Доходы от реализации имущества</c:v>
                </c:pt>
                <c:pt idx="4">
                  <c:v>Плата за негативное воздействие на окружающую среду</c:v>
                </c:pt>
                <c:pt idx="5">
                  <c:v>Штрафы</c:v>
                </c:pt>
                <c:pt idx="6">
                  <c:v>Доходы от оказания платных услуг</c:v>
                </c:pt>
                <c:pt idx="7">
                  <c:v>Прочие неналоговые доходы </c:v>
                </c:pt>
              </c:strCache>
            </c:strRef>
          </c:cat>
          <c:val>
            <c:numRef>
              <c:f>Лист1!$B$2:$B$9</c:f>
              <c:numCache>
                <c:formatCode>0.0%</c:formatCode>
                <c:ptCount val="8"/>
                <c:pt idx="0">
                  <c:v>0.54</c:v>
                </c:pt>
                <c:pt idx="1">
                  <c:v>0.125</c:v>
                </c:pt>
                <c:pt idx="2">
                  <c:v>2.3E-2</c:v>
                </c:pt>
                <c:pt idx="3">
                  <c:v>0.10900000000000008</c:v>
                </c:pt>
                <c:pt idx="4">
                  <c:v>8.4000000000000047E-2</c:v>
                </c:pt>
                <c:pt idx="5">
                  <c:v>0.10500000000000002</c:v>
                </c:pt>
                <c:pt idx="6">
                  <c:v>1.0999999999999998E-2</c:v>
                </c:pt>
                <c:pt idx="7">
                  <c:v>3.0000000000000027E-3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54534208223972003"/>
          <c:y val="0"/>
          <c:w val="0.45465791776027997"/>
          <c:h val="1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plotArea>
      <c:layout>
        <c:manualLayout>
          <c:layoutTarget val="inner"/>
          <c:xMode val="edge"/>
          <c:yMode val="edge"/>
          <c:x val="0"/>
          <c:y val="7.9019397221188198E-3"/>
          <c:w val="1"/>
          <c:h val="0.99209806027788161"/>
        </c:manualLayout>
      </c:layout>
      <c:pieChart>
        <c:varyColors val="1"/>
        <c:ser>
          <c:idx val="1"/>
          <c:order val="1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noFill/>
            </a:ln>
          </c:spPr>
          <c:cat>
            <c:strRef>
              <c:f>Лист1!$A$2:$A$12</c:f>
              <c:strCache>
                <c:ptCount val="11"/>
                <c:pt idx="0">
                  <c:v>Налог на доходы физических лиц </c:v>
                </c:pt>
                <c:pt idx="1">
                  <c:v>ДОХОДЫ ОТ УПЛАТЫ АКЦИЗОВ НА НЕФТЕПРОДУКТЫ</c:v>
                </c:pt>
                <c:pt idx="2">
                  <c:v>Налоги на совокупный доход </c:v>
                </c:pt>
                <c:pt idx="3">
                  <c:v>Государственная пошлина </c:v>
                </c:pt>
                <c:pt idx="4">
                  <c:v>АРЕНДНЫЕ ПЛАТЕЖИ ЗА  земельные УЧАСТКИ </c:v>
                </c:pt>
                <c:pt idx="5">
                  <c:v>Арендные платежи за муниципальное имущество </c:v>
                </c:pt>
                <c:pt idx="6">
                  <c:v>Плата за негативное воздействие на окружающую среду </c:v>
                </c:pt>
                <c:pt idx="7">
                  <c:v>Прочие доходы от оказания платных услуг</c:v>
                </c:pt>
                <c:pt idx="8">
                  <c:v>Доходы от продажи материальных и нематериальных активов</c:v>
                </c:pt>
                <c:pt idx="9">
                  <c:v>штрафы</c:v>
                </c:pt>
                <c:pt idx="10">
                  <c:v>Прочие неналоговые доходы</c:v>
                </c:pt>
              </c:strCache>
            </c:strRef>
          </c:cat>
          <c:val>
            <c:numRef>
              <c:f>Лист1!$B$2:$B$12</c:f>
              <c:numCache>
                <c:formatCode>0.0</c:formatCode>
                <c:ptCount val="11"/>
                <c:pt idx="0">
                  <c:v>65.099999999999994</c:v>
                </c:pt>
                <c:pt idx="1">
                  <c:v>5.4</c:v>
                </c:pt>
                <c:pt idx="2">
                  <c:v>19.7</c:v>
                </c:pt>
                <c:pt idx="3">
                  <c:v>2.1</c:v>
                </c:pt>
                <c:pt idx="4">
                  <c:v>4.2</c:v>
                </c:pt>
                <c:pt idx="5">
                  <c:v>1</c:v>
                </c:pt>
                <c:pt idx="6">
                  <c:v>0.60000000000000042</c:v>
                </c:pt>
                <c:pt idx="7">
                  <c:v>0.1</c:v>
                </c:pt>
                <c:pt idx="8">
                  <c:v>1</c:v>
                </c:pt>
                <c:pt idx="9">
                  <c:v>0.7000000000000004</c:v>
                </c:pt>
                <c:pt idx="10">
                  <c:v>0.1</c:v>
                </c:pt>
              </c:numCache>
            </c:numRef>
          </c:val>
          <c:bubble3D val="1"/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1"/>
            <c:explosion val="10"/>
          </c:dPt>
          <c:dPt>
            <c:idx val="1"/>
            <c:bubble3D val="1"/>
            <c:explosion val="9"/>
          </c:dPt>
          <c:dLbls>
            <c:dLbl>
              <c:idx val="0"/>
              <c:layout>
                <c:manualLayout>
                  <c:x val="-0.20692209020608321"/>
                  <c:y val="-0.37201693567103888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Непрограммные расходы
5,0%</a:t>
                    </a:r>
                  </a:p>
                </c:rich>
              </c:tx>
              <c:showVal val="1"/>
              <c:showCatName val="1"/>
            </c:dLbl>
            <c:dLbl>
              <c:idx val="1"/>
              <c:layout>
                <c:manualLayout>
                  <c:x val="-0.22199188012926227"/>
                  <c:y val="-2.8924421365109327E-2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Муниципальные программы
95,0%</a:t>
                    </a:r>
                  </a:p>
                </c:rich>
              </c:tx>
              <c:showVal val="1"/>
              <c:showCatName val="1"/>
            </c:dLbl>
            <c:dLbl>
              <c:idx val="2"/>
              <c:layout>
                <c:manualLayout>
                  <c:x val="7.2848185950353431E-2"/>
                  <c:y val="0.18396441873842737"/>
                </c:manualLayout>
              </c:layout>
              <c:tx>
                <c:rich>
                  <a:bodyPr/>
                  <a:lstStyle/>
                  <a:p>
                    <a:r>
                      <a:rPr lang="ru-RU" sz="1600" b="1" dirty="0">
                        <a:solidFill>
                          <a:schemeClr val="tx1"/>
                        </a:solidFill>
                      </a:rPr>
                      <a:t>Муниципальные целевые программы
81,3%</a:t>
                    </a:r>
                  </a:p>
                </c:rich>
              </c:tx>
              <c:showVal val="1"/>
              <c:showCatName val="1"/>
            </c:dLbl>
            <c:dLbl>
              <c:idx val="3"/>
              <c:layout>
                <c:manualLayout>
                  <c:x val="-0.110836295967115"/>
                  <c:y val="-5.6644895159729217E-2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>
                        <a:solidFill>
                          <a:schemeClr val="tx1"/>
                        </a:solidFill>
                      </a:rPr>
                      <a:t>Региональные целевые программы
</a:t>
                    </a:r>
                    <a:r>
                      <a:rPr lang="ru-RU" sz="1600" dirty="0" smtClean="0">
                        <a:solidFill>
                          <a:schemeClr val="tx1"/>
                        </a:solidFill>
                      </a:rPr>
                      <a:t>6,2%</a:t>
                    </a:r>
                    <a:endParaRPr lang="ru-RU" sz="1600" dirty="0">
                      <a:solidFill>
                        <a:schemeClr val="tx1"/>
                      </a:solidFill>
                    </a:endParaRPr>
                  </a:p>
                </c:rich>
              </c:tx>
              <c:showVal val="1"/>
              <c:showCatName val="1"/>
            </c:dLbl>
            <c:dLbl>
              <c:idx val="4"/>
              <c:layout>
                <c:manualLayout>
                  <c:x val="-6.9386711552476152E-2"/>
                  <c:y val="-9.3902344302491378E-2"/>
                </c:manualLayout>
              </c:layout>
              <c:showVal val="1"/>
              <c:showCatName val="1"/>
            </c:dLbl>
            <c:numFmt formatCode="0.0%" sourceLinked="0"/>
            <c:showVal val="1"/>
            <c:showCatName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Лист1!$A$2:$A$12</c:f>
              <c:strCache>
                <c:ptCount val="11"/>
                <c:pt idx="0">
                  <c:v>Налог на доходы физических лиц </c:v>
                </c:pt>
                <c:pt idx="1">
                  <c:v>ДОХОДЫ ОТ УПЛАТЫ АКЦИЗОВ НА НЕФТЕПРОДУКТЫ</c:v>
                </c:pt>
                <c:pt idx="2">
                  <c:v>Налоги на совокупный доход </c:v>
                </c:pt>
                <c:pt idx="3">
                  <c:v>Государственная пошлина </c:v>
                </c:pt>
                <c:pt idx="4">
                  <c:v>АРЕНДНЫЕ ПЛАТЕЖИ ЗА  земельные УЧАСТКИ </c:v>
                </c:pt>
                <c:pt idx="5">
                  <c:v>Арендные платежи за муниципальное имущество </c:v>
                </c:pt>
                <c:pt idx="6">
                  <c:v>Плата за негативное воздействие на окружающую среду </c:v>
                </c:pt>
                <c:pt idx="7">
                  <c:v>Прочие доходы от оказания платных услуг</c:v>
                </c:pt>
                <c:pt idx="8">
                  <c:v>Доходы от продажи материальных и нематериальных активов</c:v>
                </c:pt>
                <c:pt idx="9">
                  <c:v>штрафы</c:v>
                </c:pt>
                <c:pt idx="10">
                  <c:v>Прочие неналоговые доходы</c:v>
                </c:pt>
              </c:strCache>
            </c:strRef>
          </c:cat>
          <c:val>
            <c:numRef>
              <c:f>Лист1!$B$2:$B$12</c:f>
              <c:numCache>
                <c:formatCode>0.0</c:formatCode>
                <c:ptCount val="11"/>
                <c:pt idx="0">
                  <c:v>65.099999999999994</c:v>
                </c:pt>
                <c:pt idx="1">
                  <c:v>5.4</c:v>
                </c:pt>
                <c:pt idx="2">
                  <c:v>19.7</c:v>
                </c:pt>
                <c:pt idx="3">
                  <c:v>2.1</c:v>
                </c:pt>
                <c:pt idx="4">
                  <c:v>4.2</c:v>
                </c:pt>
                <c:pt idx="5">
                  <c:v>1</c:v>
                </c:pt>
                <c:pt idx="6">
                  <c:v>0.60000000000000042</c:v>
                </c:pt>
                <c:pt idx="7">
                  <c:v>0.1</c:v>
                </c:pt>
                <c:pt idx="8">
                  <c:v>1</c:v>
                </c:pt>
                <c:pt idx="9">
                  <c:v>0.7000000000000004</c:v>
                </c:pt>
                <c:pt idx="10">
                  <c:v>0.1</c:v>
                </c:pt>
              </c:numCache>
            </c:numRef>
          </c:val>
          <c:bubble3D val="1"/>
        </c:ser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rotY val="10"/>
      <c:depthPercent val="100"/>
      <c:rAngAx val="1"/>
    </c:view3D>
    <c:plotArea>
      <c:layout>
        <c:manualLayout>
          <c:layoutTarget val="inner"/>
          <c:xMode val="edge"/>
          <c:yMode val="edge"/>
          <c:x val="7.5623765432098783E-2"/>
          <c:y val="0.173645609444773"/>
          <c:w val="0.82222731481481481"/>
          <c:h val="0.8145106883324627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explosion val="25"/>
          <c:dPt>
            <c:idx val="0"/>
            <c:spPr>
              <a:solidFill>
                <a:srgbClr val="00B0AC"/>
              </a:solidFill>
              <a:ln>
                <a:solidFill>
                  <a:srgbClr val="954ECA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spPr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rgbClr val="00B050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Pt>
            <c:idx val="2"/>
            <c:spPr>
              <a:solidFill>
                <a:srgbClr val="F8F200"/>
              </a:solidFill>
              <a:ln>
                <a:solidFill>
                  <a:srgbClr val="0070C0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Pt>
            <c:idx val="3"/>
            <c:spPr>
              <a:solidFill>
                <a:srgbClr val="EE0000"/>
              </a:solidFill>
              <a:ln w="0">
                <a:solidFill>
                  <a:srgbClr val="FFFF00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Pt>
            <c:idx val="4"/>
            <c:spPr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rgbClr val="C00000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Pt>
            <c:idx val="5"/>
            <c:spPr>
              <a:solidFill>
                <a:srgbClr val="F676E4"/>
              </a:solidFill>
              <a:ln>
                <a:solidFill>
                  <a:srgbClr val="00B0F0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Pt>
            <c:idx val="6"/>
            <c:spPr>
              <a:solidFill>
                <a:srgbClr val="7030A0"/>
              </a:solidFill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Pt>
            <c:idx val="7"/>
            <c:spPr>
              <a:solidFill>
                <a:srgbClr val="F68426"/>
              </a:solidFill>
              <a:ln>
                <a:solidFill>
                  <a:schemeClr val="accent6">
                    <a:lumMod val="75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Lbls>
            <c:showVal val="1"/>
            <c:showLeaderLines val="1"/>
          </c:dLbls>
          <c:cat>
            <c:strRef>
              <c:f>Лист1!$A$2:$A$9</c:f>
              <c:strCache>
                <c:ptCount val="8"/>
                <c:pt idx="0">
                  <c:v>Образование</c:v>
                </c:pt>
                <c:pt idx="1">
                  <c:v>Жилищно-коммунальное хозяйство</c:v>
                </c:pt>
                <c:pt idx="2">
                  <c:v>Общегосударственные вопросы</c:v>
                </c:pt>
                <c:pt idx="3">
                  <c:v>Национальная экономика</c:v>
                </c:pt>
                <c:pt idx="4">
                  <c:v>Социальная политика</c:v>
                </c:pt>
                <c:pt idx="5">
                  <c:v>Культура</c:v>
                </c:pt>
                <c:pt idx="6">
                  <c:v>Физическая культура и спорт</c:v>
                </c:pt>
                <c:pt idx="7">
                  <c:v>Другие расходы</c:v>
                </c:pt>
              </c:strCache>
            </c:strRef>
          </c:cat>
          <c:val>
            <c:numRef>
              <c:f>Лист1!$B$2:$B$9</c:f>
              <c:numCache>
                <c:formatCode>0.0</c:formatCode>
                <c:ptCount val="8"/>
                <c:pt idx="0">
                  <c:v>41.756788005703235</c:v>
                </c:pt>
                <c:pt idx="1">
                  <c:v>47.035948551513364</c:v>
                </c:pt>
                <c:pt idx="2">
                  <c:v>3.8388987014363782</c:v>
                </c:pt>
                <c:pt idx="3">
                  <c:v>0.93674769087031762</c:v>
                </c:pt>
                <c:pt idx="4">
                  <c:v>1.8538230258504562</c:v>
                </c:pt>
                <c:pt idx="5">
                  <c:v>2.6929778360032235</c:v>
                </c:pt>
                <c:pt idx="6">
                  <c:v>1.3905615390146179E-2</c:v>
                </c:pt>
                <c:pt idx="7">
                  <c:v>1.9000000000000001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Столбец3</c:v>
                </c:pt>
              </c:strCache>
            </c:strRef>
          </c:tx>
          <c:explosion val="25"/>
          <c:cat>
            <c:strRef>
              <c:f>Лист1!$A$2:$A$9</c:f>
              <c:strCache>
                <c:ptCount val="8"/>
                <c:pt idx="0">
                  <c:v>Образование</c:v>
                </c:pt>
                <c:pt idx="1">
                  <c:v>Жилищно-коммунальное хозяйство</c:v>
                </c:pt>
                <c:pt idx="2">
                  <c:v>Общегосударственные вопросы</c:v>
                </c:pt>
                <c:pt idx="3">
                  <c:v>Национальная экономика</c:v>
                </c:pt>
                <c:pt idx="4">
                  <c:v>Социальная политика</c:v>
                </c:pt>
                <c:pt idx="5">
                  <c:v>Культура</c:v>
                </c:pt>
                <c:pt idx="6">
                  <c:v>Физическая культура и спорт</c:v>
                </c:pt>
                <c:pt idx="7">
                  <c:v>Другие расходы</c:v>
                </c:pt>
              </c:strCache>
            </c:strRef>
          </c:cat>
          <c:val>
            <c:numRef>
              <c:f>Лист1!$C$2:$C$9</c:f>
              <c:numCache>
                <c:formatCode>#,##0.0</c:formatCode>
                <c:ptCount val="8"/>
                <c:pt idx="0">
                  <c:v>510488.3</c:v>
                </c:pt>
                <c:pt idx="1">
                  <c:v>575027.5</c:v>
                </c:pt>
                <c:pt idx="2">
                  <c:v>46931.6</c:v>
                </c:pt>
                <c:pt idx="3">
                  <c:v>11452</c:v>
                </c:pt>
                <c:pt idx="4">
                  <c:v>22663.5</c:v>
                </c:pt>
                <c:pt idx="5">
                  <c:v>32922.400000000001</c:v>
                </c:pt>
                <c:pt idx="6">
                  <c:v>170</c:v>
                </c:pt>
                <c:pt idx="7">
                  <c:v>22872.400000000001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Столбец4</c:v>
                </c:pt>
              </c:strCache>
            </c:strRef>
          </c:tx>
          <c:explosion val="25"/>
          <c:cat>
            <c:strRef>
              <c:f>Лист1!$A$2:$A$9</c:f>
              <c:strCache>
                <c:ptCount val="8"/>
                <c:pt idx="0">
                  <c:v>Образование</c:v>
                </c:pt>
                <c:pt idx="1">
                  <c:v>Жилищно-коммунальное хозяйство</c:v>
                </c:pt>
                <c:pt idx="2">
                  <c:v>Общегосударственные вопросы</c:v>
                </c:pt>
                <c:pt idx="3">
                  <c:v>Национальная экономика</c:v>
                </c:pt>
                <c:pt idx="4">
                  <c:v>Социальная политика</c:v>
                </c:pt>
                <c:pt idx="5">
                  <c:v>Культура</c:v>
                </c:pt>
                <c:pt idx="6">
                  <c:v>Физическая культура и спорт</c:v>
                </c:pt>
                <c:pt idx="7">
                  <c:v>Другие расходы</c:v>
                </c:pt>
              </c:strCache>
            </c:strRef>
          </c:cat>
          <c:val>
            <c:numRef>
              <c:f>Лист1!$D$2:$D$9</c:f>
              <c:numCache>
                <c:formatCode>#,##0.0</c:formatCode>
                <c:ptCount val="8"/>
                <c:pt idx="0">
                  <c:v>1222527.7</c:v>
                </c:pt>
                <c:pt idx="1">
                  <c:v>1222527.7</c:v>
                </c:pt>
                <c:pt idx="2">
                  <c:v>1222527.7</c:v>
                </c:pt>
                <c:pt idx="3">
                  <c:v>1222527.7</c:v>
                </c:pt>
                <c:pt idx="4">
                  <c:v>1222527.7</c:v>
                </c:pt>
                <c:pt idx="5">
                  <c:v>1222527.7</c:v>
                </c:pt>
                <c:pt idx="6">
                  <c:v>1222527.7</c:v>
                </c:pt>
                <c:pt idx="7">
                  <c:v>1222527.7</c:v>
                </c:pt>
              </c:numCache>
            </c:numRef>
          </c:val>
        </c:ser>
      </c:pie3DChart>
    </c:plotArea>
    <c:plotVisOnly val="1"/>
    <c:dispBlanksAs val="zero"/>
  </c:chart>
  <c:spPr>
    <a:noFill/>
    <a:ln w="57150">
      <a:noFill/>
    </a:ln>
  </c:spPr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hPercent val="100"/>
      <c:depthPercent val="100"/>
      <c:rAngAx val="1"/>
    </c:view3D>
    <c:sideWall>
      <c:spPr>
        <a:solidFill>
          <a:schemeClr val="accent6">
            <a:lumMod val="60000"/>
            <a:lumOff val="40000"/>
          </a:schemeClr>
        </a:solidFill>
        <a:ln>
          <a:noFill/>
        </a:ln>
      </c:spPr>
    </c:sideWall>
    <c:backWall>
      <c:spPr>
        <a:solidFill>
          <a:schemeClr val="accent6">
            <a:lumMod val="60000"/>
            <a:lumOff val="40000"/>
          </a:schemeClr>
        </a:solidFill>
        <a:ln>
          <a:noFill/>
        </a:ln>
      </c:spPr>
    </c:backWall>
    <c:plotArea>
      <c:layout>
        <c:manualLayout>
          <c:layoutTarget val="inner"/>
          <c:xMode val="edge"/>
          <c:yMode val="edge"/>
          <c:x val="0.20717877372849675"/>
          <c:y val="4.5899591253954493E-2"/>
          <c:w val="1"/>
          <c:h val="1"/>
        </c:manualLayout>
      </c:layout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2"/>
            </a:solidFill>
            <a:ln w="9525" cap="flat" cmpd="sng" algn="ctr">
              <a:solidFill>
                <a:schemeClr val="accent5">
                  <a:shade val="48000"/>
                  <a:satMod val="110000"/>
                </a:schemeClr>
              </a:solidFill>
              <a:prstDash val="solid"/>
            </a:ln>
            <a:effectLst>
              <a:outerShdw blurRad="190500" dist="228600" dir="2700000" sy="90000" rotWithShape="0">
                <a:srgbClr val="000000">
                  <a:alpha val="25500"/>
                </a:srgbClr>
              </a:outerShdw>
            </a:effectLst>
          </c:spPr>
          <c:cat>
            <c:strRef>
              <c:f>Лист1!$A$2:$A$7</c:f>
              <c:strCache>
                <c:ptCount val="6"/>
                <c:pt idx="0">
                  <c:v>Субвенции</c:v>
                </c:pt>
                <c:pt idx="1">
                  <c:v>Субсидии</c:v>
                </c:pt>
                <c:pt idx="2">
                  <c:v>Дотации</c:v>
                </c:pt>
                <c:pt idx="3">
                  <c:v>Иные межбюджетные трансферты</c:v>
                </c:pt>
                <c:pt idx="4">
                  <c:v>Возврат  остатков субсидий, субвенций и иных межбюджетных трансфертов, имеющих целевое назначение прошлых лет</c:v>
                </c:pt>
                <c:pt idx="5">
                  <c:v>Доходы бюджетов бюджетной системы РФ</c:v>
                </c:pt>
              </c:strCache>
            </c:strRef>
          </c:cat>
          <c:val>
            <c:numRef>
              <c:f>Лист1!$B$2:$B$7</c:f>
              <c:numCache>
                <c:formatCode>#,##0.0</c:formatCode>
                <c:ptCount val="6"/>
                <c:pt idx="0">
                  <c:v>291911.8</c:v>
                </c:pt>
                <c:pt idx="1">
                  <c:v>782299.7</c:v>
                </c:pt>
                <c:pt idx="2">
                  <c:v>64401.2</c:v>
                </c:pt>
                <c:pt idx="3">
                  <c:v>4449.7</c:v>
                </c:pt>
                <c:pt idx="4">
                  <c:v>3434.5</c:v>
                </c:pt>
                <c:pt idx="5">
                  <c:v>2980.3</c:v>
                </c:pt>
              </c:numCache>
            </c:numRef>
          </c:val>
        </c:ser>
        <c:gapWidth val="100"/>
        <c:shape val="cylinder"/>
        <c:axId val="97096448"/>
        <c:axId val="97097984"/>
        <c:axId val="81665088"/>
      </c:bar3DChart>
      <c:catAx>
        <c:axId val="97096448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97097984"/>
        <c:crosses val="autoZero"/>
        <c:auto val="1"/>
        <c:lblAlgn val="ctr"/>
        <c:lblOffset val="100"/>
      </c:catAx>
      <c:valAx>
        <c:axId val="97097984"/>
        <c:scaling>
          <c:orientation val="minMax"/>
        </c:scaling>
        <c:axPos val="l"/>
        <c:majorGridlines/>
        <c:numFmt formatCode="#,##0.0" sourceLinked="1"/>
        <c:tickLblPos val="nextTo"/>
        <c:crossAx val="97096448"/>
        <c:crosses val="autoZero"/>
        <c:crossBetween val="between"/>
      </c:valAx>
      <c:serAx>
        <c:axId val="81665088"/>
        <c:scaling>
          <c:orientation val="minMax"/>
        </c:scaling>
        <c:delete val="1"/>
        <c:axPos val="b"/>
        <c:tickLblPos val="nextTo"/>
        <c:crossAx val="97097984"/>
        <c:crosses val="autoZero"/>
      </c:serAx>
      <c:spPr>
        <a:noFill/>
      </c:spPr>
    </c:plotArea>
    <c:plotVisOnly val="1"/>
    <c:dispBlanksAs val="zero"/>
  </c:chart>
  <c:spPr>
    <a:noFill/>
    <a:ln w="66675">
      <a:noFill/>
    </a:ln>
    <a:scene3d>
      <a:camera prst="orthographicFront"/>
      <a:lightRig rig="threePt" dir="t"/>
    </a:scene3d>
  </c:spPr>
  <c:txPr>
    <a:bodyPr/>
    <a:lstStyle/>
    <a:p>
      <a:pPr>
        <a:defRPr sz="1800">
          <a:latin typeface="Arial Narrow" panose="020B0606020202030204" pitchFamily="34" charset="0"/>
        </a:defRPr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0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0.11930201360209435"/>
          <c:y val="0"/>
          <c:w val="0.44057013831972347"/>
          <c:h val="0.87312991048818267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массовый спорт</c:v>
                </c:pt>
              </c:strCache>
            </c:strRef>
          </c:tx>
          <c:dLbls>
            <c:showVal val="1"/>
          </c:dLbls>
          <c:cat>
            <c:strRef>
              <c:f>Лист1!$A$2:$A$5</c:f>
              <c:strCache>
                <c:ptCount val="2"/>
                <c:pt idx="0">
                  <c:v>Факт 2014 года</c:v>
                </c:pt>
                <c:pt idx="1">
                  <c:v>Факт 2015 года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827.6</c:v>
                </c:pt>
                <c:pt idx="1">
                  <c:v>170</c:v>
                </c:pt>
              </c:numCache>
            </c:numRef>
          </c:val>
          <c:bubble3D val="1"/>
        </c:ser>
        <c:shape val="cylinder"/>
        <c:axId val="97106176"/>
        <c:axId val="97325056"/>
        <c:axId val="0"/>
      </c:bar3DChart>
      <c:catAx>
        <c:axId val="9710617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97325056"/>
        <c:crosses val="autoZero"/>
        <c:auto val="1"/>
        <c:lblAlgn val="ctr"/>
        <c:lblOffset val="100"/>
      </c:catAx>
      <c:valAx>
        <c:axId val="97325056"/>
        <c:scaling>
          <c:orientation val="minMax"/>
        </c:scaling>
        <c:axPos val="l"/>
        <c:numFmt formatCode="General" sourceLinked="1"/>
        <c:tickLblPos val="nextTo"/>
        <c:crossAx val="97106176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floor>
      <c:spPr>
        <a:solidFill>
          <a:srgbClr val="F2F2F2"/>
        </a:solidFill>
      </c:spPr>
    </c:floor>
    <c:sideWall>
      <c:spPr>
        <a:solidFill>
          <a:schemeClr val="bg1">
            <a:lumMod val="95000"/>
          </a:schemeClr>
        </a:soli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</c:sideWall>
    <c:backWall>
      <c:spPr>
        <a:solidFill>
          <a:schemeClr val="bg1">
            <a:lumMod val="95000"/>
          </a:schemeClr>
        </a:soli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</c:backWall>
    <c:plotArea>
      <c:layout>
        <c:manualLayout>
          <c:layoutTarget val="inner"/>
          <c:xMode val="edge"/>
          <c:yMode val="edge"/>
          <c:x val="0.11396650872127326"/>
          <c:y val="2.4520053327407972E-2"/>
          <c:w val="0.56602646999576356"/>
          <c:h val="0.88165564937229202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Дошкольное образование</c:v>
                </c:pt>
              </c:strCache>
            </c:strRef>
          </c:tx>
          <c:spPr>
            <a:solidFill>
              <a:srgbClr val="C00000"/>
            </a:solidFill>
            <a:ln>
              <a:solidFill>
                <a:srgbClr val="C00000"/>
              </a:solidFill>
            </a:ln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dLbls>
            <c:dLbl>
              <c:idx val="0"/>
              <c:layout>
                <c:manualLayout>
                  <c:x val="1.7634144964990991E-2"/>
                  <c:y val="-6.2501388734585083E-3"/>
                </c:manualLayout>
              </c:layout>
              <c:spPr>
                <a:solidFill>
                  <a:schemeClr val="bg1"/>
                </a:solidFill>
                <a:ln>
                  <a:solidFill>
                    <a:schemeClr val="tx1"/>
                  </a:solidFill>
                  <a:miter lim="800000"/>
                </a:ln>
              </c:spPr>
              <c:txPr>
                <a:bodyPr/>
                <a:lstStyle/>
                <a:p>
                  <a:pPr>
                    <a:defRPr sz="1100" b="1">
                      <a:latin typeface="Arial Narrow" panose="020B0606020202030204" pitchFamily="34" charset="0"/>
                    </a:defRPr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4378567252583626E-2"/>
                  <c:y val="-6.2498611265415253E-3"/>
                </c:manualLayout>
              </c:layout>
              <c:spPr>
                <a:solidFill>
                  <a:schemeClr val="bg1"/>
                </a:solidFill>
                <a:ln>
                  <a:solidFill>
                    <a:schemeClr val="tx1"/>
                  </a:solidFill>
                  <a:miter lim="800000"/>
                </a:ln>
              </c:spPr>
              <c:txPr>
                <a:bodyPr/>
                <a:lstStyle/>
                <a:p>
                  <a:pPr>
                    <a:defRPr sz="1100" b="1">
                      <a:latin typeface="Arial Narrow" panose="020B0606020202030204" pitchFamily="34" charset="0"/>
                    </a:defRPr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9.8211285216130931E-3"/>
                  <c:y val="0"/>
                </c:manualLayout>
              </c:layout>
              <c:spPr>
                <a:solidFill>
                  <a:schemeClr val="bg1"/>
                </a:solidFill>
                <a:ln>
                  <a:solidFill>
                    <a:schemeClr val="tx1"/>
                  </a:solidFill>
                  <a:miter lim="800000"/>
                </a:ln>
              </c:spPr>
              <c:txPr>
                <a:bodyPr/>
                <a:lstStyle/>
                <a:p>
                  <a:pPr>
                    <a:defRPr sz="1100" b="1">
                      <a:latin typeface="Arial Narrow" panose="020B0606020202030204" pitchFamily="34" charset="0"/>
                    </a:defRPr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bg1"/>
              </a:solidFill>
              <a:ln>
                <a:miter lim="800000"/>
              </a:ln>
            </c:spPr>
            <c:txPr>
              <a:bodyPr/>
              <a:lstStyle/>
              <a:p>
                <a:pPr>
                  <a:defRPr sz="1100" b="1"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Лист1!$A$3:$A$4</c:f>
              <c:strCache>
                <c:ptCount val="2"/>
                <c:pt idx="0">
                  <c:v>Факт 2014 года</c:v>
                </c:pt>
                <c:pt idx="1">
                  <c:v>Факт 2015 года</c:v>
                </c:pt>
              </c:strCache>
            </c:strRef>
          </c:cat>
          <c:val>
            <c:numRef>
              <c:f>Лист1!$B$3:$B$4</c:f>
              <c:numCache>
                <c:formatCode>#,##0.0</c:formatCode>
                <c:ptCount val="2"/>
                <c:pt idx="0">
                  <c:v>235216.1</c:v>
                </c:pt>
                <c:pt idx="1">
                  <c:v>198531.20000000001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Общее образование</c:v>
                </c:pt>
              </c:strCache>
            </c:strRef>
          </c:tx>
          <c:spPr>
            <a:solidFill>
              <a:srgbClr val="00B0AC"/>
            </a:solidFill>
            <a:ln>
              <a:solidFill>
                <a:srgbClr val="558ED5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dLbls>
            <c:dLbl>
              <c:idx val="0"/>
              <c:layout>
                <c:manualLayout>
                  <c:x val="1.2532869585894934E-2"/>
                  <c:y val="-2.8946783690701034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1827939433766447E-2"/>
                  <c:y val="-4.2966802138263869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9.8211285216130133E-3"/>
                  <c:y val="2.8711280141999741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</c:spPr>
            <c:txPr>
              <a:bodyPr/>
              <a:lstStyle/>
              <a:p>
                <a:pPr>
                  <a:defRPr sz="1100" b="1"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Лист1!$A$3:$A$4</c:f>
              <c:strCache>
                <c:ptCount val="2"/>
                <c:pt idx="0">
                  <c:v>Факт 2014 года</c:v>
                </c:pt>
                <c:pt idx="1">
                  <c:v>Факт 2015 года</c:v>
                </c:pt>
              </c:strCache>
            </c:strRef>
          </c:cat>
          <c:val>
            <c:numRef>
              <c:f>Лист1!$C$3:$C$4</c:f>
              <c:numCache>
                <c:formatCode>#,##0.0</c:formatCode>
                <c:ptCount val="2"/>
                <c:pt idx="0">
                  <c:v>366171</c:v>
                </c:pt>
                <c:pt idx="1">
                  <c:v>299704.8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Молодежная политика и оздоровление детей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FFFF00"/>
              </a:solidFill>
            </a:ln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dLbls>
            <c:dLbl>
              <c:idx val="0"/>
              <c:layout>
                <c:manualLayout>
                  <c:x val="4.6855533337911902E-4"/>
                  <c:y val="3.2857321324884892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3.060923797835991E-3"/>
                  <c:y val="3.0178854892149283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3.671783694355215E-2"/>
                  <c:y val="3.2812891590856832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</c:spPr>
            <c:txPr>
              <a:bodyPr/>
              <a:lstStyle/>
              <a:p>
                <a:pPr>
                  <a:defRPr sz="1100" b="1"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Лист1!$A$3:$A$4</c:f>
              <c:strCache>
                <c:ptCount val="2"/>
                <c:pt idx="0">
                  <c:v>Факт 2014 года</c:v>
                </c:pt>
                <c:pt idx="1">
                  <c:v>Факт 2015 года</c:v>
                </c:pt>
              </c:strCache>
            </c:strRef>
          </c:cat>
          <c:val>
            <c:numRef>
              <c:f>Лист1!$D$3:$D$4</c:f>
              <c:numCache>
                <c:formatCode>#,##0.0</c:formatCode>
                <c:ptCount val="2"/>
                <c:pt idx="0">
                  <c:v>4758.7</c:v>
                </c:pt>
                <c:pt idx="1">
                  <c:v>3767.5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Другие вопросы в области образования</c:v>
                </c:pt>
              </c:strCache>
            </c:strRef>
          </c:tx>
          <c:spPr>
            <a:solidFill>
              <a:srgbClr val="2F527D"/>
            </a:solidFill>
            <a:ln>
              <a:solidFill>
                <a:srgbClr val="2F527D"/>
              </a:solidFill>
            </a:ln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dLbls>
            <c:dLbl>
              <c:idx val="0"/>
              <c:layout>
                <c:manualLayout>
                  <c:x val="9.8527999563448113E-3"/>
                  <c:y val="-0.10976354313337729"/>
                </c:manualLayout>
              </c:layout>
              <c:showVal val="1"/>
            </c:dLbl>
            <c:dLbl>
              <c:idx val="1"/>
              <c:layout>
                <c:manualLayout>
                  <c:x val="7.9806977270215587E-2"/>
                  <c:y val="-2.8747406628034152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6.9761679299371576E-2"/>
                  <c:y val="-2.1679761680226898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</c:spPr>
            <c:txPr>
              <a:bodyPr/>
              <a:lstStyle/>
              <a:p>
                <a:pPr>
                  <a:defRPr sz="1100" b="1"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Лист1!$A$3:$A$4</c:f>
              <c:strCache>
                <c:ptCount val="2"/>
                <c:pt idx="0">
                  <c:v>Факт 2014 года</c:v>
                </c:pt>
                <c:pt idx="1">
                  <c:v>Факт 2015 года</c:v>
                </c:pt>
              </c:strCache>
            </c:strRef>
          </c:cat>
          <c:val>
            <c:numRef>
              <c:f>Лист1!$E$3:$E$4</c:f>
              <c:numCache>
                <c:formatCode>#,##0.0</c:formatCode>
                <c:ptCount val="2"/>
                <c:pt idx="0">
                  <c:v>8640</c:v>
                </c:pt>
                <c:pt idx="1">
                  <c:v>8484.7999999999811</c:v>
                </c:pt>
              </c:numCache>
            </c:numRef>
          </c:val>
        </c:ser>
        <c:ser>
          <c:idx val="4"/>
          <c:order val="4"/>
          <c:tx>
            <c:strRef>
              <c:f>Лист1!#ССЫЛКА!</c:f>
              <c:strCache>
                <c:ptCount val="1"/>
                <c:pt idx="0">
                  <c:v>#REF!</c:v>
                </c:pt>
              </c:strCache>
            </c:strRef>
          </c:tx>
          <c:spPr>
            <a:noFill/>
            <a:ln w="9525" cap="flat" cmpd="sng" algn="ctr">
              <a:noFill/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cat>
            <c:strRef>
              <c:f>Лист1!$A$3:$A$4</c:f>
              <c:strCache>
                <c:ptCount val="2"/>
                <c:pt idx="0">
                  <c:v>Факт 2014 года</c:v>
                </c:pt>
                <c:pt idx="1">
                  <c:v>Факт 2015 года</c:v>
                </c:pt>
              </c:strCache>
            </c:strRef>
          </c:cat>
          <c:val>
            <c:numRef>
              <c:f>Лист1!#ССЫЛКА!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shape val="cylinder"/>
        <c:axId val="98121984"/>
        <c:axId val="98152448"/>
        <c:axId val="0"/>
      </c:bar3DChart>
      <c:catAx>
        <c:axId val="98121984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200" b="1">
                <a:effectLst/>
                <a:latin typeface="Arial Narrow" panose="020B0606020202030204" pitchFamily="34" charset="0"/>
              </a:defRPr>
            </a:pPr>
            <a:endParaRPr lang="ru-RU"/>
          </a:p>
        </c:txPr>
        <c:crossAx val="98152448"/>
        <c:crosses val="autoZero"/>
        <c:auto val="1"/>
        <c:lblAlgn val="ctr"/>
        <c:lblOffset val="100"/>
      </c:catAx>
      <c:valAx>
        <c:axId val="98152448"/>
        <c:scaling>
          <c:orientation val="minMax"/>
        </c:scaling>
        <c:axPos val="l"/>
        <c:majorGridlines>
          <c:spPr>
            <a:ln>
              <a:solidFill>
                <a:schemeClr val="tx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c:spPr>
        </c:majorGridlines>
        <c:numFmt formatCode="#,##0.0" sourceLinked="1"/>
        <c:tickLblPos val="nextTo"/>
        <c:txPr>
          <a:bodyPr/>
          <a:lstStyle/>
          <a:p>
            <a:pPr>
              <a:defRPr sz="1100">
                <a:latin typeface="Arial Narrow" panose="020B0606020202030204" pitchFamily="34" charset="0"/>
              </a:defRPr>
            </a:pPr>
            <a:endParaRPr lang="ru-RU"/>
          </a:p>
        </c:txPr>
        <c:crossAx val="98121984"/>
        <c:crosses val="autoZero"/>
        <c:crossBetween val="between"/>
      </c:valAx>
      <c:spPr>
        <a:scene3d>
          <a:camera prst="orthographicFront"/>
          <a:lightRig rig="threePt" dir="t"/>
        </a:scene3d>
        <a:sp3d/>
      </c:spPr>
    </c:plotArea>
    <c:legend>
      <c:legendPos val="r"/>
      <c:legendEntry>
        <c:idx val="0"/>
        <c:delete val="1"/>
      </c:legendEntry>
      <c:layout>
        <c:manualLayout>
          <c:xMode val="edge"/>
          <c:yMode val="edge"/>
          <c:x val="0.67772491954947867"/>
          <c:y val="6.0078046883679556E-2"/>
          <c:w val="0.31726601908657132"/>
          <c:h val="0.79896245381140019"/>
        </c:manualLayout>
      </c:layout>
      <c:txPr>
        <a:bodyPr/>
        <a:lstStyle/>
        <a:p>
          <a:pPr algn="l">
            <a:defRPr sz="1300">
              <a:latin typeface="Arial Narrow" panose="020B0606020202030204" pitchFamily="34" charset="0"/>
            </a:defRPr>
          </a:pPr>
          <a:endParaRPr lang="ru-RU"/>
        </a:p>
      </c:txPr>
    </c:legend>
    <c:plotVisOnly val="1"/>
    <c:dispBlanksAs val="gap"/>
  </c:chart>
  <c:spPr>
    <a:gradFill>
      <a:gsLst>
        <a:gs pos="0">
          <a:srgbClr val="C9E7A7"/>
        </a:gs>
        <a:gs pos="46000">
          <a:srgbClr val="FFFFDD"/>
        </a:gs>
        <a:gs pos="100000">
          <a:srgbClr val="C9E7A7"/>
        </a:gs>
      </a:gsLst>
      <a:lin ang="16200000" scaled="1"/>
    </a:gradFill>
    <a:ln w="9525" cap="flat" cmpd="sng" algn="ctr">
      <a:noFill/>
      <a:prstDash val="solid"/>
    </a:ln>
    <a:effectLst/>
    <a:scene3d>
      <a:camera prst="orthographicFront"/>
      <a:lightRig rig="threePt" dir="t"/>
    </a:scene3d>
    <a:sp3d>
      <a:bevelT/>
    </a:sp3d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floor>
      <c:spPr>
        <a:solidFill>
          <a:srgbClr val="F2F2F2"/>
        </a:solidFill>
      </c:spPr>
    </c:floor>
    <c:sideWall>
      <c:spPr>
        <a:solidFill>
          <a:schemeClr val="bg1">
            <a:lumMod val="95000"/>
          </a:schemeClr>
        </a:soli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</c:sideWall>
    <c:backWall>
      <c:spPr>
        <a:solidFill>
          <a:schemeClr val="bg1">
            <a:lumMod val="95000"/>
          </a:schemeClr>
        </a:soli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</c:backWall>
    <c:plotArea>
      <c:layout>
        <c:manualLayout>
          <c:layoutTarget val="inner"/>
          <c:xMode val="edge"/>
          <c:yMode val="edge"/>
          <c:x val="0.11396650872127326"/>
          <c:y val="2.4520053327407972E-2"/>
          <c:w val="0.56602646999576356"/>
          <c:h val="0.88165564937229202"/>
        </c:manualLayout>
      </c:layout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Культура</c:v>
                </c:pt>
              </c:strCache>
            </c:strRef>
          </c:tx>
          <c:spPr>
            <a:solidFill>
              <a:srgbClr val="00B0AC"/>
            </a:solidFill>
            <a:ln>
              <a:solidFill>
                <a:srgbClr val="558ED5"/>
              </a:solidFill>
            </a:ln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dLbls>
            <c:dLbl>
              <c:idx val="0"/>
              <c:layout>
                <c:manualLayout>
                  <c:x val="1.7634144964990991E-2"/>
                  <c:y val="-6.2501388734585083E-3"/>
                </c:manualLayout>
              </c:layout>
              <c:tx>
                <c:rich>
                  <a:bodyPr/>
                  <a:lstStyle/>
                  <a:p>
                    <a:pPr>
                      <a:defRPr sz="1100" b="1">
                        <a:latin typeface="Arial Narrow" panose="020B0606020202030204" pitchFamily="34" charset="0"/>
                      </a:defRPr>
                    </a:pPr>
                    <a:r>
                      <a:rPr lang="ru-RU" dirty="0" smtClean="0"/>
                      <a:t>2</a:t>
                    </a:r>
                    <a:r>
                      <a:rPr lang="en-US" dirty="0" smtClean="0"/>
                      <a:t>9 639,</a:t>
                    </a:r>
                    <a:r>
                      <a:rPr lang="ru-RU" dirty="0" smtClean="0"/>
                      <a:t>4</a:t>
                    </a:r>
                  </a:p>
                </c:rich>
              </c:tx>
              <c:spPr>
                <a:solidFill>
                  <a:schemeClr val="bg1"/>
                </a:solidFill>
                <a:ln>
                  <a:solidFill>
                    <a:schemeClr val="tx1"/>
                  </a:solidFill>
                  <a:miter lim="800000"/>
                </a:ln>
              </c:spPr>
              <c:showVal val="1"/>
            </c:dLbl>
            <c:dLbl>
              <c:idx val="1"/>
              <c:layout>
                <c:manualLayout>
                  <c:x val="1.4378567252583626E-2"/>
                  <c:y val="-6.2498611265415253E-3"/>
                </c:manualLayout>
              </c:layout>
              <c:tx>
                <c:rich>
                  <a:bodyPr/>
                  <a:lstStyle/>
                  <a:p>
                    <a:pPr>
                      <a:defRPr sz="1100" b="1">
                        <a:latin typeface="Arial Narrow" panose="020B0606020202030204" pitchFamily="34" charset="0"/>
                      </a:defRPr>
                    </a:pPr>
                    <a:r>
                      <a:rPr lang="ru-RU" dirty="0" smtClean="0"/>
                      <a:t>29</a:t>
                    </a:r>
                    <a:r>
                      <a:rPr lang="ru-RU" baseline="0" dirty="0" smtClean="0"/>
                      <a:t> 788,8</a:t>
                    </a:r>
                    <a:endParaRPr lang="ru-RU" dirty="0" smtClean="0"/>
                  </a:p>
                </c:rich>
              </c:tx>
              <c:spPr>
                <a:solidFill>
                  <a:schemeClr val="bg1"/>
                </a:solidFill>
                <a:ln>
                  <a:solidFill>
                    <a:schemeClr val="tx1"/>
                  </a:solidFill>
                  <a:miter lim="800000"/>
                </a:ln>
              </c:spPr>
              <c:showVal val="1"/>
            </c:dLbl>
            <c:dLbl>
              <c:idx val="2"/>
              <c:layout>
                <c:manualLayout>
                  <c:x val="9.8211285216130931E-3"/>
                  <c:y val="0"/>
                </c:manualLayout>
              </c:layout>
              <c:spPr>
                <a:solidFill>
                  <a:schemeClr val="bg1"/>
                </a:solidFill>
                <a:ln>
                  <a:solidFill>
                    <a:schemeClr val="tx1"/>
                  </a:solidFill>
                  <a:miter lim="800000"/>
                </a:ln>
              </c:spPr>
              <c:txPr>
                <a:bodyPr/>
                <a:lstStyle/>
                <a:p>
                  <a:pPr>
                    <a:defRPr sz="1100" b="1">
                      <a:latin typeface="Arial Narrow" panose="020B0606020202030204" pitchFamily="34" charset="0"/>
                    </a:defRPr>
                  </a:pPr>
                  <a:endParaRPr lang="ru-RU"/>
                </a:p>
              </c:txPr>
              <c:showVal val="1"/>
            </c:dLbl>
            <c:spPr>
              <a:solidFill>
                <a:schemeClr val="bg1"/>
              </a:solidFill>
              <a:ln>
                <a:miter lim="800000"/>
              </a:ln>
            </c:spPr>
            <c:txPr>
              <a:bodyPr/>
              <a:lstStyle/>
              <a:p>
                <a:pPr>
                  <a:defRPr sz="1100" b="1"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Факт 2014 года</c:v>
                </c:pt>
                <c:pt idx="1">
                  <c:v>Факт 2015 года</c:v>
                </c:pt>
              </c:strCache>
            </c:str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29639.5</c:v>
                </c:pt>
                <c:pt idx="1">
                  <c:v>29788.799999999996</c:v>
                </c:pt>
              </c:numCache>
            </c:numRef>
          </c:val>
        </c:ser>
        <c:ser>
          <c:idx val="3"/>
          <c:order val="1"/>
          <c:tx>
            <c:strRef>
              <c:f>Лист1!$C$1</c:f>
              <c:strCache>
                <c:ptCount val="1"/>
                <c:pt idx="0">
                  <c:v>Другие вопросы в области культуры</c:v>
                </c:pt>
              </c:strCache>
            </c:strRef>
          </c:tx>
          <c:spPr>
            <a:solidFill>
              <a:srgbClr val="C00000"/>
            </a:solidFill>
            <a:ln>
              <a:solidFill>
                <a:srgbClr val="C00000"/>
              </a:solidFill>
            </a:ln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dLbls>
            <c:dLbl>
              <c:idx val="0"/>
              <c:layout>
                <c:manualLayout>
                  <c:x val="-3.5118590218370799E-2"/>
                  <c:y val="1.1273380525853551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5.8731128640027684E-2"/>
                  <c:y val="4.4402823166398899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6.9761679299371576E-2"/>
                  <c:y val="-2.1679761680226898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</c:spPr>
            <c:txPr>
              <a:bodyPr/>
              <a:lstStyle/>
              <a:p>
                <a:pPr>
                  <a:defRPr sz="1100" b="1"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Факт 2014 года</c:v>
                </c:pt>
                <c:pt idx="1">
                  <c:v>Факт 2015 года</c:v>
                </c:pt>
              </c:strCache>
            </c:strRef>
          </c:cat>
          <c:val>
            <c:numRef>
              <c:f>Лист1!$C$2:$C$3</c:f>
              <c:numCache>
                <c:formatCode>#,##0.0</c:formatCode>
                <c:ptCount val="2"/>
                <c:pt idx="0">
                  <c:v>2972.6</c:v>
                </c:pt>
                <c:pt idx="1">
                  <c:v>3133.6</c:v>
                </c:pt>
              </c:numCache>
            </c:numRef>
          </c:val>
        </c:ser>
        <c:gapWidth val="100"/>
        <c:shape val="cylinder"/>
        <c:axId val="98418048"/>
        <c:axId val="98428032"/>
        <c:axId val="97903488"/>
      </c:bar3DChart>
      <c:catAx>
        <c:axId val="9841804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>
                <a:effectLst/>
                <a:latin typeface="Arial Narrow" panose="020B0606020202030204" pitchFamily="34" charset="0"/>
              </a:defRPr>
            </a:pPr>
            <a:endParaRPr lang="ru-RU"/>
          </a:p>
        </c:txPr>
        <c:crossAx val="98428032"/>
        <c:crosses val="autoZero"/>
        <c:auto val="1"/>
        <c:lblAlgn val="ctr"/>
        <c:lblOffset val="100"/>
      </c:catAx>
      <c:valAx>
        <c:axId val="98428032"/>
        <c:scaling>
          <c:orientation val="minMax"/>
        </c:scaling>
        <c:axPos val="l"/>
        <c:majorGridlines>
          <c:spPr>
            <a:ln>
              <a:solidFill>
                <a:schemeClr val="tx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c:spPr>
        </c:majorGridlines>
        <c:numFmt formatCode="#,##0.0" sourceLinked="1"/>
        <c:tickLblPos val="nextTo"/>
        <c:txPr>
          <a:bodyPr/>
          <a:lstStyle/>
          <a:p>
            <a:pPr>
              <a:defRPr sz="1100">
                <a:latin typeface="Arial Narrow" panose="020B0606020202030204" pitchFamily="34" charset="0"/>
              </a:defRPr>
            </a:pPr>
            <a:endParaRPr lang="ru-RU"/>
          </a:p>
        </c:txPr>
        <c:crossAx val="98418048"/>
        <c:crosses val="autoZero"/>
        <c:crossBetween val="between"/>
      </c:valAx>
      <c:serAx>
        <c:axId val="97903488"/>
        <c:scaling>
          <c:orientation val="minMax"/>
        </c:scaling>
        <c:axPos val="b"/>
        <c:tickLblPos val="nextTo"/>
        <c:crossAx val="98428032"/>
        <c:crosses val="autoZero"/>
      </c:serAx>
    </c:plotArea>
    <c:legend>
      <c:legendPos val="r"/>
      <c:layout/>
      <c:txPr>
        <a:bodyPr/>
        <a:lstStyle/>
        <a:p>
          <a:pPr algn="l">
            <a:defRPr sz="1300">
              <a:latin typeface="Arial Narrow" panose="020B0606020202030204" pitchFamily="34" charset="0"/>
            </a:defRPr>
          </a:pPr>
          <a:endParaRPr lang="ru-RU"/>
        </a:p>
      </c:txPr>
    </c:legend>
    <c:plotVisOnly val="1"/>
    <c:dispBlanksAs val="gap"/>
  </c:chart>
  <c:spPr>
    <a:gradFill>
      <a:gsLst>
        <a:gs pos="0">
          <a:srgbClr val="C9E7A7"/>
        </a:gs>
        <a:gs pos="49000">
          <a:srgbClr val="FFFFDD"/>
        </a:gs>
        <a:gs pos="100000">
          <a:srgbClr val="C9E7A7"/>
        </a:gs>
      </a:gsLst>
      <a:lin ang="16200000" scaled="1"/>
    </a:gradFill>
    <a:ln w="9525" cap="flat" cmpd="sng" algn="ctr">
      <a:noFill/>
      <a:prstDash val="solid"/>
    </a:ln>
    <a:effectLst/>
    <a:scene3d>
      <a:camera prst="orthographicFront"/>
      <a:lightRig rig="threePt" dir="t"/>
    </a:scene3d>
    <a:sp3d>
      <a:bevelT/>
    </a:sp3d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floor>
      <c:spPr>
        <a:solidFill>
          <a:srgbClr val="F2F2F2"/>
        </a:solidFill>
      </c:spPr>
    </c:floor>
    <c:sideWall>
      <c:spPr>
        <a:solidFill>
          <a:schemeClr val="bg1">
            <a:lumMod val="95000"/>
          </a:schemeClr>
        </a:soli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</c:sideWall>
    <c:backWall>
      <c:spPr>
        <a:solidFill>
          <a:schemeClr val="bg1">
            <a:lumMod val="95000"/>
          </a:schemeClr>
        </a:soli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</c:backWall>
    <c:plotArea>
      <c:layout>
        <c:manualLayout>
          <c:layoutTarget val="inner"/>
          <c:xMode val="edge"/>
          <c:yMode val="edge"/>
          <c:x val="0.11396650872127324"/>
          <c:y val="2.4520053327407976E-2"/>
          <c:w val="0.56602646999576356"/>
          <c:h val="0.88165564937229202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Пенсионное обеспечение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FFFF00"/>
              </a:solidFill>
            </a:ln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dLbls>
            <c:dLbl>
              <c:idx val="0"/>
              <c:layout>
                <c:manualLayout>
                  <c:x val="1.7634144964990991E-2"/>
                  <c:y val="-6.2501388734585083E-3"/>
                </c:manualLayout>
              </c:layout>
              <c:spPr>
                <a:solidFill>
                  <a:schemeClr val="bg1"/>
                </a:solidFill>
                <a:ln>
                  <a:solidFill>
                    <a:schemeClr val="tx1"/>
                  </a:solidFill>
                  <a:miter lim="800000"/>
                </a:ln>
              </c:spPr>
              <c:txPr>
                <a:bodyPr/>
                <a:lstStyle/>
                <a:p>
                  <a:pPr>
                    <a:defRPr sz="1100" b="1">
                      <a:latin typeface="Arial Narrow" panose="020B0606020202030204" pitchFamily="34" charset="0"/>
                    </a:defRPr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4378567252583626E-2"/>
                  <c:y val="-6.2498611265415227E-3"/>
                </c:manualLayout>
              </c:layout>
              <c:spPr>
                <a:solidFill>
                  <a:schemeClr val="bg1"/>
                </a:solidFill>
                <a:ln>
                  <a:solidFill>
                    <a:schemeClr val="tx1"/>
                  </a:solidFill>
                  <a:miter lim="800000"/>
                </a:ln>
              </c:spPr>
              <c:txPr>
                <a:bodyPr/>
                <a:lstStyle/>
                <a:p>
                  <a:pPr>
                    <a:defRPr sz="1100" b="1">
                      <a:latin typeface="Arial Narrow" panose="020B0606020202030204" pitchFamily="34" charset="0"/>
                    </a:defRPr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9.8211285216130931E-3"/>
                  <c:y val="0"/>
                </c:manualLayout>
              </c:layout>
              <c:spPr>
                <a:solidFill>
                  <a:schemeClr val="bg1"/>
                </a:solidFill>
                <a:ln>
                  <a:solidFill>
                    <a:schemeClr val="tx1"/>
                  </a:solidFill>
                  <a:miter lim="800000"/>
                </a:ln>
              </c:spPr>
              <c:txPr>
                <a:bodyPr/>
                <a:lstStyle/>
                <a:p>
                  <a:pPr>
                    <a:defRPr sz="1100" b="1">
                      <a:latin typeface="Arial Narrow" panose="020B0606020202030204" pitchFamily="34" charset="0"/>
                    </a:defRPr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bg1"/>
              </a:solidFill>
              <a:ln>
                <a:miter lim="800000"/>
              </a:ln>
            </c:spPr>
            <c:txPr>
              <a:bodyPr/>
              <a:lstStyle/>
              <a:p>
                <a:pPr>
                  <a:defRPr sz="1100" b="1"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Лист1!$A$3:$A$4</c:f>
              <c:strCache>
                <c:ptCount val="2"/>
                <c:pt idx="0">
                  <c:v>Факт 2014 года</c:v>
                </c:pt>
                <c:pt idx="1">
                  <c:v>Факт 2015 года</c:v>
                </c:pt>
              </c:strCache>
            </c:strRef>
          </c:cat>
          <c:val>
            <c:numRef>
              <c:f>Лист1!$B$3:$B$4</c:f>
              <c:numCache>
                <c:formatCode>#,##0.0</c:formatCode>
                <c:ptCount val="2"/>
                <c:pt idx="0">
                  <c:v>1342.2</c:v>
                </c:pt>
                <c:pt idx="1">
                  <c:v>1247.5999999999999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Социальное обеспечение населения</c:v>
                </c:pt>
              </c:strCache>
            </c:strRef>
          </c:tx>
          <c:spPr>
            <a:solidFill>
              <a:srgbClr val="00C0BB"/>
            </a:solidFill>
            <a:ln>
              <a:solidFill>
                <a:srgbClr val="558ED5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dPt>
            <c:idx val="0"/>
            <c:spPr>
              <a:solidFill>
                <a:srgbClr val="00B0AC"/>
              </a:solidFill>
              <a:ln>
                <a:solidFill>
                  <a:srgbClr val="558ED5"/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Pt>
            <c:idx val="1"/>
            <c:spPr>
              <a:solidFill>
                <a:srgbClr val="00B0AC"/>
              </a:solidFill>
              <a:ln>
                <a:solidFill>
                  <a:srgbClr val="558ED5"/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Lbls>
            <c:dLbl>
              <c:idx val="0"/>
              <c:layout>
                <c:manualLayout>
                  <c:x val="1.2532869585894934E-2"/>
                  <c:y val="-2.8946783690701034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1827939433766445E-2"/>
                  <c:y val="-4.2966802138263861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9.8211285216130133E-3"/>
                  <c:y val="2.8711280141999741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</c:spPr>
            <c:txPr>
              <a:bodyPr/>
              <a:lstStyle/>
              <a:p>
                <a:pPr>
                  <a:defRPr sz="1100" b="1"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Лист1!$A$3:$A$4</c:f>
              <c:strCache>
                <c:ptCount val="2"/>
                <c:pt idx="0">
                  <c:v>Факт 2014 года</c:v>
                </c:pt>
                <c:pt idx="1">
                  <c:v>Факт 2015 года</c:v>
                </c:pt>
              </c:strCache>
            </c:strRef>
          </c:cat>
          <c:val>
            <c:numRef>
              <c:f>Лист1!$C$3:$C$4</c:f>
              <c:numCache>
                <c:formatCode>#,##0.0</c:formatCode>
                <c:ptCount val="2"/>
                <c:pt idx="0">
                  <c:v>8190</c:v>
                </c:pt>
                <c:pt idx="1">
                  <c:v>5226.8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Охрана семьи и детства</c:v>
                </c:pt>
              </c:strCache>
            </c:strRef>
          </c:tx>
          <c:spPr>
            <a:solidFill>
              <a:srgbClr val="C00000"/>
            </a:solidFill>
            <a:ln>
              <a:solidFill>
                <a:srgbClr val="C00000"/>
              </a:solidFill>
            </a:ln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dLbls>
            <c:dLbl>
              <c:idx val="0"/>
              <c:layout>
                <c:manualLayout>
                  <c:x val="1.2447886278045935E-2"/>
                  <c:y val="2.189029464449428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</a:t>
                    </a:r>
                    <a:r>
                      <a:rPr lang="en-US" dirty="0" smtClean="0"/>
                      <a:t>8 803,</a:t>
                    </a:r>
                    <a:r>
                      <a:rPr lang="ru-RU" dirty="0" smtClean="0"/>
                      <a:t>1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1301022745355282E-2"/>
                  <c:y val="1.9211865341067322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13 </a:t>
                    </a:r>
                    <a:r>
                      <a:rPr lang="en-US" dirty="0" smtClean="0"/>
                      <a:t>778,</a:t>
                    </a:r>
                    <a:r>
                      <a:rPr lang="ru-RU" dirty="0" smtClean="0"/>
                      <a:t>1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3.671783694355215E-2"/>
                  <c:y val="3.2812891590856832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</c:spPr>
            <c:txPr>
              <a:bodyPr/>
              <a:lstStyle/>
              <a:p>
                <a:pPr>
                  <a:defRPr sz="1100" b="1"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Лист1!$A$3:$A$4</c:f>
              <c:strCache>
                <c:ptCount val="2"/>
                <c:pt idx="0">
                  <c:v>Факт 2014 года</c:v>
                </c:pt>
                <c:pt idx="1">
                  <c:v>Факт 2015 года</c:v>
                </c:pt>
              </c:strCache>
            </c:strRef>
          </c:cat>
          <c:val>
            <c:numRef>
              <c:f>Лист1!$D$3:$D$4</c:f>
              <c:numCache>
                <c:formatCode>#,##0.0</c:formatCode>
                <c:ptCount val="2"/>
                <c:pt idx="0">
                  <c:v>18803</c:v>
                </c:pt>
                <c:pt idx="1">
                  <c:v>13778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Другие вопросы в области социальной политики</c:v>
                </c:pt>
              </c:strCache>
            </c:strRef>
          </c:tx>
          <c:spPr>
            <a:solidFill>
              <a:srgbClr val="2F527D"/>
            </a:solidFill>
            <a:ln>
              <a:solidFill>
                <a:srgbClr val="2F527D"/>
              </a:solidFill>
            </a:ln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dLbls>
            <c:dLbl>
              <c:idx val="0"/>
              <c:layout>
                <c:manualLayout>
                  <c:x val="-1.8166580674404367E-2"/>
                  <c:y val="1.5512725633561568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1.7337004479634301E-2"/>
                  <c:y val="1.480979985613338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6.9761679299371562E-2"/>
                  <c:y val="-2.1679761680226887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</c:spPr>
            <c:txPr>
              <a:bodyPr/>
              <a:lstStyle/>
              <a:p>
                <a:pPr>
                  <a:defRPr sz="1100" b="1"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Лист1!$A$3:$A$4</c:f>
              <c:strCache>
                <c:ptCount val="2"/>
                <c:pt idx="0">
                  <c:v>Факт 2014 года</c:v>
                </c:pt>
                <c:pt idx="1">
                  <c:v>Факт 2015 года</c:v>
                </c:pt>
              </c:strCache>
            </c:strRef>
          </c:cat>
          <c:val>
            <c:numRef>
              <c:f>Лист1!$E$3:$E$4</c:f>
              <c:numCache>
                <c:formatCode>#,##0.0</c:formatCode>
                <c:ptCount val="2"/>
                <c:pt idx="0">
                  <c:v>2411</c:v>
                </c:pt>
                <c:pt idx="1">
                  <c:v>2411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Расходы, всего</c:v>
                </c:pt>
              </c:strCache>
            </c:strRef>
          </c:tx>
          <c:spPr>
            <a:noFill/>
            <a:ln w="9525" cap="flat" cmpd="sng" algn="ctr">
              <a:noFill/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cat>
            <c:strRef>
              <c:f>Лист1!$A$3:$A$4</c:f>
              <c:strCache>
                <c:ptCount val="2"/>
                <c:pt idx="0">
                  <c:v>Факт 2014 года</c:v>
                </c:pt>
                <c:pt idx="1">
                  <c:v>Факт 2015 года</c:v>
                </c:pt>
              </c:strCache>
            </c:strRef>
          </c:cat>
          <c:val>
            <c:numRef>
              <c:f>Лист1!$F$3:$F$4</c:f>
              <c:numCache>
                <c:formatCode>General</c:formatCode>
                <c:ptCount val="2"/>
              </c:numCache>
            </c:numRef>
          </c:val>
        </c:ser>
        <c:shape val="cylinder"/>
        <c:axId val="98795904"/>
        <c:axId val="98797440"/>
        <c:axId val="0"/>
      </c:bar3DChart>
      <c:catAx>
        <c:axId val="98795904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200" b="1">
                <a:effectLst/>
                <a:latin typeface="Arial Narrow" panose="020B0606020202030204" pitchFamily="34" charset="0"/>
              </a:defRPr>
            </a:pPr>
            <a:endParaRPr lang="ru-RU"/>
          </a:p>
        </c:txPr>
        <c:crossAx val="98797440"/>
        <c:crosses val="autoZero"/>
        <c:auto val="1"/>
        <c:lblAlgn val="ctr"/>
        <c:lblOffset val="100"/>
      </c:catAx>
      <c:valAx>
        <c:axId val="98797440"/>
        <c:scaling>
          <c:orientation val="minMax"/>
        </c:scaling>
        <c:axPos val="l"/>
        <c:majorGridlines>
          <c:spPr>
            <a:ln>
              <a:solidFill>
                <a:schemeClr val="tx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c:spPr>
        </c:majorGridlines>
        <c:numFmt formatCode="#,##0.0" sourceLinked="1"/>
        <c:tickLblPos val="nextTo"/>
        <c:txPr>
          <a:bodyPr/>
          <a:lstStyle/>
          <a:p>
            <a:pPr>
              <a:defRPr sz="1100">
                <a:latin typeface="Arial Narrow" panose="020B0606020202030204" pitchFamily="34" charset="0"/>
              </a:defRPr>
            </a:pPr>
            <a:endParaRPr lang="ru-RU"/>
          </a:p>
        </c:txPr>
        <c:crossAx val="98795904"/>
        <c:crosses val="autoZero"/>
        <c:crossBetween val="between"/>
      </c:valAx>
      <c:spPr>
        <a:scene3d>
          <a:camera prst="orthographicFront"/>
          <a:lightRig rig="threePt" dir="t"/>
        </a:scene3d>
        <a:sp3d/>
      </c:spPr>
    </c:plotArea>
    <c:legend>
      <c:legendPos val="r"/>
      <c:layout>
        <c:manualLayout>
          <c:xMode val="edge"/>
          <c:yMode val="edge"/>
          <c:x val="0.67772491954947833"/>
          <c:y val="4.1799616643509334E-2"/>
          <c:w val="0.31726601908657132"/>
          <c:h val="0.9122882767121151"/>
        </c:manualLayout>
      </c:layout>
      <c:txPr>
        <a:bodyPr/>
        <a:lstStyle/>
        <a:p>
          <a:pPr algn="l">
            <a:defRPr sz="1300">
              <a:latin typeface="Arial Narrow" panose="020B0606020202030204" pitchFamily="34" charset="0"/>
            </a:defRPr>
          </a:pPr>
          <a:endParaRPr lang="ru-RU"/>
        </a:p>
      </c:txPr>
    </c:legend>
    <c:plotVisOnly val="1"/>
    <c:dispBlanksAs val="gap"/>
  </c:chart>
  <c:spPr>
    <a:gradFill>
      <a:gsLst>
        <a:gs pos="0">
          <a:srgbClr val="C9E7A7"/>
        </a:gs>
        <a:gs pos="51000">
          <a:srgbClr val="FFFFDD"/>
        </a:gs>
        <a:gs pos="100000">
          <a:srgbClr val="C9E7A7"/>
        </a:gs>
      </a:gsLst>
      <a:lin ang="16200000" scaled="1"/>
    </a:gradFill>
    <a:ln w="9525" cap="flat" cmpd="sng" algn="ctr">
      <a:noFill/>
      <a:prstDash val="solid"/>
    </a:ln>
    <a:effectLst/>
    <a:scene3d>
      <a:camera prst="orthographicFront"/>
      <a:lightRig rig="threePt" dir="t"/>
    </a:scene3d>
    <a:sp3d>
      <a:bevelT/>
    </a:sp3d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/>
  <c:userShapes r:id="rId2"/>
</c:chartSpace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FBAAD1B-5BAC-4AC0-8BA9-6D0621EB872A}" type="doc">
      <dgm:prSet loTypeId="urn:microsoft.com/office/officeart/2005/8/layout/cycle5" loCatId="cycle" qsTypeId="urn:microsoft.com/office/officeart/2005/8/quickstyle/3d3" qsCatId="3D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443ECAFA-A6D7-41FF-AC7E-E0473AEE9907}">
      <dgm:prSet phldrT="[Текст]" custT="1"/>
      <dgm:spPr>
        <a:solidFill>
          <a:srgbClr val="FFFFDD"/>
        </a:solidFill>
        <a:ln w="190500">
          <a:solidFill>
            <a:srgbClr val="00B0AC"/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ru-RU" sz="1200" b="1" i="0" dirty="0" smtClean="0">
              <a:solidFill>
                <a:schemeClr val="tx1"/>
              </a:solidFill>
              <a:latin typeface="Arial Narrow" panose="020B0606020202030204" pitchFamily="34" charset="0"/>
            </a:rPr>
            <a:t>РАЗРАБОТКА ПРОГНОЗА СОЦИАЛЬНО-ЭКОНОМИЧЕСКОГО РАЗВИТИЯ НА ОЧЕРЕДНОЙ ФИНАНСОВЫЙ ГОД И ПЛАНОВЫЙ ПЕРИОД</a:t>
          </a:r>
          <a:endParaRPr lang="ru-RU" sz="1200" b="1" i="0" dirty="0">
            <a:solidFill>
              <a:schemeClr val="tx1"/>
            </a:solidFill>
            <a:latin typeface="Arial Narrow" panose="020B0606020202030204" pitchFamily="34" charset="0"/>
          </a:endParaRPr>
        </a:p>
      </dgm:t>
    </dgm:pt>
    <dgm:pt modelId="{80443694-B682-45A2-95DE-FF3E15237DEA}" type="parTrans" cxnId="{3FC22665-63D9-484D-AF19-34C633E78123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F9A309A-9FC0-485D-BD9D-D3AA06914A86}" type="sibTrans" cxnId="{3FC22665-63D9-484D-AF19-34C633E78123}">
      <dgm:prSet/>
      <dgm:spPr>
        <a:ln w="22225"/>
        <a:scene3d>
          <a:camera prst="orthographicFront">
            <a:rot lat="20999999" lon="0" rev="0"/>
          </a:camera>
          <a:lightRig rig="contrasting" dir="t">
            <a:rot lat="0" lon="0" rev="1200000"/>
          </a:lightRig>
        </a:scene3d>
        <a:sp3d z="-110000"/>
      </dgm:spPr>
      <dgm:t>
        <a:bodyPr/>
        <a:lstStyle/>
        <a:p>
          <a:endParaRPr lang="ru-RU" sz="1400">
            <a:solidFill>
              <a:schemeClr val="tx1"/>
            </a:solidFill>
          </a:endParaRPr>
        </a:p>
      </dgm:t>
    </dgm:pt>
    <dgm:pt modelId="{724D7F1B-A1E0-49D7-BF3E-FEFCD1C743CE}">
      <dgm:prSet phldrT="[Текст]" custT="1"/>
      <dgm:spPr>
        <a:solidFill>
          <a:srgbClr val="FFFFDD"/>
        </a:solidFill>
        <a:ln w="190500">
          <a:solidFill>
            <a:srgbClr val="00B0AC"/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ru-RU" sz="1200" b="1" i="0" dirty="0" smtClean="0">
              <a:solidFill>
                <a:schemeClr val="tx1"/>
              </a:solidFill>
              <a:latin typeface="Arial Narrow" panose="020B0606020202030204" pitchFamily="34" charset="0"/>
            </a:rPr>
            <a:t>РАЗРАБОТКА ДОКУМЕНТОВ И МАТЕРИАЛОВ, НЕОБХОДИМЫХ ДЛЯ ФОРМИРОВАНИЯ БЮДЖЕТА</a:t>
          </a:r>
          <a:endParaRPr lang="ru-RU" sz="1200" b="1" i="0" dirty="0">
            <a:solidFill>
              <a:schemeClr val="tx1"/>
            </a:solidFill>
            <a:latin typeface="Arial Narrow" panose="020B0606020202030204" pitchFamily="34" charset="0"/>
          </a:endParaRPr>
        </a:p>
      </dgm:t>
    </dgm:pt>
    <dgm:pt modelId="{8421A8F1-BAEA-4CEE-B30C-84C25247883B}" type="parTrans" cxnId="{C6A0782F-1121-413E-BFF4-9C91A43198B6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8BA3E322-4EFF-422F-8958-15FC13EBBE0A}" type="sibTrans" cxnId="{C6A0782F-1121-413E-BFF4-9C91A43198B6}">
      <dgm:prSet/>
      <dgm:spPr>
        <a:ln w="22225"/>
      </dgm:spPr>
      <dgm:t>
        <a:bodyPr/>
        <a:lstStyle/>
        <a:p>
          <a:endParaRPr lang="ru-RU" sz="1400">
            <a:solidFill>
              <a:schemeClr val="tx1"/>
            </a:solidFill>
          </a:endParaRPr>
        </a:p>
      </dgm:t>
    </dgm:pt>
    <dgm:pt modelId="{3E04EBF9-6BCF-4C97-97CC-16053D8ADECA}">
      <dgm:prSet phldrT="[Текст]" custT="1"/>
      <dgm:spPr>
        <a:solidFill>
          <a:srgbClr val="FFFFDD"/>
        </a:solidFill>
        <a:ln w="190500">
          <a:solidFill>
            <a:srgbClr val="00B0AC"/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ru-RU" sz="1200" b="1" i="0" dirty="0" smtClean="0">
              <a:solidFill>
                <a:schemeClr val="tx1"/>
              </a:solidFill>
              <a:latin typeface="Arial Narrow" panose="020B0606020202030204" pitchFamily="34" charset="0"/>
            </a:rPr>
            <a:t>СОСТАВЛЕНИЕ ПРОЕКТА БЮДЖЕТА</a:t>
          </a:r>
          <a:endParaRPr lang="ru-RU" sz="1200" b="1" i="0" dirty="0">
            <a:solidFill>
              <a:schemeClr val="tx1"/>
            </a:solidFill>
            <a:latin typeface="Arial Narrow" panose="020B0606020202030204" pitchFamily="34" charset="0"/>
          </a:endParaRPr>
        </a:p>
      </dgm:t>
    </dgm:pt>
    <dgm:pt modelId="{300F097E-CD7D-4D51-A520-F17C4F00BCF8}" type="parTrans" cxnId="{EB02B10B-C7DF-4C93-973D-78E12C579033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7D26771F-14FC-487C-BE39-6B56926D70D0}" type="sibTrans" cxnId="{EB02B10B-C7DF-4C93-973D-78E12C579033}">
      <dgm:prSet/>
      <dgm:spPr>
        <a:ln w="22225"/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C3117F4-22F7-4278-9E67-6CE483EEA235}">
      <dgm:prSet phldrT="[Текст]" custT="1"/>
      <dgm:spPr>
        <a:solidFill>
          <a:srgbClr val="FFFFDD"/>
        </a:solidFill>
        <a:ln w="190500">
          <a:solidFill>
            <a:srgbClr val="C00000"/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ru-RU" sz="1200" b="1" i="0" dirty="0" smtClean="0">
              <a:solidFill>
                <a:schemeClr val="tx1"/>
              </a:solidFill>
              <a:latin typeface="Arial Narrow" panose="020B0606020202030204" pitchFamily="34" charset="0"/>
            </a:rPr>
            <a:t>РАССМОТРЕНИЕ        И УТВЕРЖДЕНИЕ БЮДЖЕТА</a:t>
          </a:r>
          <a:endParaRPr lang="ru-RU" sz="1200" b="1" i="0" dirty="0">
            <a:solidFill>
              <a:schemeClr val="tx1"/>
            </a:solidFill>
            <a:latin typeface="Arial Narrow" panose="020B0606020202030204" pitchFamily="34" charset="0"/>
          </a:endParaRPr>
        </a:p>
      </dgm:t>
    </dgm:pt>
    <dgm:pt modelId="{FFECE32E-61FB-48FC-B2EB-498B71F1D7E8}" type="parTrans" cxnId="{56B4D61A-9A37-4512-94F3-E427B097701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83D8F672-682C-4EEF-83C3-46A0F47A1E51}" type="sibTrans" cxnId="{56B4D61A-9A37-4512-94F3-E427B0977017}">
      <dgm:prSet/>
      <dgm:spPr>
        <a:ln w="22225"/>
      </dgm:spPr>
      <dgm:t>
        <a:bodyPr/>
        <a:lstStyle/>
        <a:p>
          <a:endParaRPr lang="ru-RU" sz="1400">
            <a:solidFill>
              <a:schemeClr val="tx1"/>
            </a:solidFill>
          </a:endParaRPr>
        </a:p>
      </dgm:t>
    </dgm:pt>
    <dgm:pt modelId="{582979A8-C384-483D-9063-70433550210F}">
      <dgm:prSet phldrT="[Текст]" custT="1"/>
      <dgm:spPr>
        <a:solidFill>
          <a:srgbClr val="FFFFDD"/>
        </a:solidFill>
        <a:ln w="190500">
          <a:solidFill>
            <a:srgbClr val="00B0AC"/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ru-RU" sz="1200" b="1" i="0" dirty="0" smtClean="0">
              <a:solidFill>
                <a:schemeClr val="tx1"/>
              </a:solidFill>
              <a:latin typeface="Arial Narrow" panose="020B0606020202030204" pitchFamily="34" charset="0"/>
            </a:rPr>
            <a:t>ИСПОЛНЕНИЕ БЮДЖЕТА</a:t>
          </a:r>
          <a:endParaRPr lang="ru-RU" sz="1200" b="1" i="0" dirty="0">
            <a:solidFill>
              <a:schemeClr val="tx1"/>
            </a:solidFill>
            <a:latin typeface="Arial Narrow" panose="020B0606020202030204" pitchFamily="34" charset="0"/>
          </a:endParaRPr>
        </a:p>
      </dgm:t>
    </dgm:pt>
    <dgm:pt modelId="{27AB9AEC-E8AF-41DD-9374-87F1F2B00302}" type="parTrans" cxnId="{A5A1EF05-7827-4CEA-ABDE-26873AECCC68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CBBE3567-C6F7-4BAB-9067-FDC8A32F0041}" type="sibTrans" cxnId="{A5A1EF05-7827-4CEA-ABDE-26873AECCC68}">
      <dgm:prSet/>
      <dgm:spPr>
        <a:ln w="22225"/>
      </dgm:spPr>
      <dgm:t>
        <a:bodyPr/>
        <a:lstStyle/>
        <a:p>
          <a:endParaRPr lang="ru-RU" sz="1400">
            <a:solidFill>
              <a:schemeClr val="tx1"/>
            </a:solidFill>
          </a:endParaRPr>
        </a:p>
      </dgm:t>
    </dgm:pt>
    <dgm:pt modelId="{99AA82BB-5D7A-4078-8B23-18C254D0DC4B}">
      <dgm:prSet phldrT="[Текст]" custT="1"/>
      <dgm:spPr>
        <a:solidFill>
          <a:srgbClr val="FFFFDD"/>
        </a:solidFill>
        <a:ln w="190500">
          <a:solidFill>
            <a:srgbClr val="00B0AC"/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ru-RU" sz="1200" b="1" i="0" dirty="0" smtClean="0">
              <a:solidFill>
                <a:schemeClr val="tx1"/>
              </a:solidFill>
              <a:latin typeface="Arial Narrow" panose="020B0606020202030204" pitchFamily="34" charset="0"/>
            </a:rPr>
            <a:t>ОСУЩЕСТВЛЕНИЕ БЮДЖЕТНОГО УЧЕТА</a:t>
          </a:r>
          <a:endParaRPr lang="ru-RU" sz="1200" b="1" i="0" dirty="0">
            <a:solidFill>
              <a:schemeClr val="tx1"/>
            </a:solidFill>
            <a:latin typeface="Arial Narrow" panose="020B0606020202030204" pitchFamily="34" charset="0"/>
          </a:endParaRPr>
        </a:p>
      </dgm:t>
    </dgm:pt>
    <dgm:pt modelId="{66269EDA-3B26-44F0-9EAF-0EAB9C77E571}" type="parTrans" cxnId="{576E8FAF-673E-4EEE-A299-EFE205D9536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CE6B3773-E288-4ED6-8D2D-7A94A1E9116E}" type="sibTrans" cxnId="{576E8FAF-673E-4EEE-A299-EFE205D95367}">
      <dgm:prSet/>
      <dgm:spPr>
        <a:ln w="22225"/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FD2A65F7-0EFD-427A-9350-4EE82EF8A3A3}">
      <dgm:prSet custT="1"/>
      <dgm:spPr>
        <a:solidFill>
          <a:srgbClr val="FFFFDD"/>
        </a:solidFill>
        <a:ln w="190500">
          <a:solidFill>
            <a:srgbClr val="C00000"/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Arial Narrow" panose="020B0606020202030204" pitchFamily="34" charset="0"/>
            </a:rPr>
            <a:t>УТВЕРЖДЕНИЕ ОТЧЕТА ОБ ИСПОЛНЕНИИ БЮДЖЕТА</a:t>
          </a:r>
          <a:endParaRPr lang="ru-RU" sz="1200" b="1" dirty="0">
            <a:solidFill>
              <a:schemeClr val="tx1"/>
            </a:solidFill>
            <a:latin typeface="Arial Narrow" panose="020B0606020202030204" pitchFamily="34" charset="0"/>
          </a:endParaRPr>
        </a:p>
      </dgm:t>
    </dgm:pt>
    <dgm:pt modelId="{697F9671-3336-441A-86F1-2B39F8A830C4}" type="parTrans" cxnId="{9B40075E-B9C8-4BE1-9B72-6DF318F1311A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B6EB8D1-E4C2-40F7-BAF0-BED45F5C904D}" type="sibTrans" cxnId="{9B40075E-B9C8-4BE1-9B72-6DF318F1311A}">
      <dgm:prSet/>
      <dgm:spPr>
        <a:ln w="22225"/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2F3150F9-E42C-4C20-8C2E-D3A5F4293F34}">
      <dgm:prSet custT="1"/>
      <dgm:spPr>
        <a:solidFill>
          <a:srgbClr val="FFFFDD"/>
        </a:solidFill>
        <a:ln w="190500">
          <a:solidFill>
            <a:srgbClr val="00B0AC"/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ru-RU" sz="1200" b="1" i="0" dirty="0" smtClean="0">
              <a:solidFill>
                <a:schemeClr val="tx1"/>
              </a:solidFill>
              <a:latin typeface="Arial Narrow" panose="020B0606020202030204" pitchFamily="34" charset="0"/>
            </a:rPr>
            <a:t>ОРГАНИЗАЦИЯ              И ОСУЩЕСТВЛЕНИЕ МУНИЦИПАЛЬНОГО ФИНАНСОВОГО КОНТРОЛЯ</a:t>
          </a:r>
          <a:endParaRPr lang="ru-RU" sz="1200" i="0" dirty="0">
            <a:solidFill>
              <a:schemeClr val="tx1"/>
            </a:solidFill>
            <a:latin typeface="Arial Narrow" panose="020B0606020202030204" pitchFamily="34" charset="0"/>
          </a:endParaRPr>
        </a:p>
      </dgm:t>
    </dgm:pt>
    <dgm:pt modelId="{181EA984-4962-4DC5-8CDA-71251781BB72}" type="sibTrans" cxnId="{77D5992B-068F-41BE-893C-465B035676FF}">
      <dgm:prSet/>
      <dgm:spPr>
        <a:ln w="19050" cmpd="sng">
          <a:noFill/>
        </a:ln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2174457-6DCF-4007-82A9-E75531C9624E}" type="parTrans" cxnId="{77D5992B-068F-41BE-893C-465B035676FF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5C1B40A2-C95B-481E-9090-4B7BCF3B56CE}" type="pres">
      <dgm:prSet presAssocID="{8FBAAD1B-5BAC-4AC0-8BA9-6D0621EB872A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8E1BD14-653F-47B3-BB46-667C8FB2497F}" type="pres">
      <dgm:prSet presAssocID="{443ECAFA-A6D7-41FF-AC7E-E0473AEE9907}" presName="node" presStyleLbl="node1" presStyleIdx="0" presStyleCnt="8" custScaleX="145866" custScaleY="225692" custRadScaleRad="88468" custRadScaleInc="-62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F2586D-5C2A-47F2-8FBF-D647F1535402}" type="pres">
      <dgm:prSet presAssocID="{443ECAFA-A6D7-41FF-AC7E-E0473AEE9907}" presName="spNode" presStyleCnt="0"/>
      <dgm:spPr/>
      <dgm:t>
        <a:bodyPr/>
        <a:lstStyle/>
        <a:p>
          <a:endParaRPr lang="ru-RU"/>
        </a:p>
      </dgm:t>
    </dgm:pt>
    <dgm:pt modelId="{43434E4B-C4FB-4DAC-9533-71DBE9279538}" type="pres">
      <dgm:prSet presAssocID="{1F9A309A-9FC0-485D-BD9D-D3AA06914A86}" presName="sibTrans" presStyleLbl="sibTrans1D1" presStyleIdx="0" presStyleCnt="8"/>
      <dgm:spPr/>
      <dgm:t>
        <a:bodyPr/>
        <a:lstStyle/>
        <a:p>
          <a:endParaRPr lang="ru-RU"/>
        </a:p>
      </dgm:t>
    </dgm:pt>
    <dgm:pt modelId="{A54D8CAD-B47B-492A-A92F-69E42EBB0CBD}" type="pres">
      <dgm:prSet presAssocID="{724D7F1B-A1E0-49D7-BF3E-FEFCD1C743CE}" presName="node" presStyleLbl="node1" presStyleIdx="1" presStyleCnt="8" custScaleX="148208" custScaleY="171616" custRadScaleRad="95995" custRadScaleInc="358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BE9F86-1024-42B7-8000-210EB09C538A}" type="pres">
      <dgm:prSet presAssocID="{724D7F1B-A1E0-49D7-BF3E-FEFCD1C743CE}" presName="spNode" presStyleCnt="0"/>
      <dgm:spPr/>
      <dgm:t>
        <a:bodyPr/>
        <a:lstStyle/>
        <a:p>
          <a:endParaRPr lang="ru-RU"/>
        </a:p>
      </dgm:t>
    </dgm:pt>
    <dgm:pt modelId="{F93ECD45-54D8-465B-A0C2-914295F3C5BD}" type="pres">
      <dgm:prSet presAssocID="{8BA3E322-4EFF-422F-8958-15FC13EBBE0A}" presName="sibTrans" presStyleLbl="sibTrans1D1" presStyleIdx="1" presStyleCnt="8"/>
      <dgm:spPr/>
      <dgm:t>
        <a:bodyPr/>
        <a:lstStyle/>
        <a:p>
          <a:endParaRPr lang="ru-RU"/>
        </a:p>
      </dgm:t>
    </dgm:pt>
    <dgm:pt modelId="{D76CEF15-AD37-4FF7-A9D9-F30101483B47}" type="pres">
      <dgm:prSet presAssocID="{3E04EBF9-6BCF-4C97-97CC-16053D8ADECA}" presName="node" presStyleLbl="node1" presStyleIdx="2" presStyleCnt="8" custScaleX="148208" custScaleY="177669" custRadScaleRad="99715" custRadScaleInc="30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825730-0866-4745-85D0-1D1DCFBF2A18}" type="pres">
      <dgm:prSet presAssocID="{3E04EBF9-6BCF-4C97-97CC-16053D8ADECA}" presName="spNode" presStyleCnt="0"/>
      <dgm:spPr/>
      <dgm:t>
        <a:bodyPr/>
        <a:lstStyle/>
        <a:p>
          <a:endParaRPr lang="ru-RU"/>
        </a:p>
      </dgm:t>
    </dgm:pt>
    <dgm:pt modelId="{DA554C6D-A2BD-4B94-802C-6C55DB9F2BF8}" type="pres">
      <dgm:prSet presAssocID="{7D26771F-14FC-487C-BE39-6B56926D70D0}" presName="sibTrans" presStyleLbl="sibTrans1D1" presStyleIdx="2" presStyleCnt="8"/>
      <dgm:spPr/>
      <dgm:t>
        <a:bodyPr/>
        <a:lstStyle/>
        <a:p>
          <a:endParaRPr lang="ru-RU"/>
        </a:p>
      </dgm:t>
    </dgm:pt>
    <dgm:pt modelId="{644BD4D3-8D2A-489F-BC0B-191B4AEF9533}" type="pres">
      <dgm:prSet presAssocID="{AC3117F4-22F7-4278-9E67-6CE483EEA235}" presName="node" presStyleLbl="node1" presStyleIdx="3" presStyleCnt="8" custScaleX="148208" custScaleY="196901" custRadScaleRad="100881" custRadScaleInc="-201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C3B005-4E2A-4348-9B77-486F2914FE10}" type="pres">
      <dgm:prSet presAssocID="{AC3117F4-22F7-4278-9E67-6CE483EEA235}" presName="spNode" presStyleCnt="0"/>
      <dgm:spPr/>
      <dgm:t>
        <a:bodyPr/>
        <a:lstStyle/>
        <a:p>
          <a:endParaRPr lang="ru-RU"/>
        </a:p>
      </dgm:t>
    </dgm:pt>
    <dgm:pt modelId="{2C814299-90FC-466A-8C27-58BBE7C3AD9B}" type="pres">
      <dgm:prSet presAssocID="{83D8F672-682C-4EEF-83C3-46A0F47A1E51}" presName="sibTrans" presStyleLbl="sibTrans1D1" presStyleIdx="3" presStyleCnt="8"/>
      <dgm:spPr/>
      <dgm:t>
        <a:bodyPr/>
        <a:lstStyle/>
        <a:p>
          <a:endParaRPr lang="ru-RU"/>
        </a:p>
      </dgm:t>
    </dgm:pt>
    <dgm:pt modelId="{03867FA4-A613-4921-92BD-CBD0DE5AF6C1}" type="pres">
      <dgm:prSet presAssocID="{582979A8-C384-483D-9063-70433550210F}" presName="node" presStyleLbl="node1" presStyleIdx="4" presStyleCnt="8" custScaleX="148208" custScaleY="166898" custRadScaleRad="96729" custRadScaleInc="57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43EB03-7087-4967-BA16-52B020590675}" type="pres">
      <dgm:prSet presAssocID="{582979A8-C384-483D-9063-70433550210F}" presName="spNode" presStyleCnt="0"/>
      <dgm:spPr/>
      <dgm:t>
        <a:bodyPr/>
        <a:lstStyle/>
        <a:p>
          <a:endParaRPr lang="ru-RU"/>
        </a:p>
      </dgm:t>
    </dgm:pt>
    <dgm:pt modelId="{191E1915-7B43-453A-9B3B-8BE365BAB7F0}" type="pres">
      <dgm:prSet presAssocID="{CBBE3567-C6F7-4BAB-9067-FDC8A32F0041}" presName="sibTrans" presStyleLbl="sibTrans1D1" presStyleIdx="4" presStyleCnt="8"/>
      <dgm:spPr/>
      <dgm:t>
        <a:bodyPr/>
        <a:lstStyle/>
        <a:p>
          <a:endParaRPr lang="ru-RU"/>
        </a:p>
      </dgm:t>
    </dgm:pt>
    <dgm:pt modelId="{529DDF86-EE24-4644-BF9F-F7994B1A08DB}" type="pres">
      <dgm:prSet presAssocID="{99AA82BB-5D7A-4078-8B23-18C254D0DC4B}" presName="node" presStyleLbl="node1" presStyleIdx="5" presStyleCnt="8" custScaleX="148208" custScaleY="196901" custRadScaleRad="103591" custRadScaleInc="295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3D6908-0A8E-4F45-889A-67CE25D68E3E}" type="pres">
      <dgm:prSet presAssocID="{99AA82BB-5D7A-4078-8B23-18C254D0DC4B}" presName="spNode" presStyleCnt="0"/>
      <dgm:spPr/>
      <dgm:t>
        <a:bodyPr/>
        <a:lstStyle/>
        <a:p>
          <a:endParaRPr lang="ru-RU"/>
        </a:p>
      </dgm:t>
    </dgm:pt>
    <dgm:pt modelId="{B61698C4-7017-4D89-87F7-56075D701F9E}" type="pres">
      <dgm:prSet presAssocID="{CE6B3773-E288-4ED6-8D2D-7A94A1E9116E}" presName="sibTrans" presStyleLbl="sibTrans1D1" presStyleIdx="5" presStyleCnt="8"/>
      <dgm:spPr/>
      <dgm:t>
        <a:bodyPr/>
        <a:lstStyle/>
        <a:p>
          <a:endParaRPr lang="ru-RU"/>
        </a:p>
      </dgm:t>
    </dgm:pt>
    <dgm:pt modelId="{E20084B0-DED3-4DEB-8998-F77FEE57635D}" type="pres">
      <dgm:prSet presAssocID="{FD2A65F7-0EFD-427A-9350-4EE82EF8A3A3}" presName="node" presStyleLbl="node1" presStyleIdx="6" presStyleCnt="8" custScaleX="148208" custScaleY="186453" custRadScaleRad="102738" custRadScaleInc="-45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4E5A02-1953-4AC1-8DE5-B9171905FABE}" type="pres">
      <dgm:prSet presAssocID="{FD2A65F7-0EFD-427A-9350-4EE82EF8A3A3}" presName="spNode" presStyleCnt="0"/>
      <dgm:spPr/>
      <dgm:t>
        <a:bodyPr/>
        <a:lstStyle/>
        <a:p>
          <a:endParaRPr lang="ru-RU"/>
        </a:p>
      </dgm:t>
    </dgm:pt>
    <dgm:pt modelId="{37B34B6A-4DCE-4DE3-951A-2EF6B41DAEEC}" type="pres">
      <dgm:prSet presAssocID="{1B6EB8D1-E4C2-40F7-BAF0-BED45F5C904D}" presName="sibTrans" presStyleLbl="sibTrans1D1" presStyleIdx="6" presStyleCnt="8"/>
      <dgm:spPr/>
      <dgm:t>
        <a:bodyPr/>
        <a:lstStyle/>
        <a:p>
          <a:endParaRPr lang="ru-RU"/>
        </a:p>
      </dgm:t>
    </dgm:pt>
    <dgm:pt modelId="{26BC9EC0-F33D-4C53-893E-E607BC23B588}" type="pres">
      <dgm:prSet presAssocID="{2F3150F9-E42C-4C20-8C2E-D3A5F4293F34}" presName="node" presStyleLbl="node1" presStyleIdx="7" presStyleCnt="8" custScaleX="148085" custScaleY="169230" custRadScaleRad="97946" custRadScaleInc="-472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F36583-BB7F-476C-A980-E0851D9947DB}" type="pres">
      <dgm:prSet presAssocID="{2F3150F9-E42C-4C20-8C2E-D3A5F4293F34}" presName="spNode" presStyleCnt="0"/>
      <dgm:spPr/>
      <dgm:t>
        <a:bodyPr/>
        <a:lstStyle/>
        <a:p>
          <a:endParaRPr lang="ru-RU"/>
        </a:p>
      </dgm:t>
    </dgm:pt>
    <dgm:pt modelId="{6B2E63ED-B4B9-4312-8B34-C6298E61E31E}" type="pres">
      <dgm:prSet presAssocID="{181EA984-4962-4DC5-8CDA-71251781BB72}" presName="sibTrans" presStyleLbl="sibTrans1D1" presStyleIdx="7" presStyleCnt="8"/>
      <dgm:spPr/>
      <dgm:t>
        <a:bodyPr/>
        <a:lstStyle/>
        <a:p>
          <a:endParaRPr lang="ru-RU"/>
        </a:p>
      </dgm:t>
    </dgm:pt>
  </dgm:ptLst>
  <dgm:cxnLst>
    <dgm:cxn modelId="{64446F03-2A15-4A53-9DDE-ED3021E7855E}" type="presOf" srcId="{FD2A65F7-0EFD-427A-9350-4EE82EF8A3A3}" destId="{E20084B0-DED3-4DEB-8998-F77FEE57635D}" srcOrd="0" destOrd="0" presId="urn:microsoft.com/office/officeart/2005/8/layout/cycle5"/>
    <dgm:cxn modelId="{AF4C7B10-47DF-4A53-861C-8099F7B17704}" type="presOf" srcId="{8FBAAD1B-5BAC-4AC0-8BA9-6D0621EB872A}" destId="{5C1B40A2-C95B-481E-9090-4B7BCF3B56CE}" srcOrd="0" destOrd="0" presId="urn:microsoft.com/office/officeart/2005/8/layout/cycle5"/>
    <dgm:cxn modelId="{9A0CC90D-3E26-48BA-8703-AF201100A7C1}" type="presOf" srcId="{443ECAFA-A6D7-41FF-AC7E-E0473AEE9907}" destId="{18E1BD14-653F-47B3-BB46-667C8FB2497F}" srcOrd="0" destOrd="0" presId="urn:microsoft.com/office/officeart/2005/8/layout/cycle5"/>
    <dgm:cxn modelId="{1E2F3E5F-B8C0-4C38-A75F-C5D66863B43E}" type="presOf" srcId="{7D26771F-14FC-487C-BE39-6B56926D70D0}" destId="{DA554C6D-A2BD-4B94-802C-6C55DB9F2BF8}" srcOrd="0" destOrd="0" presId="urn:microsoft.com/office/officeart/2005/8/layout/cycle5"/>
    <dgm:cxn modelId="{6CEC9295-506C-407E-8830-C26CED12B6E8}" type="presOf" srcId="{2F3150F9-E42C-4C20-8C2E-D3A5F4293F34}" destId="{26BC9EC0-F33D-4C53-893E-E607BC23B588}" srcOrd="0" destOrd="0" presId="urn:microsoft.com/office/officeart/2005/8/layout/cycle5"/>
    <dgm:cxn modelId="{BE4392DA-45AB-4420-879F-77C5C1406599}" type="presOf" srcId="{8BA3E322-4EFF-422F-8958-15FC13EBBE0A}" destId="{F93ECD45-54D8-465B-A0C2-914295F3C5BD}" srcOrd="0" destOrd="0" presId="urn:microsoft.com/office/officeart/2005/8/layout/cycle5"/>
    <dgm:cxn modelId="{EB02B10B-C7DF-4C93-973D-78E12C579033}" srcId="{8FBAAD1B-5BAC-4AC0-8BA9-6D0621EB872A}" destId="{3E04EBF9-6BCF-4C97-97CC-16053D8ADECA}" srcOrd="2" destOrd="0" parTransId="{300F097E-CD7D-4D51-A520-F17C4F00BCF8}" sibTransId="{7D26771F-14FC-487C-BE39-6B56926D70D0}"/>
    <dgm:cxn modelId="{70369E05-4B1C-4067-A320-D860D2D9A51C}" type="presOf" srcId="{724D7F1B-A1E0-49D7-BF3E-FEFCD1C743CE}" destId="{A54D8CAD-B47B-492A-A92F-69E42EBB0CBD}" srcOrd="0" destOrd="0" presId="urn:microsoft.com/office/officeart/2005/8/layout/cycle5"/>
    <dgm:cxn modelId="{3FC22665-63D9-484D-AF19-34C633E78123}" srcId="{8FBAAD1B-5BAC-4AC0-8BA9-6D0621EB872A}" destId="{443ECAFA-A6D7-41FF-AC7E-E0473AEE9907}" srcOrd="0" destOrd="0" parTransId="{80443694-B682-45A2-95DE-FF3E15237DEA}" sibTransId="{1F9A309A-9FC0-485D-BD9D-D3AA06914A86}"/>
    <dgm:cxn modelId="{77D5992B-068F-41BE-893C-465B035676FF}" srcId="{8FBAAD1B-5BAC-4AC0-8BA9-6D0621EB872A}" destId="{2F3150F9-E42C-4C20-8C2E-D3A5F4293F34}" srcOrd="7" destOrd="0" parTransId="{02174457-6DCF-4007-82A9-E75531C9624E}" sibTransId="{181EA984-4962-4DC5-8CDA-71251781BB72}"/>
    <dgm:cxn modelId="{56B4D61A-9A37-4512-94F3-E427B0977017}" srcId="{8FBAAD1B-5BAC-4AC0-8BA9-6D0621EB872A}" destId="{AC3117F4-22F7-4278-9E67-6CE483EEA235}" srcOrd="3" destOrd="0" parTransId="{FFECE32E-61FB-48FC-B2EB-498B71F1D7E8}" sibTransId="{83D8F672-682C-4EEF-83C3-46A0F47A1E51}"/>
    <dgm:cxn modelId="{5C770674-CF91-481C-AFAA-7729DD4CFD8E}" type="presOf" srcId="{3E04EBF9-6BCF-4C97-97CC-16053D8ADECA}" destId="{D76CEF15-AD37-4FF7-A9D9-F30101483B47}" srcOrd="0" destOrd="0" presId="urn:microsoft.com/office/officeart/2005/8/layout/cycle5"/>
    <dgm:cxn modelId="{19E43449-74FA-4EA3-AAA7-24ABD6E70FD7}" type="presOf" srcId="{AC3117F4-22F7-4278-9E67-6CE483EEA235}" destId="{644BD4D3-8D2A-489F-BC0B-191B4AEF9533}" srcOrd="0" destOrd="0" presId="urn:microsoft.com/office/officeart/2005/8/layout/cycle5"/>
    <dgm:cxn modelId="{AC2A59D0-8E32-4B8D-89DD-311FD24C7B66}" type="presOf" srcId="{99AA82BB-5D7A-4078-8B23-18C254D0DC4B}" destId="{529DDF86-EE24-4644-BF9F-F7994B1A08DB}" srcOrd="0" destOrd="0" presId="urn:microsoft.com/office/officeart/2005/8/layout/cycle5"/>
    <dgm:cxn modelId="{8E242910-E783-4CC0-883B-DFBC57E92773}" type="presOf" srcId="{83D8F672-682C-4EEF-83C3-46A0F47A1E51}" destId="{2C814299-90FC-466A-8C27-58BBE7C3AD9B}" srcOrd="0" destOrd="0" presId="urn:microsoft.com/office/officeart/2005/8/layout/cycle5"/>
    <dgm:cxn modelId="{A5A1EF05-7827-4CEA-ABDE-26873AECCC68}" srcId="{8FBAAD1B-5BAC-4AC0-8BA9-6D0621EB872A}" destId="{582979A8-C384-483D-9063-70433550210F}" srcOrd="4" destOrd="0" parTransId="{27AB9AEC-E8AF-41DD-9374-87F1F2B00302}" sibTransId="{CBBE3567-C6F7-4BAB-9067-FDC8A32F0041}"/>
    <dgm:cxn modelId="{99105B90-DFC5-40C1-9C1F-71A136D7617E}" type="presOf" srcId="{CBBE3567-C6F7-4BAB-9067-FDC8A32F0041}" destId="{191E1915-7B43-453A-9B3B-8BE365BAB7F0}" srcOrd="0" destOrd="0" presId="urn:microsoft.com/office/officeart/2005/8/layout/cycle5"/>
    <dgm:cxn modelId="{865523AC-8289-4942-94C7-18DE362EE31B}" type="presOf" srcId="{1B6EB8D1-E4C2-40F7-BAF0-BED45F5C904D}" destId="{37B34B6A-4DCE-4DE3-951A-2EF6B41DAEEC}" srcOrd="0" destOrd="0" presId="urn:microsoft.com/office/officeart/2005/8/layout/cycle5"/>
    <dgm:cxn modelId="{C979135D-6E8A-4875-85BB-558A4C1DE43C}" type="presOf" srcId="{1F9A309A-9FC0-485D-BD9D-D3AA06914A86}" destId="{43434E4B-C4FB-4DAC-9533-71DBE9279538}" srcOrd="0" destOrd="0" presId="urn:microsoft.com/office/officeart/2005/8/layout/cycle5"/>
    <dgm:cxn modelId="{B1491F0F-C283-4226-872C-A69EC546BDF6}" type="presOf" srcId="{582979A8-C384-483D-9063-70433550210F}" destId="{03867FA4-A613-4921-92BD-CBD0DE5AF6C1}" srcOrd="0" destOrd="0" presId="urn:microsoft.com/office/officeart/2005/8/layout/cycle5"/>
    <dgm:cxn modelId="{C6A0782F-1121-413E-BFF4-9C91A43198B6}" srcId="{8FBAAD1B-5BAC-4AC0-8BA9-6D0621EB872A}" destId="{724D7F1B-A1E0-49D7-BF3E-FEFCD1C743CE}" srcOrd="1" destOrd="0" parTransId="{8421A8F1-BAEA-4CEE-B30C-84C25247883B}" sibTransId="{8BA3E322-4EFF-422F-8958-15FC13EBBE0A}"/>
    <dgm:cxn modelId="{9566365C-535A-4C46-B4B8-B2B5CDEE9A0F}" type="presOf" srcId="{CE6B3773-E288-4ED6-8D2D-7A94A1E9116E}" destId="{B61698C4-7017-4D89-87F7-56075D701F9E}" srcOrd="0" destOrd="0" presId="urn:microsoft.com/office/officeart/2005/8/layout/cycle5"/>
    <dgm:cxn modelId="{576E8FAF-673E-4EEE-A299-EFE205D95367}" srcId="{8FBAAD1B-5BAC-4AC0-8BA9-6D0621EB872A}" destId="{99AA82BB-5D7A-4078-8B23-18C254D0DC4B}" srcOrd="5" destOrd="0" parTransId="{66269EDA-3B26-44F0-9EAF-0EAB9C77E571}" sibTransId="{CE6B3773-E288-4ED6-8D2D-7A94A1E9116E}"/>
    <dgm:cxn modelId="{9B40075E-B9C8-4BE1-9B72-6DF318F1311A}" srcId="{8FBAAD1B-5BAC-4AC0-8BA9-6D0621EB872A}" destId="{FD2A65F7-0EFD-427A-9350-4EE82EF8A3A3}" srcOrd="6" destOrd="0" parTransId="{697F9671-3336-441A-86F1-2B39F8A830C4}" sibTransId="{1B6EB8D1-E4C2-40F7-BAF0-BED45F5C904D}"/>
    <dgm:cxn modelId="{50508C99-2D5D-4C53-A247-7261571C1CC3}" type="presOf" srcId="{181EA984-4962-4DC5-8CDA-71251781BB72}" destId="{6B2E63ED-B4B9-4312-8B34-C6298E61E31E}" srcOrd="0" destOrd="0" presId="urn:microsoft.com/office/officeart/2005/8/layout/cycle5"/>
    <dgm:cxn modelId="{457139FB-BB77-4853-95AE-CCDBE2303F58}" type="presParOf" srcId="{5C1B40A2-C95B-481E-9090-4B7BCF3B56CE}" destId="{18E1BD14-653F-47B3-BB46-667C8FB2497F}" srcOrd="0" destOrd="0" presId="urn:microsoft.com/office/officeart/2005/8/layout/cycle5"/>
    <dgm:cxn modelId="{38FFCCB4-466D-4F39-8F64-4ED7B03F88DA}" type="presParOf" srcId="{5C1B40A2-C95B-481E-9090-4B7BCF3B56CE}" destId="{63F2586D-5C2A-47F2-8FBF-D647F1535402}" srcOrd="1" destOrd="0" presId="urn:microsoft.com/office/officeart/2005/8/layout/cycle5"/>
    <dgm:cxn modelId="{40C2336E-6410-43BD-8582-058EB046770D}" type="presParOf" srcId="{5C1B40A2-C95B-481E-9090-4B7BCF3B56CE}" destId="{43434E4B-C4FB-4DAC-9533-71DBE9279538}" srcOrd="2" destOrd="0" presId="urn:microsoft.com/office/officeart/2005/8/layout/cycle5"/>
    <dgm:cxn modelId="{80FBEE52-879C-4121-9BB2-7C06D34AA2CC}" type="presParOf" srcId="{5C1B40A2-C95B-481E-9090-4B7BCF3B56CE}" destId="{A54D8CAD-B47B-492A-A92F-69E42EBB0CBD}" srcOrd="3" destOrd="0" presId="urn:microsoft.com/office/officeart/2005/8/layout/cycle5"/>
    <dgm:cxn modelId="{3CD55921-5B88-4ED3-920C-B641375BD163}" type="presParOf" srcId="{5C1B40A2-C95B-481E-9090-4B7BCF3B56CE}" destId="{C1BE9F86-1024-42B7-8000-210EB09C538A}" srcOrd="4" destOrd="0" presId="urn:microsoft.com/office/officeart/2005/8/layout/cycle5"/>
    <dgm:cxn modelId="{A0A9E593-0BA7-4181-9830-B154FCADA47E}" type="presParOf" srcId="{5C1B40A2-C95B-481E-9090-4B7BCF3B56CE}" destId="{F93ECD45-54D8-465B-A0C2-914295F3C5BD}" srcOrd="5" destOrd="0" presId="urn:microsoft.com/office/officeart/2005/8/layout/cycle5"/>
    <dgm:cxn modelId="{CB0C4D27-79DF-44E1-ACE4-2322C83B618F}" type="presParOf" srcId="{5C1B40A2-C95B-481E-9090-4B7BCF3B56CE}" destId="{D76CEF15-AD37-4FF7-A9D9-F30101483B47}" srcOrd="6" destOrd="0" presId="urn:microsoft.com/office/officeart/2005/8/layout/cycle5"/>
    <dgm:cxn modelId="{5957D566-DAAF-4059-90D4-2E68D1B248FE}" type="presParOf" srcId="{5C1B40A2-C95B-481E-9090-4B7BCF3B56CE}" destId="{89825730-0866-4745-85D0-1D1DCFBF2A18}" srcOrd="7" destOrd="0" presId="urn:microsoft.com/office/officeart/2005/8/layout/cycle5"/>
    <dgm:cxn modelId="{8BCEB9C9-7253-4C2F-A78C-9A8ADD1B340E}" type="presParOf" srcId="{5C1B40A2-C95B-481E-9090-4B7BCF3B56CE}" destId="{DA554C6D-A2BD-4B94-802C-6C55DB9F2BF8}" srcOrd="8" destOrd="0" presId="urn:microsoft.com/office/officeart/2005/8/layout/cycle5"/>
    <dgm:cxn modelId="{7AE31F84-37B3-487C-8BB8-BBA51E0677B0}" type="presParOf" srcId="{5C1B40A2-C95B-481E-9090-4B7BCF3B56CE}" destId="{644BD4D3-8D2A-489F-BC0B-191B4AEF9533}" srcOrd="9" destOrd="0" presId="urn:microsoft.com/office/officeart/2005/8/layout/cycle5"/>
    <dgm:cxn modelId="{F41518E5-A73E-4DEE-B5F5-9764D481FFB0}" type="presParOf" srcId="{5C1B40A2-C95B-481E-9090-4B7BCF3B56CE}" destId="{DAC3B005-4E2A-4348-9B77-486F2914FE10}" srcOrd="10" destOrd="0" presId="urn:microsoft.com/office/officeart/2005/8/layout/cycle5"/>
    <dgm:cxn modelId="{0B09E468-4251-4230-B66C-DC3760CEB10E}" type="presParOf" srcId="{5C1B40A2-C95B-481E-9090-4B7BCF3B56CE}" destId="{2C814299-90FC-466A-8C27-58BBE7C3AD9B}" srcOrd="11" destOrd="0" presId="urn:microsoft.com/office/officeart/2005/8/layout/cycle5"/>
    <dgm:cxn modelId="{5FE2AEB0-FDD2-4769-8CB1-2692A17B60DD}" type="presParOf" srcId="{5C1B40A2-C95B-481E-9090-4B7BCF3B56CE}" destId="{03867FA4-A613-4921-92BD-CBD0DE5AF6C1}" srcOrd="12" destOrd="0" presId="urn:microsoft.com/office/officeart/2005/8/layout/cycle5"/>
    <dgm:cxn modelId="{85F0D002-68F2-4CD2-918A-96E4E5BA7728}" type="presParOf" srcId="{5C1B40A2-C95B-481E-9090-4B7BCF3B56CE}" destId="{A543EB03-7087-4967-BA16-52B020590675}" srcOrd="13" destOrd="0" presId="urn:microsoft.com/office/officeart/2005/8/layout/cycle5"/>
    <dgm:cxn modelId="{E312D6D9-30F7-40D5-B01D-8EC0070E6453}" type="presParOf" srcId="{5C1B40A2-C95B-481E-9090-4B7BCF3B56CE}" destId="{191E1915-7B43-453A-9B3B-8BE365BAB7F0}" srcOrd="14" destOrd="0" presId="urn:microsoft.com/office/officeart/2005/8/layout/cycle5"/>
    <dgm:cxn modelId="{718A0D82-10CC-4949-82FF-3D218B2E8698}" type="presParOf" srcId="{5C1B40A2-C95B-481E-9090-4B7BCF3B56CE}" destId="{529DDF86-EE24-4644-BF9F-F7994B1A08DB}" srcOrd="15" destOrd="0" presId="urn:microsoft.com/office/officeart/2005/8/layout/cycle5"/>
    <dgm:cxn modelId="{37A92486-5A9A-4D56-964F-BC5AE6AA0BF9}" type="presParOf" srcId="{5C1B40A2-C95B-481E-9090-4B7BCF3B56CE}" destId="{273D6908-0A8E-4F45-889A-67CE25D68E3E}" srcOrd="16" destOrd="0" presId="urn:microsoft.com/office/officeart/2005/8/layout/cycle5"/>
    <dgm:cxn modelId="{9EFEAE4C-F5A5-47AF-ABAD-275910B765A1}" type="presParOf" srcId="{5C1B40A2-C95B-481E-9090-4B7BCF3B56CE}" destId="{B61698C4-7017-4D89-87F7-56075D701F9E}" srcOrd="17" destOrd="0" presId="urn:microsoft.com/office/officeart/2005/8/layout/cycle5"/>
    <dgm:cxn modelId="{B67D6B76-46F3-40F6-AF4A-8F41EF0DEC20}" type="presParOf" srcId="{5C1B40A2-C95B-481E-9090-4B7BCF3B56CE}" destId="{E20084B0-DED3-4DEB-8998-F77FEE57635D}" srcOrd="18" destOrd="0" presId="urn:microsoft.com/office/officeart/2005/8/layout/cycle5"/>
    <dgm:cxn modelId="{DEACE246-93A7-4989-A15D-78698CD619AF}" type="presParOf" srcId="{5C1B40A2-C95B-481E-9090-4B7BCF3B56CE}" destId="{284E5A02-1953-4AC1-8DE5-B9171905FABE}" srcOrd="19" destOrd="0" presId="urn:microsoft.com/office/officeart/2005/8/layout/cycle5"/>
    <dgm:cxn modelId="{7C64AE85-5EE5-4E6D-86F8-C686D37C4751}" type="presParOf" srcId="{5C1B40A2-C95B-481E-9090-4B7BCF3B56CE}" destId="{37B34B6A-4DCE-4DE3-951A-2EF6B41DAEEC}" srcOrd="20" destOrd="0" presId="urn:microsoft.com/office/officeart/2005/8/layout/cycle5"/>
    <dgm:cxn modelId="{E165BFFC-089D-4331-A76D-F3EDD937F786}" type="presParOf" srcId="{5C1B40A2-C95B-481E-9090-4B7BCF3B56CE}" destId="{26BC9EC0-F33D-4C53-893E-E607BC23B588}" srcOrd="21" destOrd="0" presId="urn:microsoft.com/office/officeart/2005/8/layout/cycle5"/>
    <dgm:cxn modelId="{718CCA49-FFB7-41B8-95B9-6AB8E2327BED}" type="presParOf" srcId="{5C1B40A2-C95B-481E-9090-4B7BCF3B56CE}" destId="{AAF36583-BB7F-476C-A980-E0851D9947DB}" srcOrd="22" destOrd="0" presId="urn:microsoft.com/office/officeart/2005/8/layout/cycle5"/>
    <dgm:cxn modelId="{8F7A06D4-F069-4F07-8F85-091F5F8C156C}" type="presParOf" srcId="{5C1B40A2-C95B-481E-9090-4B7BCF3B56CE}" destId="{6B2E63ED-B4B9-4312-8B34-C6298E61E31E}" srcOrd="23" destOrd="0" presId="urn:microsoft.com/office/officeart/2005/8/layout/cycle5"/>
  </dgm:cxnLst>
  <dgm:bg>
    <a:noFill/>
    <a:effectLst/>
  </dgm:bg>
  <dgm:whole>
    <a:ln w="31750" cap="flat" cmpd="sng" algn="ctr">
      <a:noFill/>
      <a:prstDash val="sysDot"/>
      <a:round/>
      <a:headEnd type="none" w="med" len="med"/>
      <a:tailEnd type="none" w="med" len="med"/>
    </a:ln>
  </dgm:whole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B4A9C71-5243-4375-98C7-BA189146832B}" type="doc">
      <dgm:prSet loTypeId="urn:microsoft.com/office/officeart/2005/8/layout/radial5" loCatId="cycle" qsTypeId="urn:microsoft.com/office/officeart/2005/8/quickstyle/3d1" qsCatId="3D" csTypeId="urn:microsoft.com/office/officeart/2005/8/colors/colorful1#3" csCatId="colorful" phldr="1"/>
      <dgm:spPr/>
      <dgm:t>
        <a:bodyPr/>
        <a:lstStyle/>
        <a:p>
          <a:endParaRPr lang="ru-RU"/>
        </a:p>
      </dgm:t>
    </dgm:pt>
    <dgm:pt modelId="{6F647F05-65E5-443B-9310-4AF895EEC1B0}">
      <dgm:prSet phldrT="[Текст]" custT="1"/>
      <dgm:spPr>
        <a:solidFill>
          <a:srgbClr val="00B0AC"/>
        </a:solidFill>
      </dgm:spPr>
      <dgm:t>
        <a:bodyPr/>
        <a:lstStyle/>
        <a:p>
          <a:pPr algn="ctr"/>
          <a:r>
            <a:rPr lang="ru-RU" sz="1400" b="0" dirty="0" smtClean="0"/>
            <a:t>Расходы бюджета – это выплачиваемые из бюджета денежные средства, за исключением средств, являющихся источниками финансирования дефицита бюджета</a:t>
          </a:r>
          <a:endParaRPr lang="ru-RU" sz="1400" b="0" dirty="0"/>
        </a:p>
      </dgm:t>
    </dgm:pt>
    <dgm:pt modelId="{75BFC95B-EA58-4583-BC2B-08582B3ED8DC}" type="parTrans" cxnId="{F280695C-BCD4-44D5-BD42-7B1024E9C69E}">
      <dgm:prSet/>
      <dgm:spPr/>
      <dgm:t>
        <a:bodyPr/>
        <a:lstStyle/>
        <a:p>
          <a:endParaRPr lang="ru-RU"/>
        </a:p>
      </dgm:t>
    </dgm:pt>
    <dgm:pt modelId="{FCC559A8-CB2E-461F-864E-CCB99C0FD9A4}" type="sibTrans" cxnId="{F280695C-BCD4-44D5-BD42-7B1024E9C69E}">
      <dgm:prSet/>
      <dgm:spPr/>
      <dgm:t>
        <a:bodyPr/>
        <a:lstStyle/>
        <a:p>
          <a:endParaRPr lang="ru-RU"/>
        </a:p>
      </dgm:t>
    </dgm:pt>
    <dgm:pt modelId="{3BA0FA79-0F0A-4F39-8C6F-85BF113366C3}">
      <dgm:prSet phldrT="[Текст]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rgbClr val="C00000"/>
          </a:solidFill>
        </a:ln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 smtClean="0"/>
        </a:p>
        <a:p>
          <a:endParaRPr lang="ru-RU" dirty="0"/>
        </a:p>
      </dgm:t>
    </dgm:pt>
    <dgm:pt modelId="{66E51CD7-05D6-4658-BDAA-92C6F3E19708}" type="parTrans" cxnId="{4A189105-0239-4451-ACE0-D31E9CBF66B8}">
      <dgm:prSet/>
      <dgm:spPr>
        <a:solidFill>
          <a:srgbClr val="C00000"/>
        </a:solidFill>
      </dgm:spPr>
      <dgm:t>
        <a:bodyPr/>
        <a:lstStyle/>
        <a:p>
          <a:endParaRPr lang="ru-RU"/>
        </a:p>
      </dgm:t>
    </dgm:pt>
    <dgm:pt modelId="{3F86135B-3CC7-4CEB-B411-92453A9354E3}" type="sibTrans" cxnId="{4A189105-0239-4451-ACE0-D31E9CBF66B8}">
      <dgm:prSet/>
      <dgm:spPr/>
      <dgm:t>
        <a:bodyPr/>
        <a:lstStyle/>
        <a:p>
          <a:endParaRPr lang="ru-RU"/>
        </a:p>
      </dgm:t>
    </dgm:pt>
    <dgm:pt modelId="{420BA717-63F2-4ED1-9193-BDF0AD7BC7EB}">
      <dgm:prSet phldrT="[Текст]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solidFill>
            <a:srgbClr val="FFC000"/>
          </a:solidFill>
        </a:ln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A8FC0520-4E1C-47C9-9459-5A566E2A3269}" type="parTrans" cxnId="{420E5929-73A4-4A38-8264-96367E09F888}">
      <dgm:prSet/>
      <dgm:spPr>
        <a:solidFill>
          <a:srgbClr val="FFC000"/>
        </a:solidFill>
      </dgm:spPr>
      <dgm:t>
        <a:bodyPr/>
        <a:lstStyle/>
        <a:p>
          <a:endParaRPr lang="ru-RU"/>
        </a:p>
      </dgm:t>
    </dgm:pt>
    <dgm:pt modelId="{93B10FAD-F9FB-447F-AB26-67CC3C3A8B52}" type="sibTrans" cxnId="{420E5929-73A4-4A38-8264-96367E09F888}">
      <dgm:prSet/>
      <dgm:spPr/>
      <dgm:t>
        <a:bodyPr/>
        <a:lstStyle/>
        <a:p>
          <a:endParaRPr lang="ru-RU"/>
        </a:p>
      </dgm:t>
    </dgm:pt>
    <dgm:pt modelId="{90B43A1C-85AB-40E4-9687-2313E85E0399}">
      <dgm:prSet phldrT="[Текст]"/>
      <dgm:spPr>
        <a:blipFill rotWithShape="0">
          <a:blip xmlns:r="http://schemas.openxmlformats.org/officeDocument/2006/relationships" r:embed="rId3"/>
          <a:stretch>
            <a:fillRect/>
          </a:stretch>
        </a:blipFill>
        <a:ln>
          <a:solidFill>
            <a:srgbClr val="0070C0"/>
          </a:solidFill>
        </a:ln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CCCDC2A1-B573-48DB-AE6D-1F76901F1671}" type="parTrans" cxnId="{E3209E33-E5E7-49D7-A614-E18C032857AF}">
      <dgm:prSet/>
      <dgm:spPr>
        <a:solidFill>
          <a:srgbClr val="0070C0"/>
        </a:solidFill>
      </dgm:spPr>
      <dgm:t>
        <a:bodyPr/>
        <a:lstStyle/>
        <a:p>
          <a:endParaRPr lang="ru-RU"/>
        </a:p>
      </dgm:t>
    </dgm:pt>
    <dgm:pt modelId="{E9924FC7-EF29-492B-B0FE-E3B61C99864B}" type="sibTrans" cxnId="{E3209E33-E5E7-49D7-A614-E18C032857AF}">
      <dgm:prSet/>
      <dgm:spPr/>
      <dgm:t>
        <a:bodyPr/>
        <a:lstStyle/>
        <a:p>
          <a:endParaRPr lang="ru-RU"/>
        </a:p>
      </dgm:t>
    </dgm:pt>
    <dgm:pt modelId="{AA0A2BD5-A368-4F17-8E9D-23F1FC377812}">
      <dgm:prSet phldrT="[Текст]"/>
      <dgm:spPr>
        <a:blipFill rotWithShape="0">
          <a:blip xmlns:r="http://schemas.openxmlformats.org/officeDocument/2006/relationships" r:embed="rId4"/>
          <a:stretch>
            <a:fillRect/>
          </a:stretch>
        </a:blipFill>
        <a:ln>
          <a:solidFill>
            <a:srgbClr val="7030A0"/>
          </a:solidFill>
        </a:ln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6598F354-400C-439C-BDD5-729D663E252E}" type="parTrans" cxnId="{48ECD170-E6C5-489E-A263-20CC615C17AB}">
      <dgm:prSet/>
      <dgm:spPr>
        <a:solidFill>
          <a:srgbClr val="7030A0"/>
        </a:solidFill>
      </dgm:spPr>
      <dgm:t>
        <a:bodyPr/>
        <a:lstStyle/>
        <a:p>
          <a:endParaRPr lang="ru-RU"/>
        </a:p>
      </dgm:t>
    </dgm:pt>
    <dgm:pt modelId="{0A69E1AC-CA25-4F66-967D-B64CF01B740F}" type="sibTrans" cxnId="{48ECD170-E6C5-489E-A263-20CC615C17AB}">
      <dgm:prSet/>
      <dgm:spPr/>
      <dgm:t>
        <a:bodyPr/>
        <a:lstStyle/>
        <a:p>
          <a:endParaRPr lang="ru-RU"/>
        </a:p>
      </dgm:t>
    </dgm:pt>
    <dgm:pt modelId="{D78F1D4C-A2EF-4C56-940B-FB3F18A7298D}">
      <dgm:prSet phldrT="[Текст]"/>
      <dgm:spPr>
        <a:blipFill rotWithShape="0">
          <a:blip xmlns:r="http://schemas.openxmlformats.org/officeDocument/2006/relationships" r:embed="rId5"/>
          <a:stretch>
            <a:fillRect/>
          </a:stretch>
        </a:blipFill>
        <a:ln>
          <a:solidFill>
            <a:srgbClr val="00B050"/>
          </a:solidFill>
        </a:ln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3B6B2775-EA0D-4CA6-A4A3-0187E341F68C}" type="sibTrans" cxnId="{A00878C0-A87A-42B9-83D7-EE8880E34935}">
      <dgm:prSet/>
      <dgm:spPr/>
      <dgm:t>
        <a:bodyPr/>
        <a:lstStyle/>
        <a:p>
          <a:endParaRPr lang="ru-RU"/>
        </a:p>
      </dgm:t>
    </dgm:pt>
    <dgm:pt modelId="{08170AFC-8E89-4179-A96D-636AFFD8C3F3}" type="parTrans" cxnId="{A00878C0-A87A-42B9-83D7-EE8880E34935}">
      <dgm:prSet/>
      <dgm:spPr>
        <a:solidFill>
          <a:srgbClr val="00B050"/>
        </a:solidFill>
      </dgm:spPr>
      <dgm:t>
        <a:bodyPr/>
        <a:lstStyle/>
        <a:p>
          <a:endParaRPr lang="ru-RU"/>
        </a:p>
      </dgm:t>
    </dgm:pt>
    <dgm:pt modelId="{62E153EB-408C-4CB3-B6CA-2A439518E14B}">
      <dgm:prSet phldrT="[Текст]"/>
      <dgm:spPr>
        <a:blipFill rotWithShape="0">
          <a:blip xmlns:r="http://schemas.openxmlformats.org/officeDocument/2006/relationships" r:embed="rId6"/>
          <a:stretch>
            <a:fillRect/>
          </a:stretch>
        </a:blipFill>
        <a:ln>
          <a:solidFill>
            <a:srgbClr val="FF99FF"/>
          </a:solidFill>
        </a:ln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69F9F7AF-4DAB-4B6C-A26F-22C945FB8A80}" type="sibTrans" cxnId="{54059384-7D56-4783-9E6B-CB7051B26B45}">
      <dgm:prSet/>
      <dgm:spPr/>
      <dgm:t>
        <a:bodyPr/>
        <a:lstStyle/>
        <a:p>
          <a:endParaRPr lang="ru-RU"/>
        </a:p>
      </dgm:t>
    </dgm:pt>
    <dgm:pt modelId="{77DF95E1-3397-43CE-99EF-E82D1E9B2066}" type="parTrans" cxnId="{54059384-7D56-4783-9E6B-CB7051B26B45}">
      <dgm:prSet/>
      <dgm:spPr>
        <a:solidFill>
          <a:srgbClr val="FF99FF"/>
        </a:solidFill>
      </dgm:spPr>
      <dgm:t>
        <a:bodyPr/>
        <a:lstStyle/>
        <a:p>
          <a:endParaRPr lang="ru-RU"/>
        </a:p>
      </dgm:t>
    </dgm:pt>
    <dgm:pt modelId="{9F96D360-CB55-48DB-9778-BF90DCE1129E}">
      <dgm:prSet phldrT="[Текст]"/>
      <dgm:spPr>
        <a:blipFill rotWithShape="0">
          <a:blip xmlns:r="http://schemas.openxmlformats.org/officeDocument/2006/relationships" r:embed="rId7"/>
          <a:stretch>
            <a:fillRect/>
          </a:stretch>
        </a:blipFill>
        <a:ln>
          <a:solidFill>
            <a:srgbClr val="00B0F0"/>
          </a:solidFill>
        </a:ln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286A4893-ECEC-4EFE-BAC3-3F1C84511E21}" type="sibTrans" cxnId="{ABB8D3AC-32ED-44B8-98D1-601987ACC1D1}">
      <dgm:prSet/>
      <dgm:spPr/>
      <dgm:t>
        <a:bodyPr/>
        <a:lstStyle/>
        <a:p>
          <a:endParaRPr lang="ru-RU"/>
        </a:p>
      </dgm:t>
    </dgm:pt>
    <dgm:pt modelId="{BC4B6763-2F33-4CCB-B9CC-377BBD0F0800}" type="parTrans" cxnId="{ABB8D3AC-32ED-44B8-98D1-601987ACC1D1}">
      <dgm:prSet/>
      <dgm:spPr>
        <a:solidFill>
          <a:srgbClr val="00B0F0"/>
        </a:solidFill>
      </dgm:spPr>
      <dgm:t>
        <a:bodyPr/>
        <a:lstStyle/>
        <a:p>
          <a:endParaRPr lang="ru-RU"/>
        </a:p>
      </dgm:t>
    </dgm:pt>
    <dgm:pt modelId="{D2A69AB7-A0A6-4501-95CD-2902A3384DE3}">
      <dgm:prSet phldrT="[Текст]"/>
      <dgm:spPr>
        <a:blipFill rotWithShape="0">
          <a:blip xmlns:r="http://schemas.openxmlformats.org/officeDocument/2006/relationships" r:embed="rId8"/>
          <a:stretch>
            <a:fillRect/>
          </a:stretch>
        </a:blipFill>
        <a:ln>
          <a:solidFill>
            <a:srgbClr val="FF0000"/>
          </a:solidFill>
        </a:ln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B4AB27D7-F679-4C2F-B351-354C992C8F30}" type="sibTrans" cxnId="{BDBC8127-C9A5-4636-AF0A-79E42F53D923}">
      <dgm:prSet/>
      <dgm:spPr/>
      <dgm:t>
        <a:bodyPr/>
        <a:lstStyle/>
        <a:p>
          <a:endParaRPr lang="ru-RU"/>
        </a:p>
      </dgm:t>
    </dgm:pt>
    <dgm:pt modelId="{9DEE7B50-C1CB-48D2-999B-DF1098A88396}" type="parTrans" cxnId="{BDBC8127-C9A5-4636-AF0A-79E42F53D923}">
      <dgm:prSet/>
      <dgm:spPr>
        <a:solidFill>
          <a:srgbClr val="FF0000"/>
        </a:solidFill>
      </dgm:spPr>
      <dgm:t>
        <a:bodyPr/>
        <a:lstStyle/>
        <a:p>
          <a:endParaRPr lang="ru-RU"/>
        </a:p>
      </dgm:t>
    </dgm:pt>
    <dgm:pt modelId="{637E412C-91EE-486E-8354-15F2384BE3EA}">
      <dgm:prSet phldrT="[Текст]"/>
      <dgm:spPr>
        <a:blipFill rotWithShape="0">
          <a:blip xmlns:r="http://schemas.openxmlformats.org/officeDocument/2006/relationships" r:embed="rId9"/>
          <a:stretch>
            <a:fillRect/>
          </a:stretch>
        </a:blipFill>
        <a:ln>
          <a:solidFill>
            <a:schemeClr val="accent4">
              <a:lumMod val="50000"/>
            </a:schemeClr>
          </a:solidFill>
        </a:ln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C021BE46-16AF-4372-B2A0-67875E2C82CF}" type="parTrans" cxnId="{EA60BD94-54CE-450D-A117-19A3057D3DE3}">
      <dgm:prSet/>
      <dgm:spPr>
        <a:solidFill>
          <a:schemeClr val="accent3"/>
        </a:solidFill>
      </dgm:spPr>
      <dgm:t>
        <a:bodyPr/>
        <a:lstStyle/>
        <a:p>
          <a:endParaRPr lang="ru-RU"/>
        </a:p>
      </dgm:t>
    </dgm:pt>
    <dgm:pt modelId="{6923DAD3-03A3-4184-9D76-6CCF9386A60A}" type="sibTrans" cxnId="{EA60BD94-54CE-450D-A117-19A3057D3DE3}">
      <dgm:prSet/>
      <dgm:spPr/>
      <dgm:t>
        <a:bodyPr/>
        <a:lstStyle/>
        <a:p>
          <a:endParaRPr lang="ru-RU"/>
        </a:p>
      </dgm:t>
    </dgm:pt>
    <dgm:pt modelId="{D63A74EC-A1EC-4823-AB28-835C2DE63D58}">
      <dgm:prSet phldrT="[Текст]"/>
      <dgm:spPr>
        <a:blipFill rotWithShape="0">
          <a:blip xmlns:r="http://schemas.openxmlformats.org/officeDocument/2006/relationships" r:embed="rId10"/>
          <a:stretch>
            <a:fillRect/>
          </a:stretch>
        </a:blipFill>
        <a:ln>
          <a:solidFill>
            <a:srgbClr val="FFFF00"/>
          </a:solidFill>
        </a:ln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8D513BD1-7137-4BB2-A1F4-1B02EFB0F34F}" type="parTrans" cxnId="{A5BC18A6-1C74-45AC-A35E-DB57538BF8E8}">
      <dgm:prSet/>
      <dgm:spPr>
        <a:solidFill>
          <a:srgbClr val="FFFF00"/>
        </a:solidFill>
      </dgm:spPr>
      <dgm:t>
        <a:bodyPr/>
        <a:lstStyle/>
        <a:p>
          <a:endParaRPr lang="ru-RU"/>
        </a:p>
      </dgm:t>
    </dgm:pt>
    <dgm:pt modelId="{791BBDCE-20BF-42D5-A05C-65C02968CEA7}" type="sibTrans" cxnId="{A5BC18A6-1C74-45AC-A35E-DB57538BF8E8}">
      <dgm:prSet/>
      <dgm:spPr/>
      <dgm:t>
        <a:bodyPr/>
        <a:lstStyle/>
        <a:p>
          <a:endParaRPr lang="ru-RU"/>
        </a:p>
      </dgm:t>
    </dgm:pt>
    <dgm:pt modelId="{4B1A8440-411B-4A5D-AFC7-3583C59ADD0E}">
      <dgm:prSet phldrT="[Текст]"/>
      <dgm:spPr>
        <a:blipFill rotWithShape="0">
          <a:blip xmlns:r="http://schemas.openxmlformats.org/officeDocument/2006/relationships" r:embed="rId11"/>
          <a:stretch>
            <a:fillRect/>
          </a:stretch>
        </a:blipFill>
        <a:ln>
          <a:solidFill>
            <a:srgbClr val="92D050"/>
          </a:solidFill>
        </a:ln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082CE592-953F-441B-B0C2-F864433A8493}" type="parTrans" cxnId="{C76B1FDD-1515-4548-A84A-CDE5C2B70761}">
      <dgm:prSet/>
      <dgm:spPr>
        <a:solidFill>
          <a:srgbClr val="92D050"/>
        </a:solidFill>
      </dgm:spPr>
      <dgm:t>
        <a:bodyPr/>
        <a:lstStyle/>
        <a:p>
          <a:endParaRPr lang="ru-RU"/>
        </a:p>
      </dgm:t>
    </dgm:pt>
    <dgm:pt modelId="{0D0679BE-35CF-4C4A-B8A9-7CB6E4D6163D}" type="sibTrans" cxnId="{C76B1FDD-1515-4548-A84A-CDE5C2B70761}">
      <dgm:prSet/>
      <dgm:spPr/>
      <dgm:t>
        <a:bodyPr/>
        <a:lstStyle/>
        <a:p>
          <a:endParaRPr lang="ru-RU"/>
        </a:p>
      </dgm:t>
    </dgm:pt>
    <dgm:pt modelId="{8B82EA68-B59A-424E-9756-C221A13DB47F}" type="pres">
      <dgm:prSet presAssocID="{6B4A9C71-5243-4375-98C7-BA189146832B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D72E44C-8498-48F8-9652-E5DD6AC5818D}" type="pres">
      <dgm:prSet presAssocID="{6F647F05-65E5-443B-9310-4AF895EEC1B0}" presName="centerShape" presStyleLbl="node0" presStyleIdx="0" presStyleCnt="1" custScaleX="172936" custScaleY="164604" custLinFactNeighborX="-908" custLinFactNeighborY="1704"/>
      <dgm:spPr/>
      <dgm:t>
        <a:bodyPr/>
        <a:lstStyle/>
        <a:p>
          <a:endParaRPr lang="ru-RU"/>
        </a:p>
      </dgm:t>
    </dgm:pt>
    <dgm:pt modelId="{4731EA70-1FA8-49F5-A6BF-4AE9CB97C303}" type="pres">
      <dgm:prSet presAssocID="{8D513BD1-7137-4BB2-A1F4-1B02EFB0F34F}" presName="parTrans" presStyleLbl="sibTrans2D1" presStyleIdx="0" presStyleCnt="11"/>
      <dgm:spPr/>
      <dgm:t>
        <a:bodyPr/>
        <a:lstStyle/>
        <a:p>
          <a:endParaRPr lang="ru-RU"/>
        </a:p>
      </dgm:t>
    </dgm:pt>
    <dgm:pt modelId="{8D15C70B-27DC-4BC4-8B54-1A6B8CC1DBC1}" type="pres">
      <dgm:prSet presAssocID="{8D513BD1-7137-4BB2-A1F4-1B02EFB0F34F}" presName="connectorText" presStyleLbl="sibTrans2D1" presStyleIdx="0" presStyleCnt="11"/>
      <dgm:spPr/>
      <dgm:t>
        <a:bodyPr/>
        <a:lstStyle/>
        <a:p>
          <a:endParaRPr lang="ru-RU"/>
        </a:p>
      </dgm:t>
    </dgm:pt>
    <dgm:pt modelId="{E2EC1D87-F728-458A-8AB1-7A3D78F9D25E}" type="pres">
      <dgm:prSet presAssocID="{D63A74EC-A1EC-4823-AB28-835C2DE63D58}" presName="node" presStyleLbl="node1" presStyleIdx="0" presStyleCnt="11" custRadScaleRad="90904" custRadScaleInc="-79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E222DD-64BD-4A89-BBB9-2B80D8318D4A}" type="pres">
      <dgm:prSet presAssocID="{082CE592-953F-441B-B0C2-F864433A8493}" presName="parTrans" presStyleLbl="sibTrans2D1" presStyleIdx="1" presStyleCnt="11"/>
      <dgm:spPr/>
      <dgm:t>
        <a:bodyPr/>
        <a:lstStyle/>
        <a:p>
          <a:endParaRPr lang="ru-RU"/>
        </a:p>
      </dgm:t>
    </dgm:pt>
    <dgm:pt modelId="{839DF450-14DD-4280-9AEE-DA73938E9B9D}" type="pres">
      <dgm:prSet presAssocID="{082CE592-953F-441B-B0C2-F864433A8493}" presName="connectorText" presStyleLbl="sibTrans2D1" presStyleIdx="1" presStyleCnt="11"/>
      <dgm:spPr/>
      <dgm:t>
        <a:bodyPr/>
        <a:lstStyle/>
        <a:p>
          <a:endParaRPr lang="ru-RU"/>
        </a:p>
      </dgm:t>
    </dgm:pt>
    <dgm:pt modelId="{73BC26A8-8D0F-45E6-9E3B-37EADD227262}" type="pres">
      <dgm:prSet presAssocID="{4B1A8440-411B-4A5D-AFC7-3583C59ADD0E}" presName="node" presStyleLbl="node1" presStyleIdx="1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F93DE9-E67A-4CE1-BC6B-5C458B1137B0}" type="pres">
      <dgm:prSet presAssocID="{C021BE46-16AF-4372-B2A0-67875E2C82CF}" presName="parTrans" presStyleLbl="sibTrans2D1" presStyleIdx="2" presStyleCnt="11"/>
      <dgm:spPr/>
      <dgm:t>
        <a:bodyPr/>
        <a:lstStyle/>
        <a:p>
          <a:endParaRPr lang="ru-RU"/>
        </a:p>
      </dgm:t>
    </dgm:pt>
    <dgm:pt modelId="{DA660ED5-C4B7-4208-928A-B8DD66837486}" type="pres">
      <dgm:prSet presAssocID="{C021BE46-16AF-4372-B2A0-67875E2C82CF}" presName="connectorText" presStyleLbl="sibTrans2D1" presStyleIdx="2" presStyleCnt="11"/>
      <dgm:spPr/>
      <dgm:t>
        <a:bodyPr/>
        <a:lstStyle/>
        <a:p>
          <a:endParaRPr lang="ru-RU"/>
        </a:p>
      </dgm:t>
    </dgm:pt>
    <dgm:pt modelId="{D8B200F5-4D07-49B2-A587-C2FE6CEC49F8}" type="pres">
      <dgm:prSet presAssocID="{637E412C-91EE-486E-8354-15F2384BE3EA}" presName="node" presStyleLbl="node1" presStyleIdx="2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EAB10C-E176-4610-B2C6-BE8F83AD0F9B}" type="pres">
      <dgm:prSet presAssocID="{A8FC0520-4E1C-47C9-9459-5A566E2A3269}" presName="parTrans" presStyleLbl="sibTrans2D1" presStyleIdx="3" presStyleCnt="11"/>
      <dgm:spPr/>
      <dgm:t>
        <a:bodyPr/>
        <a:lstStyle/>
        <a:p>
          <a:endParaRPr lang="ru-RU"/>
        </a:p>
      </dgm:t>
    </dgm:pt>
    <dgm:pt modelId="{47F0322C-5978-482D-A409-1280E22C6D82}" type="pres">
      <dgm:prSet presAssocID="{A8FC0520-4E1C-47C9-9459-5A566E2A3269}" presName="connectorText" presStyleLbl="sibTrans2D1" presStyleIdx="3" presStyleCnt="11"/>
      <dgm:spPr/>
      <dgm:t>
        <a:bodyPr/>
        <a:lstStyle/>
        <a:p>
          <a:endParaRPr lang="ru-RU"/>
        </a:p>
      </dgm:t>
    </dgm:pt>
    <dgm:pt modelId="{FFE63D16-C443-42C8-BB30-4CA61876A647}" type="pres">
      <dgm:prSet presAssocID="{420BA717-63F2-4ED1-9193-BDF0AD7BC7EB}" presName="node" presStyleLbl="node1" presStyleIdx="3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81485E-E38C-4518-A609-8D1D62CF917B}" type="pres">
      <dgm:prSet presAssocID="{CCCDC2A1-B573-48DB-AE6D-1F76901F1671}" presName="parTrans" presStyleLbl="sibTrans2D1" presStyleIdx="4" presStyleCnt="11"/>
      <dgm:spPr/>
      <dgm:t>
        <a:bodyPr/>
        <a:lstStyle/>
        <a:p>
          <a:endParaRPr lang="ru-RU"/>
        </a:p>
      </dgm:t>
    </dgm:pt>
    <dgm:pt modelId="{DB024BEC-8C88-4F07-BCA5-811E266A083B}" type="pres">
      <dgm:prSet presAssocID="{CCCDC2A1-B573-48DB-AE6D-1F76901F1671}" presName="connectorText" presStyleLbl="sibTrans2D1" presStyleIdx="4" presStyleCnt="11"/>
      <dgm:spPr/>
      <dgm:t>
        <a:bodyPr/>
        <a:lstStyle/>
        <a:p>
          <a:endParaRPr lang="ru-RU"/>
        </a:p>
      </dgm:t>
    </dgm:pt>
    <dgm:pt modelId="{0A6C1809-69AA-4BA6-8257-5A11C3557B45}" type="pres">
      <dgm:prSet presAssocID="{90B43A1C-85AB-40E4-9687-2313E85E0399}" presName="node" presStyleLbl="node1" presStyleIdx="4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950D33-9BD9-4D37-A533-789F5554AFB5}" type="pres">
      <dgm:prSet presAssocID="{6598F354-400C-439C-BDD5-729D663E252E}" presName="parTrans" presStyleLbl="sibTrans2D1" presStyleIdx="5" presStyleCnt="11"/>
      <dgm:spPr/>
      <dgm:t>
        <a:bodyPr/>
        <a:lstStyle/>
        <a:p>
          <a:endParaRPr lang="ru-RU"/>
        </a:p>
      </dgm:t>
    </dgm:pt>
    <dgm:pt modelId="{F326903B-AF5C-41D9-A950-9DE60C069BDF}" type="pres">
      <dgm:prSet presAssocID="{6598F354-400C-439C-BDD5-729D663E252E}" presName="connectorText" presStyleLbl="sibTrans2D1" presStyleIdx="5" presStyleCnt="11"/>
      <dgm:spPr/>
      <dgm:t>
        <a:bodyPr/>
        <a:lstStyle/>
        <a:p>
          <a:endParaRPr lang="ru-RU"/>
        </a:p>
      </dgm:t>
    </dgm:pt>
    <dgm:pt modelId="{EB1C3899-7B42-47CD-912B-DD035472498D}" type="pres">
      <dgm:prSet presAssocID="{AA0A2BD5-A368-4F17-8E9D-23F1FC377812}" presName="node" presStyleLbl="node1" presStyleIdx="5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5553CB-2478-4421-B002-5FA728364A78}" type="pres">
      <dgm:prSet presAssocID="{9DEE7B50-C1CB-48D2-999B-DF1098A88396}" presName="parTrans" presStyleLbl="sibTrans2D1" presStyleIdx="6" presStyleCnt="11"/>
      <dgm:spPr/>
      <dgm:t>
        <a:bodyPr/>
        <a:lstStyle/>
        <a:p>
          <a:endParaRPr lang="ru-RU"/>
        </a:p>
      </dgm:t>
    </dgm:pt>
    <dgm:pt modelId="{881BA4B6-6173-4BE7-ACB0-127409627ABA}" type="pres">
      <dgm:prSet presAssocID="{9DEE7B50-C1CB-48D2-999B-DF1098A88396}" presName="connectorText" presStyleLbl="sibTrans2D1" presStyleIdx="6" presStyleCnt="11"/>
      <dgm:spPr/>
      <dgm:t>
        <a:bodyPr/>
        <a:lstStyle/>
        <a:p>
          <a:endParaRPr lang="ru-RU"/>
        </a:p>
      </dgm:t>
    </dgm:pt>
    <dgm:pt modelId="{FED909B6-8F19-4D98-AAC2-EBEEF4830C2B}" type="pres">
      <dgm:prSet presAssocID="{D2A69AB7-A0A6-4501-95CD-2902A3384DE3}" presName="node" presStyleLbl="node1" presStyleIdx="6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B7EB92-DF16-476D-BB87-6C0D26E26F61}" type="pres">
      <dgm:prSet presAssocID="{BC4B6763-2F33-4CCB-B9CC-377BBD0F0800}" presName="parTrans" presStyleLbl="sibTrans2D1" presStyleIdx="7" presStyleCnt="11"/>
      <dgm:spPr/>
      <dgm:t>
        <a:bodyPr/>
        <a:lstStyle/>
        <a:p>
          <a:endParaRPr lang="ru-RU"/>
        </a:p>
      </dgm:t>
    </dgm:pt>
    <dgm:pt modelId="{E3A5A4EE-729B-477E-AEA8-7FC61FA6B941}" type="pres">
      <dgm:prSet presAssocID="{BC4B6763-2F33-4CCB-B9CC-377BBD0F0800}" presName="connectorText" presStyleLbl="sibTrans2D1" presStyleIdx="7" presStyleCnt="11"/>
      <dgm:spPr/>
      <dgm:t>
        <a:bodyPr/>
        <a:lstStyle/>
        <a:p>
          <a:endParaRPr lang="ru-RU"/>
        </a:p>
      </dgm:t>
    </dgm:pt>
    <dgm:pt modelId="{69EA0517-EDCB-4CEB-899F-D56DCF7B4404}" type="pres">
      <dgm:prSet presAssocID="{9F96D360-CB55-48DB-9778-BF90DCE1129E}" presName="node" presStyleLbl="node1" presStyleIdx="7" presStyleCnt="11" custRadScaleRad="96545" custRadScaleInc="44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035AEB-3A20-4DC3-9A60-032AB2743B03}" type="pres">
      <dgm:prSet presAssocID="{77DF95E1-3397-43CE-99EF-E82D1E9B2066}" presName="parTrans" presStyleLbl="sibTrans2D1" presStyleIdx="8" presStyleCnt="11"/>
      <dgm:spPr/>
      <dgm:t>
        <a:bodyPr/>
        <a:lstStyle/>
        <a:p>
          <a:endParaRPr lang="ru-RU"/>
        </a:p>
      </dgm:t>
    </dgm:pt>
    <dgm:pt modelId="{4273F29E-B93C-44D6-A671-FCDC77ED9BA3}" type="pres">
      <dgm:prSet presAssocID="{77DF95E1-3397-43CE-99EF-E82D1E9B2066}" presName="connectorText" presStyleLbl="sibTrans2D1" presStyleIdx="8" presStyleCnt="11"/>
      <dgm:spPr/>
      <dgm:t>
        <a:bodyPr/>
        <a:lstStyle/>
        <a:p>
          <a:endParaRPr lang="ru-RU"/>
        </a:p>
      </dgm:t>
    </dgm:pt>
    <dgm:pt modelId="{83F11675-07D9-406F-853D-13FD28BBB805}" type="pres">
      <dgm:prSet presAssocID="{62E153EB-408C-4CB3-B6CA-2A439518E14B}" presName="node" presStyleLbl="node1" presStyleIdx="8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27FC25-052B-426A-9E06-117E992234F6}" type="pres">
      <dgm:prSet presAssocID="{08170AFC-8E89-4179-A96D-636AFFD8C3F3}" presName="parTrans" presStyleLbl="sibTrans2D1" presStyleIdx="9" presStyleCnt="11"/>
      <dgm:spPr/>
      <dgm:t>
        <a:bodyPr/>
        <a:lstStyle/>
        <a:p>
          <a:endParaRPr lang="ru-RU"/>
        </a:p>
      </dgm:t>
    </dgm:pt>
    <dgm:pt modelId="{53D78D63-5F88-4163-9535-46A64127BD3A}" type="pres">
      <dgm:prSet presAssocID="{08170AFC-8E89-4179-A96D-636AFFD8C3F3}" presName="connectorText" presStyleLbl="sibTrans2D1" presStyleIdx="9" presStyleCnt="11"/>
      <dgm:spPr/>
      <dgm:t>
        <a:bodyPr/>
        <a:lstStyle/>
        <a:p>
          <a:endParaRPr lang="ru-RU"/>
        </a:p>
      </dgm:t>
    </dgm:pt>
    <dgm:pt modelId="{EDA34655-9131-4731-957F-5382F53A0660}" type="pres">
      <dgm:prSet presAssocID="{D78F1D4C-A2EF-4C56-940B-FB3F18A7298D}" presName="node" presStyleLbl="node1" presStyleIdx="9" presStyleCnt="11" custRadScaleRad="99372" custRadScaleInc="27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3B84E4-4A31-43DB-B3BF-8E8EF2B79F2D}" type="pres">
      <dgm:prSet presAssocID="{66E51CD7-05D6-4658-BDAA-92C6F3E19708}" presName="parTrans" presStyleLbl="sibTrans2D1" presStyleIdx="10" presStyleCnt="11"/>
      <dgm:spPr/>
      <dgm:t>
        <a:bodyPr/>
        <a:lstStyle/>
        <a:p>
          <a:endParaRPr lang="ru-RU"/>
        </a:p>
      </dgm:t>
    </dgm:pt>
    <dgm:pt modelId="{C47D9E4B-AD47-4E79-B529-9B264E8F4F6B}" type="pres">
      <dgm:prSet presAssocID="{66E51CD7-05D6-4658-BDAA-92C6F3E19708}" presName="connectorText" presStyleLbl="sibTrans2D1" presStyleIdx="10" presStyleCnt="11"/>
      <dgm:spPr/>
      <dgm:t>
        <a:bodyPr/>
        <a:lstStyle/>
        <a:p>
          <a:endParaRPr lang="ru-RU"/>
        </a:p>
      </dgm:t>
    </dgm:pt>
    <dgm:pt modelId="{E0AC84DD-2093-416F-85DE-E547FE520660}" type="pres">
      <dgm:prSet presAssocID="{3BA0FA79-0F0A-4F39-8C6F-85BF113366C3}" presName="node" presStyleLbl="node1" presStyleIdx="10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24F347B-6EB5-459F-BAE5-DAFC5EE6A8B2}" type="presOf" srcId="{66E51CD7-05D6-4658-BDAA-92C6F3E19708}" destId="{C47D9E4B-AD47-4E79-B529-9B264E8F4F6B}" srcOrd="1" destOrd="0" presId="urn:microsoft.com/office/officeart/2005/8/layout/radial5"/>
    <dgm:cxn modelId="{03DD30EB-79F6-46CB-82CB-0A828D68F86F}" type="presOf" srcId="{C021BE46-16AF-4372-B2A0-67875E2C82CF}" destId="{DA660ED5-C4B7-4208-928A-B8DD66837486}" srcOrd="1" destOrd="0" presId="urn:microsoft.com/office/officeart/2005/8/layout/radial5"/>
    <dgm:cxn modelId="{4A189105-0239-4451-ACE0-D31E9CBF66B8}" srcId="{6F647F05-65E5-443B-9310-4AF895EEC1B0}" destId="{3BA0FA79-0F0A-4F39-8C6F-85BF113366C3}" srcOrd="10" destOrd="0" parTransId="{66E51CD7-05D6-4658-BDAA-92C6F3E19708}" sibTransId="{3F86135B-3CC7-4CEB-B411-92453A9354E3}"/>
    <dgm:cxn modelId="{A00878C0-A87A-42B9-83D7-EE8880E34935}" srcId="{6F647F05-65E5-443B-9310-4AF895EEC1B0}" destId="{D78F1D4C-A2EF-4C56-940B-FB3F18A7298D}" srcOrd="9" destOrd="0" parTransId="{08170AFC-8E89-4179-A96D-636AFFD8C3F3}" sibTransId="{3B6B2775-EA0D-4CA6-A4A3-0187E341F68C}"/>
    <dgm:cxn modelId="{F280695C-BCD4-44D5-BD42-7B1024E9C69E}" srcId="{6B4A9C71-5243-4375-98C7-BA189146832B}" destId="{6F647F05-65E5-443B-9310-4AF895EEC1B0}" srcOrd="0" destOrd="0" parTransId="{75BFC95B-EA58-4583-BC2B-08582B3ED8DC}" sibTransId="{FCC559A8-CB2E-461F-864E-CCB99C0FD9A4}"/>
    <dgm:cxn modelId="{0AA3E887-C07E-4C59-BF15-F6ED80FB4EF9}" type="presOf" srcId="{A8FC0520-4E1C-47C9-9459-5A566E2A3269}" destId="{E7EAB10C-E176-4610-B2C6-BE8F83AD0F9B}" srcOrd="0" destOrd="0" presId="urn:microsoft.com/office/officeart/2005/8/layout/radial5"/>
    <dgm:cxn modelId="{8AA80F1D-6408-48D7-A43E-2C801B5D7B86}" type="presOf" srcId="{62E153EB-408C-4CB3-B6CA-2A439518E14B}" destId="{83F11675-07D9-406F-853D-13FD28BBB805}" srcOrd="0" destOrd="0" presId="urn:microsoft.com/office/officeart/2005/8/layout/radial5"/>
    <dgm:cxn modelId="{76532042-BE23-4003-88A6-9D7823F3650B}" type="presOf" srcId="{CCCDC2A1-B573-48DB-AE6D-1F76901F1671}" destId="{DB024BEC-8C88-4F07-BCA5-811E266A083B}" srcOrd="1" destOrd="0" presId="urn:microsoft.com/office/officeart/2005/8/layout/radial5"/>
    <dgm:cxn modelId="{1CAE2A6F-AC9F-4320-835B-00E84CC4C89A}" type="presOf" srcId="{77DF95E1-3397-43CE-99EF-E82D1E9B2066}" destId="{7A035AEB-3A20-4DC3-9A60-032AB2743B03}" srcOrd="0" destOrd="0" presId="urn:microsoft.com/office/officeart/2005/8/layout/radial5"/>
    <dgm:cxn modelId="{BDBC8127-C9A5-4636-AF0A-79E42F53D923}" srcId="{6F647F05-65E5-443B-9310-4AF895EEC1B0}" destId="{D2A69AB7-A0A6-4501-95CD-2902A3384DE3}" srcOrd="6" destOrd="0" parTransId="{9DEE7B50-C1CB-48D2-999B-DF1098A88396}" sibTransId="{B4AB27D7-F679-4C2F-B351-354C992C8F30}"/>
    <dgm:cxn modelId="{393EF266-3D24-40F4-99E0-65AE59337423}" type="presOf" srcId="{08170AFC-8E89-4179-A96D-636AFFD8C3F3}" destId="{DF27FC25-052B-426A-9E06-117E992234F6}" srcOrd="0" destOrd="0" presId="urn:microsoft.com/office/officeart/2005/8/layout/radial5"/>
    <dgm:cxn modelId="{B4B8A983-E4CC-490D-952F-7E313F3536A0}" type="presOf" srcId="{082CE592-953F-441B-B0C2-F864433A8493}" destId="{A0E222DD-64BD-4A89-BBB9-2B80D8318D4A}" srcOrd="0" destOrd="0" presId="urn:microsoft.com/office/officeart/2005/8/layout/radial5"/>
    <dgm:cxn modelId="{31AE42CE-54C5-416B-B83C-5C001937F895}" type="presOf" srcId="{6598F354-400C-439C-BDD5-729D663E252E}" destId="{FA950D33-9BD9-4D37-A533-789F5554AFB5}" srcOrd="0" destOrd="0" presId="urn:microsoft.com/office/officeart/2005/8/layout/radial5"/>
    <dgm:cxn modelId="{1C9CEB76-5B6A-4A95-AD6C-CF744D0F3E9F}" type="presOf" srcId="{9F96D360-CB55-48DB-9778-BF90DCE1129E}" destId="{69EA0517-EDCB-4CEB-899F-D56DCF7B4404}" srcOrd="0" destOrd="0" presId="urn:microsoft.com/office/officeart/2005/8/layout/radial5"/>
    <dgm:cxn modelId="{85E280A4-38FA-4640-B93E-8E86A6B4B8E8}" type="presOf" srcId="{08170AFC-8E89-4179-A96D-636AFFD8C3F3}" destId="{53D78D63-5F88-4163-9535-46A64127BD3A}" srcOrd="1" destOrd="0" presId="urn:microsoft.com/office/officeart/2005/8/layout/radial5"/>
    <dgm:cxn modelId="{FA96BE06-06CB-4A51-8A9E-47107A8265DA}" type="presOf" srcId="{8D513BD1-7137-4BB2-A1F4-1B02EFB0F34F}" destId="{8D15C70B-27DC-4BC4-8B54-1A6B8CC1DBC1}" srcOrd="1" destOrd="0" presId="urn:microsoft.com/office/officeart/2005/8/layout/radial5"/>
    <dgm:cxn modelId="{EA60BD94-54CE-450D-A117-19A3057D3DE3}" srcId="{6F647F05-65E5-443B-9310-4AF895EEC1B0}" destId="{637E412C-91EE-486E-8354-15F2384BE3EA}" srcOrd="2" destOrd="0" parTransId="{C021BE46-16AF-4372-B2A0-67875E2C82CF}" sibTransId="{6923DAD3-03A3-4184-9D76-6CCF9386A60A}"/>
    <dgm:cxn modelId="{E3209E33-E5E7-49D7-A614-E18C032857AF}" srcId="{6F647F05-65E5-443B-9310-4AF895EEC1B0}" destId="{90B43A1C-85AB-40E4-9687-2313E85E0399}" srcOrd="4" destOrd="0" parTransId="{CCCDC2A1-B573-48DB-AE6D-1F76901F1671}" sibTransId="{E9924FC7-EF29-492B-B0FE-E3B61C99864B}"/>
    <dgm:cxn modelId="{9D8B784F-2FE4-4CD7-8BDF-A5D0CF0BE454}" type="presOf" srcId="{D2A69AB7-A0A6-4501-95CD-2902A3384DE3}" destId="{FED909B6-8F19-4D98-AAC2-EBEEF4830C2B}" srcOrd="0" destOrd="0" presId="urn:microsoft.com/office/officeart/2005/8/layout/radial5"/>
    <dgm:cxn modelId="{C76B1FDD-1515-4548-A84A-CDE5C2B70761}" srcId="{6F647F05-65E5-443B-9310-4AF895EEC1B0}" destId="{4B1A8440-411B-4A5D-AFC7-3583C59ADD0E}" srcOrd="1" destOrd="0" parTransId="{082CE592-953F-441B-B0C2-F864433A8493}" sibTransId="{0D0679BE-35CF-4C4A-B8A9-7CB6E4D6163D}"/>
    <dgm:cxn modelId="{BD4B4C35-1DCA-42F1-BEAB-082E4BC87853}" type="presOf" srcId="{3BA0FA79-0F0A-4F39-8C6F-85BF113366C3}" destId="{E0AC84DD-2093-416F-85DE-E547FE520660}" srcOrd="0" destOrd="0" presId="urn:microsoft.com/office/officeart/2005/8/layout/radial5"/>
    <dgm:cxn modelId="{6D1FADE9-B59A-4898-A47D-78C8A411D172}" type="presOf" srcId="{66E51CD7-05D6-4658-BDAA-92C6F3E19708}" destId="{553B84E4-4A31-43DB-B3BF-8E8EF2B79F2D}" srcOrd="0" destOrd="0" presId="urn:microsoft.com/office/officeart/2005/8/layout/radial5"/>
    <dgm:cxn modelId="{48ECD170-E6C5-489E-A263-20CC615C17AB}" srcId="{6F647F05-65E5-443B-9310-4AF895EEC1B0}" destId="{AA0A2BD5-A368-4F17-8E9D-23F1FC377812}" srcOrd="5" destOrd="0" parTransId="{6598F354-400C-439C-BDD5-729D663E252E}" sibTransId="{0A69E1AC-CA25-4F66-967D-B64CF01B740F}"/>
    <dgm:cxn modelId="{420E5929-73A4-4A38-8264-96367E09F888}" srcId="{6F647F05-65E5-443B-9310-4AF895EEC1B0}" destId="{420BA717-63F2-4ED1-9193-BDF0AD7BC7EB}" srcOrd="3" destOrd="0" parTransId="{A8FC0520-4E1C-47C9-9459-5A566E2A3269}" sibTransId="{93B10FAD-F9FB-447F-AB26-67CC3C3A8B52}"/>
    <dgm:cxn modelId="{EA9E834C-CAAA-4E87-826E-3953F8638D91}" type="presOf" srcId="{9DEE7B50-C1CB-48D2-999B-DF1098A88396}" destId="{2F5553CB-2478-4421-B002-5FA728364A78}" srcOrd="0" destOrd="0" presId="urn:microsoft.com/office/officeart/2005/8/layout/radial5"/>
    <dgm:cxn modelId="{6EC06B2D-624C-4C4F-BA54-B885CA61AE3E}" type="presOf" srcId="{C021BE46-16AF-4372-B2A0-67875E2C82CF}" destId="{06F93DE9-E67A-4CE1-BC6B-5C458B1137B0}" srcOrd="0" destOrd="0" presId="urn:microsoft.com/office/officeart/2005/8/layout/radial5"/>
    <dgm:cxn modelId="{E0F2A020-45E5-4241-A59C-A6C8712403D0}" type="presOf" srcId="{6598F354-400C-439C-BDD5-729D663E252E}" destId="{F326903B-AF5C-41D9-A950-9DE60C069BDF}" srcOrd="1" destOrd="0" presId="urn:microsoft.com/office/officeart/2005/8/layout/radial5"/>
    <dgm:cxn modelId="{A5BC18A6-1C74-45AC-A35E-DB57538BF8E8}" srcId="{6F647F05-65E5-443B-9310-4AF895EEC1B0}" destId="{D63A74EC-A1EC-4823-AB28-835C2DE63D58}" srcOrd="0" destOrd="0" parTransId="{8D513BD1-7137-4BB2-A1F4-1B02EFB0F34F}" sibTransId="{791BBDCE-20BF-42D5-A05C-65C02968CEA7}"/>
    <dgm:cxn modelId="{ABB8D3AC-32ED-44B8-98D1-601987ACC1D1}" srcId="{6F647F05-65E5-443B-9310-4AF895EEC1B0}" destId="{9F96D360-CB55-48DB-9778-BF90DCE1129E}" srcOrd="7" destOrd="0" parTransId="{BC4B6763-2F33-4CCB-B9CC-377BBD0F0800}" sibTransId="{286A4893-ECEC-4EFE-BAC3-3F1C84511E21}"/>
    <dgm:cxn modelId="{54059384-7D56-4783-9E6B-CB7051B26B45}" srcId="{6F647F05-65E5-443B-9310-4AF895EEC1B0}" destId="{62E153EB-408C-4CB3-B6CA-2A439518E14B}" srcOrd="8" destOrd="0" parTransId="{77DF95E1-3397-43CE-99EF-E82D1E9B2066}" sibTransId="{69F9F7AF-4DAB-4B6C-A26F-22C945FB8A80}"/>
    <dgm:cxn modelId="{806273AE-7162-4274-9352-E28B5C6483FE}" type="presOf" srcId="{D63A74EC-A1EC-4823-AB28-835C2DE63D58}" destId="{E2EC1D87-F728-458A-8AB1-7A3D78F9D25E}" srcOrd="0" destOrd="0" presId="urn:microsoft.com/office/officeart/2005/8/layout/radial5"/>
    <dgm:cxn modelId="{EFF5F4C9-1368-4CAF-841F-8E5B355A1B96}" type="presOf" srcId="{AA0A2BD5-A368-4F17-8E9D-23F1FC377812}" destId="{EB1C3899-7B42-47CD-912B-DD035472498D}" srcOrd="0" destOrd="0" presId="urn:microsoft.com/office/officeart/2005/8/layout/radial5"/>
    <dgm:cxn modelId="{C5662CEB-ECF0-4CA2-A5BC-26D479CA8F66}" type="presOf" srcId="{CCCDC2A1-B573-48DB-AE6D-1F76901F1671}" destId="{C481485E-E38C-4518-A609-8D1D62CF917B}" srcOrd="0" destOrd="0" presId="urn:microsoft.com/office/officeart/2005/8/layout/radial5"/>
    <dgm:cxn modelId="{40A431B7-3E8A-4AE9-B4AD-FC024146F6EE}" type="presOf" srcId="{90B43A1C-85AB-40E4-9687-2313E85E0399}" destId="{0A6C1809-69AA-4BA6-8257-5A11C3557B45}" srcOrd="0" destOrd="0" presId="urn:microsoft.com/office/officeart/2005/8/layout/radial5"/>
    <dgm:cxn modelId="{3E65CE6F-0865-4DDB-BC88-DB0A4D028861}" type="presOf" srcId="{420BA717-63F2-4ED1-9193-BDF0AD7BC7EB}" destId="{FFE63D16-C443-42C8-BB30-4CA61876A647}" srcOrd="0" destOrd="0" presId="urn:microsoft.com/office/officeart/2005/8/layout/radial5"/>
    <dgm:cxn modelId="{C8A39F43-F065-4207-A0A7-69F494F2AF5D}" type="presOf" srcId="{9DEE7B50-C1CB-48D2-999B-DF1098A88396}" destId="{881BA4B6-6173-4BE7-ACB0-127409627ABA}" srcOrd="1" destOrd="0" presId="urn:microsoft.com/office/officeart/2005/8/layout/radial5"/>
    <dgm:cxn modelId="{51AAB43E-5923-4AD0-A4AF-63D937A949D2}" type="presOf" srcId="{8D513BD1-7137-4BB2-A1F4-1B02EFB0F34F}" destId="{4731EA70-1FA8-49F5-A6BF-4AE9CB97C303}" srcOrd="0" destOrd="0" presId="urn:microsoft.com/office/officeart/2005/8/layout/radial5"/>
    <dgm:cxn modelId="{088098D9-BDD5-4EF5-B7C7-2EE9A44C6E8D}" type="presOf" srcId="{6F647F05-65E5-443B-9310-4AF895EEC1B0}" destId="{ED72E44C-8498-48F8-9652-E5DD6AC5818D}" srcOrd="0" destOrd="0" presId="urn:microsoft.com/office/officeart/2005/8/layout/radial5"/>
    <dgm:cxn modelId="{175F33A7-58D5-4FD7-9EAE-9991DC231F06}" type="presOf" srcId="{BC4B6763-2F33-4CCB-B9CC-377BBD0F0800}" destId="{A0B7EB92-DF16-476D-BB87-6C0D26E26F61}" srcOrd="0" destOrd="0" presId="urn:microsoft.com/office/officeart/2005/8/layout/radial5"/>
    <dgm:cxn modelId="{81D879C3-B515-4169-A260-CEA180DD68F3}" type="presOf" srcId="{082CE592-953F-441B-B0C2-F864433A8493}" destId="{839DF450-14DD-4280-9AEE-DA73938E9B9D}" srcOrd="1" destOrd="0" presId="urn:microsoft.com/office/officeart/2005/8/layout/radial5"/>
    <dgm:cxn modelId="{7DA1AF65-A78D-4573-91BA-9923309C2DA9}" type="presOf" srcId="{4B1A8440-411B-4A5D-AFC7-3583C59ADD0E}" destId="{73BC26A8-8D0F-45E6-9E3B-37EADD227262}" srcOrd="0" destOrd="0" presId="urn:microsoft.com/office/officeart/2005/8/layout/radial5"/>
    <dgm:cxn modelId="{0EF3BA81-180C-4865-83D1-6046E22402FE}" type="presOf" srcId="{77DF95E1-3397-43CE-99EF-E82D1E9B2066}" destId="{4273F29E-B93C-44D6-A671-FCDC77ED9BA3}" srcOrd="1" destOrd="0" presId="urn:microsoft.com/office/officeart/2005/8/layout/radial5"/>
    <dgm:cxn modelId="{D25C96E3-84DC-43CB-80E2-034011069DC0}" type="presOf" srcId="{A8FC0520-4E1C-47C9-9459-5A566E2A3269}" destId="{47F0322C-5978-482D-A409-1280E22C6D82}" srcOrd="1" destOrd="0" presId="urn:microsoft.com/office/officeart/2005/8/layout/radial5"/>
    <dgm:cxn modelId="{0ECDB1C3-4A58-464B-BA51-556F6CA58BCB}" type="presOf" srcId="{6B4A9C71-5243-4375-98C7-BA189146832B}" destId="{8B82EA68-B59A-424E-9756-C221A13DB47F}" srcOrd="0" destOrd="0" presId="urn:microsoft.com/office/officeart/2005/8/layout/radial5"/>
    <dgm:cxn modelId="{A95C657D-EF19-40F9-8386-59F4FCE950BB}" type="presOf" srcId="{BC4B6763-2F33-4CCB-B9CC-377BBD0F0800}" destId="{E3A5A4EE-729B-477E-AEA8-7FC61FA6B941}" srcOrd="1" destOrd="0" presId="urn:microsoft.com/office/officeart/2005/8/layout/radial5"/>
    <dgm:cxn modelId="{5491791E-06C1-4176-93BC-1406C77A6474}" type="presOf" srcId="{D78F1D4C-A2EF-4C56-940B-FB3F18A7298D}" destId="{EDA34655-9131-4731-957F-5382F53A0660}" srcOrd="0" destOrd="0" presId="urn:microsoft.com/office/officeart/2005/8/layout/radial5"/>
    <dgm:cxn modelId="{984FEA1D-A305-4055-96DC-D2F6F3B5B2A9}" type="presOf" srcId="{637E412C-91EE-486E-8354-15F2384BE3EA}" destId="{D8B200F5-4D07-49B2-A587-C2FE6CEC49F8}" srcOrd="0" destOrd="0" presId="urn:microsoft.com/office/officeart/2005/8/layout/radial5"/>
    <dgm:cxn modelId="{33616BE4-567E-4D4C-95A8-33101FC092F4}" type="presParOf" srcId="{8B82EA68-B59A-424E-9756-C221A13DB47F}" destId="{ED72E44C-8498-48F8-9652-E5DD6AC5818D}" srcOrd="0" destOrd="0" presId="urn:microsoft.com/office/officeart/2005/8/layout/radial5"/>
    <dgm:cxn modelId="{4E96C688-AD4F-4867-BDAB-0ABD82B6C6C1}" type="presParOf" srcId="{8B82EA68-B59A-424E-9756-C221A13DB47F}" destId="{4731EA70-1FA8-49F5-A6BF-4AE9CB97C303}" srcOrd="1" destOrd="0" presId="urn:microsoft.com/office/officeart/2005/8/layout/radial5"/>
    <dgm:cxn modelId="{ADE2DC86-0F8E-45B0-8037-33D20479CADC}" type="presParOf" srcId="{4731EA70-1FA8-49F5-A6BF-4AE9CB97C303}" destId="{8D15C70B-27DC-4BC4-8B54-1A6B8CC1DBC1}" srcOrd="0" destOrd="0" presId="urn:microsoft.com/office/officeart/2005/8/layout/radial5"/>
    <dgm:cxn modelId="{153F6021-02DE-4590-A920-4CE3D0A8627D}" type="presParOf" srcId="{8B82EA68-B59A-424E-9756-C221A13DB47F}" destId="{E2EC1D87-F728-458A-8AB1-7A3D78F9D25E}" srcOrd="2" destOrd="0" presId="urn:microsoft.com/office/officeart/2005/8/layout/radial5"/>
    <dgm:cxn modelId="{2C3DA42D-5236-40F5-8C5F-AC5BA83D78F7}" type="presParOf" srcId="{8B82EA68-B59A-424E-9756-C221A13DB47F}" destId="{A0E222DD-64BD-4A89-BBB9-2B80D8318D4A}" srcOrd="3" destOrd="0" presId="urn:microsoft.com/office/officeart/2005/8/layout/radial5"/>
    <dgm:cxn modelId="{A3B819E5-1631-48B5-8B3E-E2113ED1D075}" type="presParOf" srcId="{A0E222DD-64BD-4A89-BBB9-2B80D8318D4A}" destId="{839DF450-14DD-4280-9AEE-DA73938E9B9D}" srcOrd="0" destOrd="0" presId="urn:microsoft.com/office/officeart/2005/8/layout/radial5"/>
    <dgm:cxn modelId="{6CFBFFA1-2AD0-416B-98AE-941BAB745933}" type="presParOf" srcId="{8B82EA68-B59A-424E-9756-C221A13DB47F}" destId="{73BC26A8-8D0F-45E6-9E3B-37EADD227262}" srcOrd="4" destOrd="0" presId="urn:microsoft.com/office/officeart/2005/8/layout/radial5"/>
    <dgm:cxn modelId="{6B4AF4BB-6A9F-4B4D-9A17-8E50A69E136B}" type="presParOf" srcId="{8B82EA68-B59A-424E-9756-C221A13DB47F}" destId="{06F93DE9-E67A-4CE1-BC6B-5C458B1137B0}" srcOrd="5" destOrd="0" presId="urn:microsoft.com/office/officeart/2005/8/layout/radial5"/>
    <dgm:cxn modelId="{FE4FCB35-BC28-4E2C-A9C6-0AFDB2F453B4}" type="presParOf" srcId="{06F93DE9-E67A-4CE1-BC6B-5C458B1137B0}" destId="{DA660ED5-C4B7-4208-928A-B8DD66837486}" srcOrd="0" destOrd="0" presId="urn:microsoft.com/office/officeart/2005/8/layout/radial5"/>
    <dgm:cxn modelId="{DF2BF910-A2E4-46A4-A851-81314B5AEE3B}" type="presParOf" srcId="{8B82EA68-B59A-424E-9756-C221A13DB47F}" destId="{D8B200F5-4D07-49B2-A587-C2FE6CEC49F8}" srcOrd="6" destOrd="0" presId="urn:microsoft.com/office/officeart/2005/8/layout/radial5"/>
    <dgm:cxn modelId="{64ABEC80-5267-425F-8F06-5DD3E886757E}" type="presParOf" srcId="{8B82EA68-B59A-424E-9756-C221A13DB47F}" destId="{E7EAB10C-E176-4610-B2C6-BE8F83AD0F9B}" srcOrd="7" destOrd="0" presId="urn:microsoft.com/office/officeart/2005/8/layout/radial5"/>
    <dgm:cxn modelId="{AA39A168-C610-4AC8-BACB-AE6F0567E5B2}" type="presParOf" srcId="{E7EAB10C-E176-4610-B2C6-BE8F83AD0F9B}" destId="{47F0322C-5978-482D-A409-1280E22C6D82}" srcOrd="0" destOrd="0" presId="urn:microsoft.com/office/officeart/2005/8/layout/radial5"/>
    <dgm:cxn modelId="{D8E35AF6-EBFD-4528-B9D4-D5320195CCF9}" type="presParOf" srcId="{8B82EA68-B59A-424E-9756-C221A13DB47F}" destId="{FFE63D16-C443-42C8-BB30-4CA61876A647}" srcOrd="8" destOrd="0" presId="urn:microsoft.com/office/officeart/2005/8/layout/radial5"/>
    <dgm:cxn modelId="{92ED1418-BCF2-4755-969E-7A2FE51A28CC}" type="presParOf" srcId="{8B82EA68-B59A-424E-9756-C221A13DB47F}" destId="{C481485E-E38C-4518-A609-8D1D62CF917B}" srcOrd="9" destOrd="0" presId="urn:microsoft.com/office/officeart/2005/8/layout/radial5"/>
    <dgm:cxn modelId="{E00EA62F-D041-409E-A955-AB23480EDC67}" type="presParOf" srcId="{C481485E-E38C-4518-A609-8D1D62CF917B}" destId="{DB024BEC-8C88-4F07-BCA5-811E266A083B}" srcOrd="0" destOrd="0" presId="urn:microsoft.com/office/officeart/2005/8/layout/radial5"/>
    <dgm:cxn modelId="{A5D725EB-9C43-4B45-A03D-D9C0D499C2B0}" type="presParOf" srcId="{8B82EA68-B59A-424E-9756-C221A13DB47F}" destId="{0A6C1809-69AA-4BA6-8257-5A11C3557B45}" srcOrd="10" destOrd="0" presId="urn:microsoft.com/office/officeart/2005/8/layout/radial5"/>
    <dgm:cxn modelId="{155164AB-26B9-4065-BCC6-6184BC1CA70F}" type="presParOf" srcId="{8B82EA68-B59A-424E-9756-C221A13DB47F}" destId="{FA950D33-9BD9-4D37-A533-789F5554AFB5}" srcOrd="11" destOrd="0" presId="urn:microsoft.com/office/officeart/2005/8/layout/radial5"/>
    <dgm:cxn modelId="{48874970-7F7C-4DB7-A42C-FA629ECE0A74}" type="presParOf" srcId="{FA950D33-9BD9-4D37-A533-789F5554AFB5}" destId="{F326903B-AF5C-41D9-A950-9DE60C069BDF}" srcOrd="0" destOrd="0" presId="urn:microsoft.com/office/officeart/2005/8/layout/radial5"/>
    <dgm:cxn modelId="{F68BF48E-057A-48AF-AA4E-BA26A3ADD605}" type="presParOf" srcId="{8B82EA68-B59A-424E-9756-C221A13DB47F}" destId="{EB1C3899-7B42-47CD-912B-DD035472498D}" srcOrd="12" destOrd="0" presId="urn:microsoft.com/office/officeart/2005/8/layout/radial5"/>
    <dgm:cxn modelId="{C3D18ED6-37D7-42F6-B28A-DBAE81011F93}" type="presParOf" srcId="{8B82EA68-B59A-424E-9756-C221A13DB47F}" destId="{2F5553CB-2478-4421-B002-5FA728364A78}" srcOrd="13" destOrd="0" presId="urn:microsoft.com/office/officeart/2005/8/layout/radial5"/>
    <dgm:cxn modelId="{DAFFEF82-0A1B-4BA4-8D8A-3FDEFC277827}" type="presParOf" srcId="{2F5553CB-2478-4421-B002-5FA728364A78}" destId="{881BA4B6-6173-4BE7-ACB0-127409627ABA}" srcOrd="0" destOrd="0" presId="urn:microsoft.com/office/officeart/2005/8/layout/radial5"/>
    <dgm:cxn modelId="{D1EF5DB6-F5DB-4CF7-9474-8DEC9CC88691}" type="presParOf" srcId="{8B82EA68-B59A-424E-9756-C221A13DB47F}" destId="{FED909B6-8F19-4D98-AAC2-EBEEF4830C2B}" srcOrd="14" destOrd="0" presId="urn:microsoft.com/office/officeart/2005/8/layout/radial5"/>
    <dgm:cxn modelId="{EC40E439-9DAD-4509-8865-DA1FEA3F05B2}" type="presParOf" srcId="{8B82EA68-B59A-424E-9756-C221A13DB47F}" destId="{A0B7EB92-DF16-476D-BB87-6C0D26E26F61}" srcOrd="15" destOrd="0" presId="urn:microsoft.com/office/officeart/2005/8/layout/radial5"/>
    <dgm:cxn modelId="{F2236156-DCB9-442A-868F-FEF3B126AAB7}" type="presParOf" srcId="{A0B7EB92-DF16-476D-BB87-6C0D26E26F61}" destId="{E3A5A4EE-729B-477E-AEA8-7FC61FA6B941}" srcOrd="0" destOrd="0" presId="urn:microsoft.com/office/officeart/2005/8/layout/radial5"/>
    <dgm:cxn modelId="{35004A57-EE7A-4016-A6ED-C35D102D7206}" type="presParOf" srcId="{8B82EA68-B59A-424E-9756-C221A13DB47F}" destId="{69EA0517-EDCB-4CEB-899F-D56DCF7B4404}" srcOrd="16" destOrd="0" presId="urn:microsoft.com/office/officeart/2005/8/layout/radial5"/>
    <dgm:cxn modelId="{331DC3F4-0F30-4422-B9B1-4AAA6E3D3BF4}" type="presParOf" srcId="{8B82EA68-B59A-424E-9756-C221A13DB47F}" destId="{7A035AEB-3A20-4DC3-9A60-032AB2743B03}" srcOrd="17" destOrd="0" presId="urn:microsoft.com/office/officeart/2005/8/layout/radial5"/>
    <dgm:cxn modelId="{07EFFB49-B94B-4426-B82D-6C427072111F}" type="presParOf" srcId="{7A035AEB-3A20-4DC3-9A60-032AB2743B03}" destId="{4273F29E-B93C-44D6-A671-FCDC77ED9BA3}" srcOrd="0" destOrd="0" presId="urn:microsoft.com/office/officeart/2005/8/layout/radial5"/>
    <dgm:cxn modelId="{BAA71668-D4E1-4A7F-B6B7-C9523E4351B4}" type="presParOf" srcId="{8B82EA68-B59A-424E-9756-C221A13DB47F}" destId="{83F11675-07D9-406F-853D-13FD28BBB805}" srcOrd="18" destOrd="0" presId="urn:microsoft.com/office/officeart/2005/8/layout/radial5"/>
    <dgm:cxn modelId="{88C0B60B-2530-44E6-940D-DBD808C10F50}" type="presParOf" srcId="{8B82EA68-B59A-424E-9756-C221A13DB47F}" destId="{DF27FC25-052B-426A-9E06-117E992234F6}" srcOrd="19" destOrd="0" presId="urn:microsoft.com/office/officeart/2005/8/layout/radial5"/>
    <dgm:cxn modelId="{21A78316-494F-41A3-B0ED-0F27AD29D6DE}" type="presParOf" srcId="{DF27FC25-052B-426A-9E06-117E992234F6}" destId="{53D78D63-5F88-4163-9535-46A64127BD3A}" srcOrd="0" destOrd="0" presId="urn:microsoft.com/office/officeart/2005/8/layout/radial5"/>
    <dgm:cxn modelId="{BC7A3A2D-025D-4366-A559-A65BA6FC70ED}" type="presParOf" srcId="{8B82EA68-B59A-424E-9756-C221A13DB47F}" destId="{EDA34655-9131-4731-957F-5382F53A0660}" srcOrd="20" destOrd="0" presId="urn:microsoft.com/office/officeart/2005/8/layout/radial5"/>
    <dgm:cxn modelId="{E199A9B1-3D3D-436C-8DFA-3BC2C293848F}" type="presParOf" srcId="{8B82EA68-B59A-424E-9756-C221A13DB47F}" destId="{553B84E4-4A31-43DB-B3BF-8E8EF2B79F2D}" srcOrd="21" destOrd="0" presId="urn:microsoft.com/office/officeart/2005/8/layout/radial5"/>
    <dgm:cxn modelId="{BA463A40-D9EA-4FBE-99E1-C91D73FB3A39}" type="presParOf" srcId="{553B84E4-4A31-43DB-B3BF-8E8EF2B79F2D}" destId="{C47D9E4B-AD47-4E79-B529-9B264E8F4F6B}" srcOrd="0" destOrd="0" presId="urn:microsoft.com/office/officeart/2005/8/layout/radial5"/>
    <dgm:cxn modelId="{A05BF089-8B28-4126-98A1-3ACB3B5E80E4}" type="presParOf" srcId="{8B82EA68-B59A-424E-9756-C221A13DB47F}" destId="{E0AC84DD-2093-416F-85DE-E547FE520660}" srcOrd="22" destOrd="0" presId="urn:microsoft.com/office/officeart/2005/8/layout/radial5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0.26389</cdr:x>
      <cdr:y>0.14509</cdr:y>
    </cdr:from>
    <cdr:to>
      <cdr:x>0.27849</cdr:x>
      <cdr:y>0.1646</cdr:y>
    </cdr:to>
    <cdr:sp macro="" textlink="">
      <cdr:nvSpPr>
        <cdr:cNvPr id="4" name="Овал 3"/>
        <cdr:cNvSpPr/>
      </cdr:nvSpPr>
      <cdr:spPr>
        <a:xfrm xmlns:a="http://schemas.openxmlformats.org/drawingml/2006/main">
          <a:off x="1368151" y="504056"/>
          <a:ext cx="75695" cy="67779"/>
        </a:xfrm>
        <a:prstGeom xmlns:a="http://schemas.openxmlformats.org/drawingml/2006/main" prst="ellipse">
          <a:avLst/>
        </a:prstGeom>
        <a:solidFill xmlns:a="http://schemas.openxmlformats.org/drawingml/2006/main">
          <a:schemeClr val="tx1"/>
        </a:solidFill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2">
          <a:schemeClr val="accent2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wrap="square" rtlCol="0" anchor="ctr">
          <a:spAutoFit/>
        </a:bodyPr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0.51389</cdr:x>
      <cdr:y>0.20727</cdr:y>
    </cdr:from>
    <cdr:to>
      <cdr:x>0.52827</cdr:x>
      <cdr:y>0.22717</cdr:y>
    </cdr:to>
    <cdr:sp macro="" textlink="">
      <cdr:nvSpPr>
        <cdr:cNvPr id="5" name="Овал 4"/>
        <cdr:cNvSpPr/>
      </cdr:nvSpPr>
      <cdr:spPr>
        <a:xfrm xmlns:a="http://schemas.openxmlformats.org/drawingml/2006/main" flipV="1">
          <a:off x="2664295" y="720080"/>
          <a:ext cx="74554" cy="69134"/>
        </a:xfrm>
        <a:prstGeom xmlns:a="http://schemas.openxmlformats.org/drawingml/2006/main" prst="ellipse">
          <a:avLst/>
        </a:prstGeom>
        <a:solidFill xmlns:a="http://schemas.openxmlformats.org/drawingml/2006/main">
          <a:schemeClr val="tx1"/>
        </a:solidFill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2">
          <a:schemeClr val="accent2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wrap="square" rtlCol="0" anchor="ctr">
          <a:spAutoFit/>
        </a:bodyPr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0.27849</cdr:x>
      <cdr:y>0.15485</cdr:y>
    </cdr:from>
    <cdr:to>
      <cdr:x>0.51599</cdr:x>
      <cdr:y>0.21019</cdr:y>
    </cdr:to>
    <cdr:cxnSp macro="">
      <cdr:nvCxnSpPr>
        <cdr:cNvPr id="9" name="Прямая соединительная линия 8"/>
        <cdr:cNvCxnSpPr>
          <a:stCxn xmlns:a="http://schemas.openxmlformats.org/drawingml/2006/main" id="4" idx="6"/>
          <a:endCxn xmlns:a="http://schemas.openxmlformats.org/drawingml/2006/main" id="5" idx="3"/>
        </cdr:cNvCxnSpPr>
      </cdr:nvCxnSpPr>
      <cdr:spPr>
        <a:xfrm xmlns:a="http://schemas.openxmlformats.org/drawingml/2006/main">
          <a:off x="1443846" y="537946"/>
          <a:ext cx="1231367" cy="192258"/>
        </a:xfrm>
        <a:prstGeom xmlns:a="http://schemas.openxmlformats.org/drawingml/2006/main" prst="line">
          <a:avLst/>
        </a:prstGeom>
        <a:ln xmlns:a="http://schemas.openxmlformats.org/drawingml/2006/main" w="25400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0.22222</cdr:x>
      <cdr:y>0.06218</cdr:y>
    </cdr:from>
    <cdr:to>
      <cdr:x>0.3181</cdr:x>
      <cdr:y>0.13381</cdr:y>
    </cdr:to>
    <cdr:sp macro="" textlink="">
      <cdr:nvSpPr>
        <cdr:cNvPr id="44" name="Прямоугольник 43"/>
        <cdr:cNvSpPr/>
      </cdr:nvSpPr>
      <cdr:spPr>
        <a:xfrm xmlns:a="http://schemas.openxmlformats.org/drawingml/2006/main">
          <a:off x="1873244" y="233785"/>
          <a:ext cx="808238" cy="269304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rgbClr val="002060"/>
          </a:solidFill>
        </a:ln>
        <a:effectLst xmlns:a="http://schemas.openxmlformats.org/drawingml/2006/main"/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wrap="square" rtlCol="0" anchor="ctr">
          <a:spAutoFit/>
        </a:bodyPr>
        <a:lstStyle xmlns:a="http://schemas.openxmlformats.org/drawingml/2006/main"/>
        <a:p xmlns:a="http://schemas.openxmlformats.org/drawingml/2006/main">
          <a:pPr algn="ctr"/>
          <a:r>
            <a:rPr lang="ru-RU" sz="1150" b="1" dirty="0" smtClean="0">
              <a:latin typeface="Arial Narrow" panose="020B0606020202030204" pitchFamily="34" charset="0"/>
            </a:rPr>
            <a:t>30 746,3</a:t>
          </a:r>
          <a:endParaRPr lang="ru-RU" sz="1150" b="1" dirty="0">
            <a:latin typeface="Arial Narrow" panose="020B0606020202030204" pitchFamily="34" charset="0"/>
          </a:endParaRPr>
        </a:p>
      </cdr:txBody>
    </cdr:sp>
  </cdr:relSizeAnchor>
  <cdr:relSizeAnchor xmlns:cdr="http://schemas.openxmlformats.org/drawingml/2006/chartDrawing">
    <cdr:from>
      <cdr:x>0.47222</cdr:x>
      <cdr:y>0.13171</cdr:y>
    </cdr:from>
    <cdr:to>
      <cdr:x>0.5681</cdr:x>
      <cdr:y>0.20334</cdr:y>
    </cdr:to>
    <cdr:sp macro="" textlink="">
      <cdr:nvSpPr>
        <cdr:cNvPr id="46" name="Прямоугольник 45"/>
        <cdr:cNvSpPr/>
      </cdr:nvSpPr>
      <cdr:spPr>
        <a:xfrm xmlns:a="http://schemas.openxmlformats.org/drawingml/2006/main">
          <a:off x="3980665" y="495204"/>
          <a:ext cx="808238" cy="269304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 w="12700">
          <a:solidFill>
            <a:schemeClr val="tx1"/>
          </a:solidFill>
        </a:ln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wrap="square" rtlCol="0" anchor="ctr">
          <a:spAutoFit/>
        </a:bodyPr>
        <a:lstStyle xmlns:a="http://schemas.openxmlformats.org/drawingml/2006/main"/>
        <a:p xmlns:a="http://schemas.openxmlformats.org/drawingml/2006/main">
          <a:pPr algn="ctr"/>
          <a:r>
            <a:rPr lang="ru-RU" sz="1150" b="1" dirty="0" smtClean="0">
              <a:latin typeface="Arial Narrow" panose="020B0606020202030204" pitchFamily="34" charset="0"/>
            </a:rPr>
            <a:t>22 663,5</a:t>
          </a:r>
        </a:p>
      </cdr:txBody>
    </cdr:sp>
  </cdr:relSizeAnchor>
  <cdr:relSizeAnchor xmlns:cdr="http://schemas.openxmlformats.org/drawingml/2006/chartDrawing">
    <cdr:from>
      <cdr:x>0.69444</cdr:x>
      <cdr:y>0.06218</cdr:y>
    </cdr:from>
    <cdr:to>
      <cdr:x>0.70904</cdr:x>
      <cdr:y>0.08169</cdr:y>
    </cdr:to>
    <cdr:sp macro="" textlink="">
      <cdr:nvSpPr>
        <cdr:cNvPr id="19" name="Овал 18"/>
        <cdr:cNvSpPr/>
      </cdr:nvSpPr>
      <cdr:spPr>
        <a:xfrm xmlns:a="http://schemas.openxmlformats.org/drawingml/2006/main">
          <a:off x="3600399" y="216024"/>
          <a:ext cx="75696" cy="67778"/>
        </a:xfrm>
        <a:prstGeom xmlns:a="http://schemas.openxmlformats.org/drawingml/2006/main" prst="ellipse">
          <a:avLst/>
        </a:prstGeom>
        <a:solidFill xmlns:a="http://schemas.openxmlformats.org/drawingml/2006/main">
          <a:schemeClr val="tx1"/>
        </a:solidFill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60F681-152F-41FE-B5B9-3E9E90958D17}" type="datetimeFigureOut">
              <a:rPr lang="ru-RU" smtClean="0"/>
              <a:pPr/>
              <a:t>06.05.2016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9C1353-61BA-4236-9027-8FD12F15608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C1353-61BA-4236-9027-8FD12F156089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"/>
          <p:cNvSpPr txBox="1"/>
          <p:nvPr/>
        </p:nvSpPr>
        <p:spPr>
          <a:xfrm>
            <a:off x="2179284" y="2071678"/>
            <a:ext cx="4678732" cy="313932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  <a:scene3d>
              <a:camera prst="orthographicFront"/>
              <a:lightRig rig="sunset" dir="tl"/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6600" b="1" dirty="0" smtClean="0">
                <a:ln w="11430"/>
                <a:solidFill>
                  <a:srgbClr val="FFFF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 </a:t>
            </a:r>
          </a:p>
          <a:p>
            <a:pPr algn="ctr"/>
            <a:r>
              <a:rPr lang="ru-RU" sz="6600" b="1" dirty="0" smtClean="0">
                <a:ln w="11430"/>
                <a:solidFill>
                  <a:srgbClr val="FFFF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</a:t>
            </a:r>
          </a:p>
          <a:p>
            <a:pPr algn="ctr"/>
            <a:r>
              <a:rPr lang="ru-RU" sz="6600" b="1" dirty="0" smtClean="0">
                <a:ln w="11430"/>
                <a:solidFill>
                  <a:srgbClr val="FFFF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ГРАЖДАН</a:t>
            </a:r>
            <a:endParaRPr lang="ru-RU" sz="6600" b="1" dirty="0">
              <a:ln w="11430"/>
              <a:solidFill>
                <a:srgbClr val="FFFF00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://cdn.dvinanews.ru/subrdwj5/pe9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2143116"/>
            <a:ext cx="2285984" cy="1285884"/>
          </a:xfrm>
          <a:prstGeom prst="rect">
            <a:avLst/>
          </a:prstGeom>
          <a:noFill/>
        </p:spPr>
      </p:pic>
      <p:pic>
        <p:nvPicPr>
          <p:cNvPr id="2052" name="Picture 4" descr="http://severodvinsk.bezformata.ru/content/image7627517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214950"/>
            <a:ext cx="2786050" cy="1643050"/>
          </a:xfrm>
          <a:prstGeom prst="rect">
            <a:avLst/>
          </a:prstGeom>
          <a:noFill/>
        </p:spPr>
      </p:pic>
      <p:pic>
        <p:nvPicPr>
          <p:cNvPr id="3082" name="Picture 10" descr="http://culture29.ru/upload/iblock/86c/86c78863fadcd238e37889b752ea1f3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0"/>
            <a:ext cx="3714744" cy="2071678"/>
          </a:xfrm>
          <a:prstGeom prst="rect">
            <a:avLst/>
          </a:prstGeom>
          <a:noFill/>
        </p:spPr>
      </p:pic>
      <p:pic>
        <p:nvPicPr>
          <p:cNvPr id="3086" name="Picture 14" descr="http://culture29.ru/upload/iblock/d3b/d3b1e5ea3bc129ab92f7c17e8f613da4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929066"/>
            <a:ext cx="2214546" cy="1247775"/>
          </a:xfrm>
          <a:prstGeom prst="rect">
            <a:avLst/>
          </a:prstGeom>
          <a:noFill/>
        </p:spPr>
      </p:pic>
      <p:pic>
        <p:nvPicPr>
          <p:cNvPr id="3090" name="Picture 18" descr="http://severodvinsk.bezformata.ru/content/image12556327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58016" y="3429000"/>
            <a:ext cx="2285984" cy="1785950"/>
          </a:xfrm>
          <a:prstGeom prst="rect">
            <a:avLst/>
          </a:prstGeom>
          <a:noFill/>
        </p:spPr>
      </p:pic>
      <p:pic>
        <p:nvPicPr>
          <p:cNvPr id="3092" name="Picture 20" descr="http://do.edu.ru/files/object/images/32/4236/d1tu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5429256" cy="2071678"/>
          </a:xfrm>
          <a:prstGeom prst="rect">
            <a:avLst/>
          </a:prstGeom>
          <a:noFill/>
        </p:spPr>
      </p:pic>
      <p:pic>
        <p:nvPicPr>
          <p:cNvPr id="12290" name="Picture 2" descr="http://cdn.dvinanews.ru/3zr5j4m2/hf8g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786050" y="5214950"/>
            <a:ext cx="2500330" cy="1643050"/>
          </a:xfrm>
          <a:prstGeom prst="rect">
            <a:avLst/>
          </a:prstGeom>
          <a:noFill/>
        </p:spPr>
      </p:pic>
      <p:pic>
        <p:nvPicPr>
          <p:cNvPr id="12292" name="Picture 4" descr="http://msu.tatarstan.ru/file/20140105_092929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86380" y="5214950"/>
            <a:ext cx="3857620" cy="1643050"/>
          </a:xfrm>
          <a:prstGeom prst="rect">
            <a:avLst/>
          </a:prstGeom>
          <a:noFill/>
        </p:spPr>
      </p:pic>
      <p:pic>
        <p:nvPicPr>
          <p:cNvPr id="20482" name="Picture 2" descr="http://cs10062.vk.me/u9686668/151278956/x_7939dff3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2071678"/>
            <a:ext cx="2214546" cy="185738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00042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СТРУКТУРА СОБСТВЕННЫХ ДОХОДОВ БЮДЖЕТА в 2015 году</a:t>
            </a:r>
            <a:endParaRPr lang="ru-RU" sz="2400" dirty="0">
              <a:solidFill>
                <a:schemeClr val="tx1"/>
              </a:solidFill>
            </a:endParaRPr>
          </a:p>
        </p:txBody>
      </p:sp>
      <p:graphicFrame>
        <p:nvGraphicFramePr>
          <p:cNvPr id="4" name="Group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41759709"/>
              </p:ext>
            </p:extLst>
          </p:nvPr>
        </p:nvGraphicFramePr>
        <p:xfrm>
          <a:off x="71406" y="3071809"/>
          <a:ext cx="9001188" cy="3879056"/>
        </p:xfrm>
        <a:graphic>
          <a:graphicData uri="http://schemas.openxmlformats.org/drawingml/2006/table">
            <a:tbl>
              <a:tblPr/>
              <a:tblGrid>
                <a:gridCol w="2714644"/>
                <a:gridCol w="571504"/>
                <a:gridCol w="928726"/>
                <a:gridCol w="1143008"/>
                <a:gridCol w="1143008"/>
                <a:gridCol w="977642"/>
                <a:gridCol w="1522656"/>
              </a:tblGrid>
              <a:tr h="462656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Наименование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CB8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CB83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Факт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2014 года</a:t>
                      </a:r>
                      <a:endParaRPr kumimoji="0" lang="ru-RU" alt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CB83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План на 2015 год</a:t>
                      </a:r>
                      <a:endParaRPr kumimoji="0" lang="ru-RU" alt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CB83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Факт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2015года</a:t>
                      </a:r>
                      <a:endParaRPr kumimoji="0" lang="ru-RU" alt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CB83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% исполне-ния</a:t>
                      </a:r>
                      <a:endParaRPr kumimoji="0" lang="ru-RU" alt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CB83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Рост (+), снижение (-)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к 2014 году</a:t>
                      </a:r>
                      <a:endParaRPr kumimoji="0" lang="ru-RU" alt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CB83"/>
                    </a:solidFill>
                  </a:tcPr>
                </a:tc>
              </a:tr>
              <a:tr h="12002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all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Налог на доходы физических лиц</a:t>
                      </a:r>
                      <a:endParaRPr kumimoji="0" lang="ru-RU" altLang="ru-RU" sz="1000" b="1" i="0" u="none" strike="noStrike" cap="all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itchFamily="34" charset="0"/>
                      </a:endParaRPr>
                    </a:p>
                  </a:txBody>
                  <a:tcPr marT="18000" marB="18000" anchor="ctr" horzOverflow="overflow"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all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65,1</a:t>
                      </a:r>
                    </a:p>
                  </a:txBody>
                  <a:tcPr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67 602,0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65 200,0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65 471,0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100,4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-2 131,0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3"/>
                    </a:solidFill>
                  </a:tcPr>
                </a:tc>
              </a:tr>
              <a:tr h="26609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all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ДОХОДЫ ОТ УПЛАТЫ АКЦИЗОВ НА НЕФТЕПРОДУКТЫ</a:t>
                      </a:r>
                    </a:p>
                  </a:txBody>
                  <a:tcPr marT="18000" marB="18000" anchor="ctr" horzOverflow="overflow"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all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5,4</a:t>
                      </a:r>
                    </a:p>
                  </a:txBody>
                  <a:tcPr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5 706,0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5 200,0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5 390,0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103,7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-316,0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E7A7"/>
                    </a:solidFill>
                  </a:tcPr>
                </a:tc>
              </a:tr>
              <a:tr h="26609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all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Налоги на совокупный доход</a:t>
                      </a:r>
                      <a:endParaRPr kumimoji="0" lang="ru-RU" altLang="ru-RU" sz="1000" b="1" i="0" u="none" strike="noStrike" cap="all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itchFamily="34" charset="0"/>
                      </a:endParaRPr>
                    </a:p>
                  </a:txBody>
                  <a:tcPr marT="18000" marB="18000" anchor="ctr" horzOverflow="overflow"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all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19,7</a:t>
                      </a:r>
                    </a:p>
                  </a:txBody>
                  <a:tcPr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20 659,0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19 655,0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19 845,0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101,0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-814,0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E7A7"/>
                    </a:solidFill>
                  </a:tcPr>
                </a:tc>
              </a:tr>
              <a:tr h="26609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all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Государственная пошлина</a:t>
                      </a:r>
                      <a:endParaRPr kumimoji="0" lang="ru-RU" altLang="ru-RU" sz="1000" b="1" i="0" u="none" strike="noStrike" cap="all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itchFamily="34" charset="0"/>
                      </a:endParaRPr>
                    </a:p>
                  </a:txBody>
                  <a:tcPr marT="18000" marB="18000" anchor="ctr" horzOverflow="overflow"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all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2,1</a:t>
                      </a:r>
                    </a:p>
                  </a:txBody>
                  <a:tcPr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2 234,0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2 180,0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2 066,0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94,8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-168,0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3"/>
                    </a:solidFill>
                  </a:tcPr>
                </a:tc>
              </a:tr>
              <a:tr h="26609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all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АРЕНДНЫЕ ПЛАТЕЖИ ЗА  земельные УЧАСТКИ</a:t>
                      </a:r>
                      <a:endParaRPr kumimoji="0" lang="ru-RU" altLang="ru-RU" sz="1000" b="1" i="0" u="none" strike="noStrike" cap="all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itchFamily="34" charset="0"/>
                      </a:endParaRPr>
                    </a:p>
                  </a:txBody>
                  <a:tcPr marT="18000" marB="18000" anchor="ctr" horzOverflow="overflow"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all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4,2</a:t>
                      </a:r>
                    </a:p>
                  </a:txBody>
                  <a:tcPr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4 890,0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3 568,0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4 244,0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118,9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-646,0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E7A7"/>
                    </a:solidFill>
                  </a:tcPr>
                </a:tc>
              </a:tr>
              <a:tr h="26609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all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Арендные платежи за муниципальное имущество</a:t>
                      </a:r>
                      <a:endParaRPr kumimoji="0" lang="ru-RU" altLang="ru-RU" sz="1000" b="1" i="0" u="none" strike="noStrike" cap="all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itchFamily="34" charset="0"/>
                      </a:endParaRPr>
                    </a:p>
                  </a:txBody>
                  <a:tcPr marT="18000" marB="18000" anchor="ctr" horzOverflow="overflow"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all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1,0</a:t>
                      </a:r>
                    </a:p>
                  </a:txBody>
                  <a:tcPr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980,0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945,0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981,0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103,8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-1,0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3"/>
                    </a:solidFill>
                  </a:tcPr>
                </a:tc>
              </a:tr>
              <a:tr h="33058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all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Плата за негативное воздействие на окружающую среду</a:t>
                      </a:r>
                      <a:endParaRPr kumimoji="0" lang="ru-RU" altLang="ru-RU" sz="1000" b="1" i="0" u="none" strike="noStrike" cap="all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itchFamily="34" charset="0"/>
                      </a:endParaRPr>
                    </a:p>
                  </a:txBody>
                  <a:tcPr marT="18000" marB="18000" anchor="ctr" horzOverflow="overflow"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all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0,6</a:t>
                      </a:r>
                    </a:p>
                  </a:txBody>
                  <a:tcPr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684,0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660,0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657,0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99,6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-27,0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E7A7"/>
                    </a:solidFill>
                  </a:tcPr>
                </a:tc>
              </a:tr>
              <a:tr h="30407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all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Прочие доходы от оказания платных услуг</a:t>
                      </a:r>
                    </a:p>
                  </a:txBody>
                  <a:tcPr marT="18000" marB="18000" anchor="ctr" horzOverflow="overflow"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all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0,1</a:t>
                      </a:r>
                    </a:p>
                  </a:txBody>
                  <a:tcPr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90,0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93,0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103,2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+93,0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3"/>
                    </a:solidFill>
                  </a:tcPr>
                </a:tc>
              </a:tr>
              <a:tr h="26609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all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Доходы от продажи материальных и нематериальных активов</a:t>
                      </a:r>
                    </a:p>
                  </a:txBody>
                  <a:tcPr marT="18000" marB="18000" anchor="ctr" horzOverflow="overflow"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all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1,0</a:t>
                      </a:r>
                    </a:p>
                  </a:txBody>
                  <a:tcPr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1 331,0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1 060,0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1 037,0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97,8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-294,0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E7A7"/>
                    </a:solidFill>
                  </a:tcPr>
                </a:tc>
              </a:tr>
              <a:tr h="26609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all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штрафы</a:t>
                      </a:r>
                    </a:p>
                  </a:txBody>
                  <a:tcPr marT="18000" marB="18000" anchor="ctr" horzOverflow="overflow"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all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0,7</a:t>
                      </a:r>
                    </a:p>
                  </a:txBody>
                  <a:tcPr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745,0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860,0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822,0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95,6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+77,0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E7A7"/>
                    </a:solidFill>
                  </a:tcPr>
                </a:tc>
              </a:tr>
              <a:tr h="26609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all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Прочие неналоговые доходы</a:t>
                      </a:r>
                    </a:p>
                  </a:txBody>
                  <a:tcPr marT="18000" marB="18000" anchor="ctr" horzOverflow="overflow"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all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0,1</a:t>
                      </a:r>
                    </a:p>
                  </a:txBody>
                  <a:tcPr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24,0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+24,0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E7A7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572396" y="2643183"/>
            <a:ext cx="12858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altLang="ru-RU" dirty="0" smtClean="0">
                <a:latin typeface="Arial Narrow" panose="020B0606020202030204" pitchFamily="34" charset="0"/>
                <a:cs typeface="Times New Roman" pitchFamily="18" charset="0"/>
              </a:rPr>
              <a:t>тыс. руб</a:t>
            </a:r>
            <a:r>
              <a:rPr lang="ru-RU" altLang="ru-RU" b="1" dirty="0" smtClean="0">
                <a:latin typeface="Arial Narrow" panose="020B0606020202030204" pitchFamily="34" charset="0"/>
                <a:cs typeface="Times New Roman" pitchFamily="18" charset="0"/>
              </a:rPr>
              <a:t>.</a:t>
            </a:r>
            <a:endParaRPr lang="ru-RU" altLang="ru-RU" b="1" dirty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0" y="428604"/>
          <a:ext cx="9144000" cy="2571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ru-RU" sz="20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СТРУКТУРА РАСХОДОВ БЮДЖЕТА в 2015 году </a:t>
            </a:r>
            <a:endParaRPr lang="ru-RU" sz="2000" b="1" dirty="0" smtClean="0"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="" xmlns:p14="http://schemas.microsoft.com/office/powerpoint/2010/main" val="3620112353"/>
              </p:ext>
            </p:extLst>
          </p:nvPr>
        </p:nvGraphicFramePr>
        <p:xfrm>
          <a:off x="0" y="714356"/>
          <a:ext cx="7571648" cy="2714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34062886"/>
              </p:ext>
            </p:extLst>
          </p:nvPr>
        </p:nvGraphicFramePr>
        <p:xfrm>
          <a:off x="2" y="3501009"/>
          <a:ext cx="9143997" cy="33569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4654"/>
                <a:gridCol w="405709"/>
                <a:gridCol w="1023421"/>
                <a:gridCol w="1470396"/>
                <a:gridCol w="1016000"/>
                <a:gridCol w="1200726"/>
                <a:gridCol w="1293091"/>
              </a:tblGrid>
              <a:tr h="870479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Наименование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CB8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Рз</a:t>
                      </a:r>
                      <a:endParaRPr lang="ru-RU" sz="13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CB8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Факт </a:t>
                      </a:r>
                    </a:p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2014 года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CB8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План на 2015 год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CB8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Факт</a:t>
                      </a:r>
                    </a:p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2015</a:t>
                      </a:r>
                      <a:r>
                        <a:rPr lang="ru-RU" sz="1300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года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CB8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% исполнения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CB8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Рост (+),</a:t>
                      </a:r>
                    </a:p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снижение</a:t>
                      </a:r>
                      <a:r>
                        <a:rPr lang="ru-RU" sz="1300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(-) </a:t>
                      </a:r>
                    </a:p>
                    <a:p>
                      <a:pPr algn="ctr"/>
                      <a:r>
                        <a:rPr lang="ru-RU" sz="1300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к 2014 году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CB83"/>
                    </a:solidFill>
                  </a:tcPr>
                </a:tc>
              </a:tr>
              <a:tr h="302775"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Общегосударственные вопросы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01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2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45 217,1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47 053,8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46 931,6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99,7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+1 714,5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</a:tr>
              <a:tr h="302775"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Национальная экономика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04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12 103,7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12 119,5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11</a:t>
                      </a:r>
                      <a:r>
                        <a:rPr lang="ru-RU" sz="1100" b="1" baseline="0" dirty="0" smtClean="0">
                          <a:latin typeface="Arial Narrow" panose="020B0606020202030204" pitchFamily="34" charset="0"/>
                        </a:rPr>
                        <a:t> 452,0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94,5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-651,7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</a:tr>
              <a:tr h="367086"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Жилищно-коммунальное хозяйство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05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251 072,2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739 924,2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575</a:t>
                      </a:r>
                      <a:r>
                        <a:rPr lang="ru-RU" sz="1100" b="1" baseline="0" dirty="0" smtClean="0">
                          <a:latin typeface="Arial Narrow" panose="020B0606020202030204" pitchFamily="34" charset="0"/>
                        </a:rPr>
                        <a:t> 027,5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77,7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+323 955,3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</a:tr>
              <a:tr h="302775"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Образование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07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0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614 785,9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515 309,6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510</a:t>
                      </a:r>
                      <a:r>
                        <a:rPr lang="ru-RU" sz="1100" b="1" baseline="0" dirty="0" smtClean="0">
                          <a:latin typeface="Arial Narrow" panose="020B0606020202030204" pitchFamily="34" charset="0"/>
                        </a:rPr>
                        <a:t> 488,3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99,1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-104 297,6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</a:tr>
              <a:tr h="302775"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Культура, кинематография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08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76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32 612,0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32</a:t>
                      </a:r>
                      <a:r>
                        <a:rPr lang="ru-RU" sz="1100" b="1" baseline="0" dirty="0" smtClean="0">
                          <a:latin typeface="Arial Narrow" panose="020B0606020202030204" pitchFamily="34" charset="0"/>
                        </a:rPr>
                        <a:t> 949,2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32</a:t>
                      </a:r>
                      <a:r>
                        <a:rPr lang="ru-RU" sz="1100" b="1" baseline="0" dirty="0" smtClean="0">
                          <a:latin typeface="Arial Narrow" panose="020B0606020202030204" pitchFamily="34" charset="0"/>
                        </a:rPr>
                        <a:t> 922,4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99,9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+310,4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</a:tr>
              <a:tr h="302775"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Социальная политика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10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30 746,3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23 463,5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22 663,5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96,6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-8 082,8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</a:tr>
              <a:tr h="302775"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Физическая культура и спорт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11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827,6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170,0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170,0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100,0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-657,6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</a:tr>
              <a:tr h="302775"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Другие расходы (02, 03, 14)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842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22 912,2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22 949,1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22 872,4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99,7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latin typeface="Arial Narrow" panose="020B0606020202030204" pitchFamily="34" charset="0"/>
                        </a:rPr>
                        <a:t>-39,8</a:t>
                      </a:r>
                      <a:endParaRPr lang="ru-RU" sz="1100" b="1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7555662" y="836712"/>
            <a:ext cx="1490464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Всего расходов за 2015 год –</a:t>
            </a:r>
          </a:p>
          <a:p>
            <a:pPr algn="ctr"/>
            <a:r>
              <a:rPr lang="ru-RU" sz="2000" b="1" u="sng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1 222 527,7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тыс. руб.</a:t>
            </a:r>
          </a:p>
          <a:p>
            <a:pPr algn="ctr"/>
            <a:endParaRPr lang="ru-RU" sz="14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740352" y="3093928"/>
            <a:ext cx="889248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тыс. руб</a:t>
            </a:r>
            <a:r>
              <a:rPr lang="ru-RU" sz="12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.</a:t>
            </a:r>
            <a:endParaRPr lang="ru-RU" sz="12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 noGrp="1"/>
          </p:cNvSpPr>
          <p:nvPr>
            <p:ph type="title"/>
          </p:nvPr>
        </p:nvSpPr>
        <p:spPr>
          <a:xfrm>
            <a:off x="285720" y="0"/>
            <a:ext cx="8643998" cy="5714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ru-RU" sz="23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СТРУКТУРА  МЕЖБЮДЖЕТНЫХ  ТРАНСФЕРТОВ в 2015 году</a:t>
            </a:r>
          </a:p>
        </p:txBody>
      </p:sp>
      <p:graphicFrame>
        <p:nvGraphicFramePr>
          <p:cNvPr id="4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865280586"/>
              </p:ext>
            </p:extLst>
          </p:nvPr>
        </p:nvGraphicFramePr>
        <p:xfrm>
          <a:off x="1" y="571480"/>
          <a:ext cx="7429519" cy="3571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7286644" y="857232"/>
            <a:ext cx="1857356" cy="1508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2" tIns="45716" rIns="91432" bIns="45716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Межбюджетные</a:t>
            </a:r>
            <a:r>
              <a:rPr lang="ru-RU" alt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трансферты</a:t>
            </a:r>
          </a:p>
          <a:p>
            <a:pPr algn="ctr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за 2015 </a:t>
            </a:r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год – </a:t>
            </a:r>
            <a:endParaRPr lang="ru-RU" alt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2000" b="1" u="sng" dirty="0" smtClean="0">
                <a:latin typeface="Times New Roman" pitchFamily="18" charset="0"/>
                <a:cs typeface="Times New Roman" pitchFamily="18" charset="0"/>
              </a:rPr>
              <a:t>1 142 608,2 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тыс. </a:t>
            </a:r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руб.</a:t>
            </a:r>
          </a:p>
        </p:txBody>
      </p:sp>
      <p:graphicFrame>
        <p:nvGraphicFramePr>
          <p:cNvPr id="6" name="Group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49429238"/>
              </p:ext>
            </p:extLst>
          </p:nvPr>
        </p:nvGraphicFramePr>
        <p:xfrm>
          <a:off x="0" y="3785886"/>
          <a:ext cx="9072594" cy="3018840"/>
        </p:xfrm>
        <a:graphic>
          <a:graphicData uri="http://schemas.openxmlformats.org/drawingml/2006/table">
            <a:tbl>
              <a:tblPr/>
              <a:tblGrid>
                <a:gridCol w="4572000"/>
                <a:gridCol w="785818"/>
                <a:gridCol w="857256"/>
                <a:gridCol w="882036"/>
                <a:gridCol w="804827"/>
                <a:gridCol w="1170657"/>
              </a:tblGrid>
              <a:tr h="56617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Наименование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CB83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Факт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2014 года</a:t>
                      </a:r>
                      <a:endParaRPr kumimoji="0" lang="ru-RU" alt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CB83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План на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2015 год</a:t>
                      </a:r>
                      <a:endParaRPr kumimoji="0" lang="ru-RU" alt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CB83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Факт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2015 года</a:t>
                      </a:r>
                      <a:endParaRPr kumimoji="0" lang="ru-RU" alt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CB83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% исполне-ния</a:t>
                      </a:r>
                      <a:endParaRPr kumimoji="0" lang="ru-RU" alt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CB83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Рост (+),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снижение (-)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к 2014 году</a:t>
                      </a:r>
                      <a:endParaRPr kumimoji="0" lang="ru-RU" alt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CB83"/>
                    </a:solidFill>
                  </a:tcPr>
                </a:tc>
              </a:tr>
              <a:tr h="26130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all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Субвенции</a:t>
                      </a:r>
                      <a:endParaRPr kumimoji="0" lang="ru-RU" altLang="ru-RU" sz="1000" b="1" i="0" u="none" strike="noStrike" cap="all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itchFamily="34" charset="0"/>
                      </a:endParaRPr>
                    </a:p>
                  </a:txBody>
                  <a:tcPr marT="18000" marB="18000" anchor="ctr" horzOverflow="overflow"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292 698,9</a:t>
                      </a: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292 819,8</a:t>
                      </a: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291 911,8</a:t>
                      </a: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99,7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-787,1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26130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all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Субсидии</a:t>
                      </a:r>
                      <a:endParaRPr kumimoji="0" lang="ru-RU" altLang="ru-RU" sz="1000" b="1" i="0" u="none" strike="noStrike" cap="all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itchFamily="34" charset="0"/>
                      </a:endParaRPr>
                    </a:p>
                  </a:txBody>
                  <a:tcPr marT="18000" marB="18000" anchor="ctr" horzOverflow="overflow"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564 063,0</a:t>
                      </a: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932 588,8</a:t>
                      </a: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782 299,7</a:t>
                      </a: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83,9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+218 236,7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6130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all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Дотации</a:t>
                      </a:r>
                      <a:endParaRPr kumimoji="0" lang="ru-RU" altLang="ru-RU" sz="1000" b="1" i="0" u="none" strike="noStrike" cap="all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itchFamily="34" charset="0"/>
                      </a:endParaRPr>
                    </a:p>
                  </a:txBody>
                  <a:tcPr marT="18000" marB="18000" anchor="ctr" horzOverflow="overflow"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46 661,5</a:t>
                      </a: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64 401,2</a:t>
                      </a: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64 401,2</a:t>
                      </a: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+17 739,7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26130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all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Иные межбюджетные трансферты</a:t>
                      </a:r>
                    </a:p>
                  </a:txBody>
                  <a:tcPr marT="18000" marB="18000" anchor="ctr" horzOverflow="overflow"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3 788,5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4 449,7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4 449,7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+661,2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2463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all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ПРОЧИЕ БЕЗВОЗМЕЗДНЫЕ ПОСТУПЛЕНИЯ ОТ ДРУГИХ БЮДЖЕТОВ БЮДЖЕТНОЙ СИСТЕМЫ</a:t>
                      </a:r>
                    </a:p>
                  </a:txBody>
                  <a:tcPr marT="18000" marB="18000" anchor="ctr" horzOverflow="overflow"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211,1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2463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all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Возврат остатков  СУБСИДИЙ, СУБВЕНЦИЙ И ИНЫХ межбюджетных трансфертов, ИМЕЮЩИХ ЦЕЛЕВОЕ НАЗНАЧЕНИЕ ПРОШЛЫХ ЛЕТ</a:t>
                      </a:r>
                      <a:endParaRPr kumimoji="0" lang="ru-RU" altLang="ru-RU" sz="1000" b="1" i="0" u="none" strike="noStrike" cap="all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itchFamily="34" charset="0"/>
                      </a:endParaRPr>
                    </a:p>
                  </a:txBody>
                  <a:tcPr marT="18000" marB="18000" anchor="ctr" horzOverflow="overflow"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-625,3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-3 434,5</a:t>
                      </a: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-3 434,5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100,0</a:t>
                      </a: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х</a:t>
                      </a: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614980"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all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ДОХОДЫ бюджетов БЮДЖЕТНОЙ СИСТЕМЫ РФ ОТ ВОЗВРАТА БЮДЖЕТАМИ БЮДЖЕТНОЙ СИСТЕМЫ РФ И ОРГАНИЗАЦИЯМИ ОСТАТКОВ СУБСИДИЙ, СУБВЕНЦИЙ И ИНЫХ МЕЖБЮДЖЕТНЫХ ТРАНСФЕРТОВ, ИМЕЮЩИХ ЦЕЛЕВОЕ НАЗНАЧЕНИЕ ПРОШЛЫХ ЛЕТ</a:t>
                      </a:r>
                    </a:p>
                  </a:txBody>
                  <a:tcPr marT="18000" marB="18000" anchor="ctr" horzOverflow="overflow"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515,8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2 980,3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2 980,3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+2 464,5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7812087" y="3357562"/>
            <a:ext cx="1331913" cy="276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2" tIns="45716" rIns="91432" bIns="45716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(тыс.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руб.)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654032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БЮДЖЕТА  НА ФИЗИЧЕСКУЮ КУЛЬТУРУ И СПОРТ В 2015 ГОДУ</a:t>
            </a:r>
            <a:endParaRPr lang="ru-RU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214282" y="928670"/>
          <a:ext cx="8429684" cy="39290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Group 1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61569805"/>
              </p:ext>
            </p:extLst>
          </p:nvPr>
        </p:nvGraphicFramePr>
        <p:xfrm>
          <a:off x="214282" y="5000636"/>
          <a:ext cx="8421516" cy="1285884"/>
        </p:xfrm>
        <a:graphic>
          <a:graphicData uri="http://schemas.openxmlformats.org/drawingml/2006/table">
            <a:tbl>
              <a:tblPr/>
              <a:tblGrid>
                <a:gridCol w="2035991"/>
                <a:gridCol w="1321595"/>
                <a:gridCol w="1500198"/>
                <a:gridCol w="1214446"/>
                <a:gridCol w="785316"/>
                <a:gridCol w="1563970"/>
              </a:tblGrid>
              <a:tr h="9351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«Физическая культура и спорт»</a:t>
                      </a:r>
                    </a:p>
                  </a:txBody>
                  <a:tcPr anchor="ctr" horzOverflow="overflow">
                    <a:lnL w="57150" cap="flat" cmpd="sng" algn="ctr">
                      <a:solidFill>
                        <a:srgbClr val="7794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7794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7794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Факт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 2014 года ,                      тыс.руб.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7794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7794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План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на 2015 год,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тыс. руб.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7794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7794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Факт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 2015 года,                    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 тыс.руб.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7794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7794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% исполнения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7794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7794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Рост(+),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Снижение(-)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К 2014 году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7794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7794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7794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5069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Массовый спорт</a:t>
                      </a:r>
                    </a:p>
                  </a:txBody>
                  <a:tcPr anchor="b" horzOverflow="overflow">
                    <a:lnL w="57150" cap="flat" cmpd="sng" algn="ctr">
                      <a:solidFill>
                        <a:srgbClr val="7794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7794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827,6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7794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170,0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7794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170,0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7794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100,0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7794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-657,6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7794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7794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"/>
            <a:ext cx="89297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РАСХОДЫ БЮДЖЕТА НА ОБРАЗОВАНИЕ В 2015 ГОДУ</a:t>
            </a:r>
            <a:endParaRPr lang="ru-RU" sz="2400" b="1" dirty="0">
              <a:solidFill>
                <a:srgbClr val="002060"/>
              </a:solidFill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="" xmlns:p14="http://schemas.microsoft.com/office/powerpoint/2010/main" val="3302841389"/>
              </p:ext>
            </p:extLst>
          </p:nvPr>
        </p:nvGraphicFramePr>
        <p:xfrm>
          <a:off x="357158" y="428604"/>
          <a:ext cx="8429685" cy="37381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72094563"/>
              </p:ext>
            </p:extLst>
          </p:nvPr>
        </p:nvGraphicFramePr>
        <p:xfrm>
          <a:off x="323528" y="4365104"/>
          <a:ext cx="8496944" cy="237744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664296"/>
                <a:gridCol w="1224136"/>
                <a:gridCol w="1224136"/>
                <a:gridCol w="1167839"/>
                <a:gridCol w="1136417"/>
                <a:gridCol w="1080120"/>
              </a:tblGrid>
              <a:tr h="64431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latin typeface="Arial Narrow" panose="020B0606020202030204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Arial Narrow" panose="020B0606020202030204" pitchFamily="34" charset="0"/>
                        </a:rPr>
                        <a:t>«Образование»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CB8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 Narrow" panose="020B0606020202030204" pitchFamily="34" charset="0"/>
                        </a:rPr>
                        <a:t>Факт 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Arial Narrow" panose="020B0606020202030204" pitchFamily="34" charset="0"/>
                        </a:rPr>
                        <a:t>2014 года,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тыс. руб.</a:t>
                      </a:r>
                    </a:p>
                    <a:p>
                      <a:pPr algn="ctr"/>
                      <a:endParaRPr lang="ru-RU" sz="1200" dirty="0" smtClean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CB8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План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на 2015 год,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тыс. руб.</a:t>
                      </a:r>
                    </a:p>
                    <a:p>
                      <a:pPr algn="ctr"/>
                      <a:endParaRPr lang="ru-RU" sz="12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CB8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 Narrow" panose="020B0606020202030204" pitchFamily="34" charset="0"/>
                        </a:rPr>
                        <a:t>Факт 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Arial Narrow" panose="020B0606020202030204" pitchFamily="34" charset="0"/>
                        </a:rPr>
                        <a:t>2015 года,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тыс. руб.</a:t>
                      </a:r>
                    </a:p>
                    <a:p>
                      <a:pPr algn="ctr"/>
                      <a:endParaRPr lang="ru-RU" sz="1200" dirty="0" smtClean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CB8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 Narrow" panose="020B0606020202030204" pitchFamily="34" charset="0"/>
                        </a:rPr>
                        <a:t>% исполнения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CB8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 Narrow" panose="020B0606020202030204" pitchFamily="34" charset="0"/>
                        </a:rPr>
                        <a:t>Рост (+),</a:t>
                      </a:r>
                    </a:p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снижение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(-)</a:t>
                      </a:r>
                    </a:p>
                    <a:p>
                      <a:pPr algn="ctr"/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к 2014 году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CB83"/>
                    </a:solidFill>
                  </a:tcPr>
                </a:tc>
              </a:tr>
              <a:tr h="1851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Дошкольное образование</a:t>
                      </a:r>
                      <a:endParaRPr lang="ru-RU" sz="1200" b="0" i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235 216,2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198 543,7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198 531,2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99,9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-36 685,0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</a:tr>
              <a:tr h="1988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dirty="0" smtClean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</a:rPr>
                        <a:t>Общее</a:t>
                      </a:r>
                      <a:r>
                        <a:rPr lang="ru-RU" sz="1200" b="0" i="0" baseline="0" dirty="0" smtClean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</a:rPr>
                        <a:t> образование</a:t>
                      </a:r>
                      <a:endParaRPr lang="ru-RU" sz="1200" b="0" i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366 171,0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304 430,2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299 704,8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98,4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-66 466,2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</a:tr>
              <a:tr h="3565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dirty="0" smtClean="0">
                          <a:latin typeface="Arial Narrow" panose="020B0606020202030204" pitchFamily="34" charset="0"/>
                        </a:rPr>
                        <a:t>Молодежная политика</a:t>
                      </a:r>
                      <a:r>
                        <a:rPr lang="ru-RU" sz="1200" b="0" i="0" baseline="0" dirty="0" smtClean="0">
                          <a:latin typeface="Arial Narrow" panose="020B0606020202030204" pitchFamily="34" charset="0"/>
                        </a:rPr>
                        <a:t> и оздоровление детей</a:t>
                      </a:r>
                      <a:endParaRPr lang="ru-RU" sz="1200" b="0" i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4 758,7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3 839,2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3 767,5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98,1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-991,2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</a:tr>
              <a:tr h="2594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dirty="0" smtClean="0">
                          <a:latin typeface="Arial Narrow" panose="020B0606020202030204" pitchFamily="34" charset="0"/>
                        </a:rPr>
                        <a:t>Другие вопросы в области образования</a:t>
                      </a:r>
                      <a:endParaRPr lang="ru-RU" sz="1200" b="0" i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8 640,0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8 496,5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8 484,8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99,9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-155,2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</a:tr>
              <a:tr h="201136">
                <a:tc>
                  <a:txBody>
                    <a:bodyPr/>
                    <a:lstStyle/>
                    <a:p>
                      <a:r>
                        <a:rPr lang="ru-RU" sz="1200" b="0" i="0" dirty="0" smtClean="0">
                          <a:latin typeface="Arial Narrow" panose="020B0606020202030204" pitchFamily="34" charset="0"/>
                        </a:rPr>
                        <a:t>Всего</a:t>
                      </a:r>
                      <a:endParaRPr lang="ru-RU" sz="1200" b="0" i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4C16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614 785,9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4C16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515 309,6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4C16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510 488,3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4C16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99,1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4C16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-104 297,6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4C16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42852"/>
            <a:ext cx="89297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РАСХОДЫ БЮДЖЕТА НА КУЛЬТУРУ В 2015 ГОДУ</a:t>
            </a:r>
            <a:endParaRPr lang="ru-RU" b="1" dirty="0">
              <a:solidFill>
                <a:srgbClr val="002060"/>
              </a:solidFill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="" xmlns:p14="http://schemas.microsoft.com/office/powerpoint/2010/main" val="1223919217"/>
              </p:ext>
            </p:extLst>
          </p:nvPr>
        </p:nvGraphicFramePr>
        <p:xfrm>
          <a:off x="357158" y="500042"/>
          <a:ext cx="8501122" cy="40307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47138026"/>
              </p:ext>
            </p:extLst>
          </p:nvPr>
        </p:nvGraphicFramePr>
        <p:xfrm>
          <a:off x="323528" y="5013176"/>
          <a:ext cx="8496944" cy="164592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664296"/>
                <a:gridCol w="1224136"/>
                <a:gridCol w="1243120"/>
                <a:gridCol w="1148855"/>
                <a:gridCol w="1136417"/>
                <a:gridCol w="1080120"/>
              </a:tblGrid>
              <a:tr h="64431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latin typeface="Arial Narrow" panose="020B060602020203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Arial Narrow" panose="020B0606020202030204" pitchFamily="34" charset="0"/>
                        </a:rPr>
                        <a:t>«Культура»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CB8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 Narrow" panose="020B0606020202030204" pitchFamily="34" charset="0"/>
                        </a:rPr>
                        <a:t>Факт 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Arial Narrow" panose="020B0606020202030204" pitchFamily="34" charset="0"/>
                        </a:rPr>
                        <a:t>2014года,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тыс. руб.</a:t>
                      </a:r>
                    </a:p>
                    <a:p>
                      <a:pPr algn="ctr"/>
                      <a:endParaRPr lang="ru-RU" sz="1200" dirty="0" smtClean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CB8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План </a:t>
                      </a:r>
                    </a:p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на 2015год,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тыс. руб.</a:t>
                      </a:r>
                    </a:p>
                    <a:p>
                      <a:pPr algn="ctr"/>
                      <a:endParaRPr lang="ru-RU" sz="12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CB8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 Narrow" panose="020B0606020202030204" pitchFamily="34" charset="0"/>
                        </a:rPr>
                        <a:t>Факт 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Arial Narrow" panose="020B0606020202030204" pitchFamily="34" charset="0"/>
                        </a:rPr>
                        <a:t>2015 года,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тыс. руб.</a:t>
                      </a:r>
                    </a:p>
                    <a:p>
                      <a:pPr algn="ctr"/>
                      <a:endParaRPr lang="ru-RU" sz="1200" dirty="0" smtClean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CB8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 Narrow" panose="020B0606020202030204" pitchFamily="34" charset="0"/>
                        </a:rPr>
                        <a:t>% исполнения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CB8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 Narrow" panose="020B0606020202030204" pitchFamily="34" charset="0"/>
                        </a:rPr>
                        <a:t>Рост (+),</a:t>
                      </a:r>
                    </a:p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снижение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(-)</a:t>
                      </a:r>
                    </a:p>
                    <a:p>
                      <a:pPr algn="ctr"/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к 2014 году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CB83"/>
                    </a:solidFill>
                  </a:tcPr>
                </a:tc>
              </a:tr>
              <a:tr h="1851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Культура</a:t>
                      </a:r>
                      <a:endParaRPr lang="ru-RU" sz="1200" b="0" i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29 639,4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29 815,6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29 788,8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99,9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+149,4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</a:tr>
              <a:tr h="2594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dirty="0" smtClean="0">
                          <a:latin typeface="Arial Narrow" panose="020B0606020202030204" pitchFamily="34" charset="0"/>
                        </a:rPr>
                        <a:t>Другие вопросы в области культуры</a:t>
                      </a:r>
                      <a:endParaRPr lang="ru-RU" sz="1200" b="0" i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2 972,6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3 133,6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3 133,6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+161,0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</a:tr>
              <a:tr h="201136">
                <a:tc>
                  <a:txBody>
                    <a:bodyPr/>
                    <a:lstStyle/>
                    <a:p>
                      <a:r>
                        <a:rPr lang="ru-RU" sz="1200" b="0" i="0" dirty="0" smtClean="0">
                          <a:latin typeface="Arial Narrow" panose="020B0606020202030204" pitchFamily="34" charset="0"/>
                        </a:rPr>
                        <a:t>Всего</a:t>
                      </a:r>
                      <a:endParaRPr lang="ru-RU" sz="1200" b="0" i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4C16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32 612,0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4C16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32 949,2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4C16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32 922,4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4C16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99,9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4C16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+310,4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4C16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xmlns="" val="8388173"/>
              </p:ext>
            </p:extLst>
          </p:nvPr>
        </p:nvGraphicFramePr>
        <p:xfrm>
          <a:off x="357158" y="428604"/>
          <a:ext cx="8429684" cy="37598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98226844"/>
              </p:ext>
            </p:extLst>
          </p:nvPr>
        </p:nvGraphicFramePr>
        <p:xfrm>
          <a:off x="323528" y="4311098"/>
          <a:ext cx="8496944" cy="237744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664296"/>
                <a:gridCol w="1224136"/>
                <a:gridCol w="1243120"/>
                <a:gridCol w="1148855"/>
                <a:gridCol w="1136417"/>
                <a:gridCol w="1080120"/>
              </a:tblGrid>
              <a:tr h="64431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latin typeface="Arial Narrow" panose="020B0606020202030204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Arial Narrow" panose="020B0606020202030204" pitchFamily="34" charset="0"/>
                        </a:rPr>
                        <a:t>«Социальная политика»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CB8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 Narrow" panose="020B0606020202030204" pitchFamily="34" charset="0"/>
                        </a:rPr>
                        <a:t>Факт 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Arial Narrow" panose="020B0606020202030204" pitchFamily="34" charset="0"/>
                        </a:rPr>
                        <a:t>2014 года,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тыс. руб.</a:t>
                      </a:r>
                    </a:p>
                    <a:p>
                      <a:pPr algn="ctr"/>
                      <a:endParaRPr lang="ru-RU" sz="1200" dirty="0" smtClean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CB8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План </a:t>
                      </a:r>
                    </a:p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на 2015 год,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тыс. руб.</a:t>
                      </a:r>
                    </a:p>
                    <a:p>
                      <a:pPr algn="ctr"/>
                      <a:endParaRPr lang="ru-RU" sz="12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CB8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 Narrow" panose="020B0606020202030204" pitchFamily="34" charset="0"/>
                        </a:rPr>
                        <a:t>Факт 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Arial Narrow" panose="020B0606020202030204" pitchFamily="34" charset="0"/>
                        </a:rPr>
                        <a:t>2015 года,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тыс. руб.</a:t>
                      </a:r>
                    </a:p>
                    <a:p>
                      <a:pPr algn="ctr"/>
                      <a:endParaRPr lang="ru-RU" sz="1200" dirty="0" smtClean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CB8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 Narrow" panose="020B0606020202030204" pitchFamily="34" charset="0"/>
                        </a:rPr>
                        <a:t>% исполнения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CB8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 Narrow" panose="020B0606020202030204" pitchFamily="34" charset="0"/>
                        </a:rPr>
                        <a:t>Рост (+),</a:t>
                      </a:r>
                    </a:p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снижение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(-)</a:t>
                      </a:r>
                    </a:p>
                    <a:p>
                      <a:pPr algn="ctr"/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к 2014 году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CB83"/>
                    </a:solidFill>
                  </a:tcPr>
                </a:tc>
              </a:tr>
              <a:tr h="1851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Пенсионное</a:t>
                      </a:r>
                      <a:r>
                        <a:rPr lang="ru-RU" sz="1200" b="0" i="0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обеспечение</a:t>
                      </a:r>
                      <a:endParaRPr lang="ru-RU" sz="1200" b="0" i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1 342,2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1 247,6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1 247,6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-94,6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</a:tr>
              <a:tr h="2528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dirty="0" smtClean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</a:rPr>
                        <a:t>Социальное обеспечение населения</a:t>
                      </a:r>
                      <a:endParaRPr lang="ru-RU" sz="1200" b="0" i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8 190,0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5 226,8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5 226,8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-2 963,2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</a:tr>
              <a:tr h="21257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Охрана семьи и детства</a:t>
                      </a:r>
                      <a:endParaRPr lang="ru-RU" sz="1200" b="0" i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18 803,1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14 578,1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13 778,1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94,5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-5 025,0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</a:tr>
              <a:tr h="4423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dirty="0" smtClean="0">
                          <a:latin typeface="Arial Narrow" panose="020B0606020202030204" pitchFamily="34" charset="0"/>
                        </a:rPr>
                        <a:t>Другие вопросы в области социальной политики</a:t>
                      </a:r>
                      <a:endParaRPr lang="ru-RU" sz="1200" b="0" i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2 411,0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2 411,0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2 411,0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-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</a:tr>
              <a:tr h="201136">
                <a:tc>
                  <a:txBody>
                    <a:bodyPr/>
                    <a:lstStyle/>
                    <a:p>
                      <a:r>
                        <a:rPr lang="ru-RU" sz="1200" b="0" i="0" dirty="0" smtClean="0">
                          <a:latin typeface="Arial Narrow" panose="020B0606020202030204" pitchFamily="34" charset="0"/>
                        </a:rPr>
                        <a:t>Всего</a:t>
                      </a:r>
                      <a:endParaRPr lang="ru-RU" sz="1200" b="0" i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4C16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30 746,3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4C16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23 463,5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4C16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22 663,5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4C16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96,6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4C16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-8 082,8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4C16B"/>
                    </a:solidFill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14282" y="0"/>
            <a:ext cx="87154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РАСХОДЫ БЮДЖЕТА НА СОЦИАЛЬНУЮ ПОЛИТИКУ В 2015 ГОДУ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xmlns="" val="1077645596"/>
              </p:ext>
            </p:extLst>
          </p:nvPr>
        </p:nvGraphicFramePr>
        <p:xfrm>
          <a:off x="214282" y="571480"/>
          <a:ext cx="8770628" cy="37937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86811556"/>
              </p:ext>
            </p:extLst>
          </p:nvPr>
        </p:nvGraphicFramePr>
        <p:xfrm>
          <a:off x="179512" y="4581128"/>
          <a:ext cx="8784976" cy="219456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736304"/>
                <a:gridCol w="1296144"/>
                <a:gridCol w="1152128"/>
                <a:gridCol w="1224136"/>
                <a:gridCol w="1152128"/>
                <a:gridCol w="1224136"/>
              </a:tblGrid>
              <a:tr h="587846">
                <a:tc>
                  <a:txBody>
                    <a:bodyPr/>
                    <a:lstStyle/>
                    <a:p>
                      <a:endParaRPr lang="ru-RU" sz="1200" dirty="0" smtClean="0">
                        <a:latin typeface="Arial Narrow" panose="020B0606020202030204" pitchFamily="34" charset="0"/>
                      </a:endParaRPr>
                    </a:p>
                    <a:p>
                      <a:pPr algn="ctr"/>
                      <a:r>
                        <a:rPr lang="ru-RU" sz="1200" dirty="0" smtClean="0">
                          <a:latin typeface="Arial Narrow" panose="020B0606020202030204" pitchFamily="34" charset="0"/>
                        </a:rPr>
                        <a:t>«Национальная</a:t>
                      </a:r>
                      <a:r>
                        <a:rPr lang="ru-RU" sz="1200" baseline="0" dirty="0" smtClean="0">
                          <a:latin typeface="Arial Narrow" panose="020B0606020202030204" pitchFamily="34" charset="0"/>
                        </a:rPr>
                        <a:t> экономика»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CB8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 Narrow" panose="020B0606020202030204" pitchFamily="34" charset="0"/>
                        </a:rPr>
                        <a:t>Факт 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Arial Narrow" panose="020B0606020202030204" pitchFamily="34" charset="0"/>
                        </a:rPr>
                        <a:t>2014 года,</a:t>
                      </a:r>
                    </a:p>
                    <a:p>
                      <a:pPr algn="ctr"/>
                      <a:r>
                        <a:rPr lang="ru-RU" sz="115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тыс. руб.</a:t>
                      </a:r>
                      <a:endParaRPr lang="ru-RU" sz="115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CB8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5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План </a:t>
                      </a:r>
                    </a:p>
                    <a:p>
                      <a:pPr algn="ctr"/>
                      <a:r>
                        <a:rPr lang="ru-RU" sz="115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на 2015 год,</a:t>
                      </a:r>
                    </a:p>
                    <a:p>
                      <a:pPr algn="ctr"/>
                      <a:r>
                        <a:rPr lang="ru-RU" sz="115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тыс. руб.</a:t>
                      </a:r>
                      <a:endParaRPr lang="ru-RU" sz="115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CB8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 Narrow" panose="020B0606020202030204" pitchFamily="34" charset="0"/>
                        </a:rPr>
                        <a:t>Факт 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Arial Narrow" panose="020B0606020202030204" pitchFamily="34" charset="0"/>
                        </a:rPr>
                        <a:t>2015 года,</a:t>
                      </a:r>
                    </a:p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тыс. руб.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CB8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 Narrow" panose="020B0606020202030204" pitchFamily="34" charset="0"/>
                        </a:rPr>
                        <a:t>% исполнения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CB8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 Narrow" panose="020B0606020202030204" pitchFamily="34" charset="0"/>
                        </a:rPr>
                        <a:t>Рост (+),</a:t>
                      </a:r>
                    </a:p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снижение (-)</a:t>
                      </a:r>
                    </a:p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к 2014 году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CB83"/>
                    </a:solidFill>
                  </a:tcPr>
                </a:tc>
              </a:tr>
              <a:tr h="251934">
                <a:tc>
                  <a:txBody>
                    <a:bodyPr/>
                    <a:lstStyle/>
                    <a:p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Сельское хозяйство и</a:t>
                      </a:r>
                      <a:r>
                        <a:rPr lang="ru-RU" sz="1200" b="0" i="0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рыболовство</a:t>
                      </a:r>
                      <a:endParaRPr lang="ru-RU" sz="1200" b="0" i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391,0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288,4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288,4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-102,6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</a:tr>
              <a:tr h="264527">
                <a:tc>
                  <a:txBody>
                    <a:bodyPr/>
                    <a:lstStyle/>
                    <a:p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Транспорт</a:t>
                      </a:r>
                      <a:endParaRPr lang="ru-RU" sz="1200" b="0" i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250,0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250,0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250,0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-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200" b="0" i="0" dirty="0" smtClean="0">
                          <a:latin typeface="Arial Narrow" panose="020B0606020202030204" pitchFamily="34" charset="0"/>
                        </a:rPr>
                        <a:t>Дорожное</a:t>
                      </a:r>
                      <a:r>
                        <a:rPr lang="ru-RU" sz="1200" b="0" i="0" baseline="0" dirty="0" smtClean="0">
                          <a:latin typeface="Arial Narrow" panose="020B0606020202030204" pitchFamily="34" charset="0"/>
                        </a:rPr>
                        <a:t> хо</a:t>
                      </a:r>
                      <a:r>
                        <a:rPr lang="ru-RU" sz="1200" b="0" i="0" dirty="0" smtClean="0">
                          <a:latin typeface="Arial Narrow" panose="020B0606020202030204" pitchFamily="34" charset="0"/>
                        </a:rPr>
                        <a:t>зяйство (дорожные фонды)</a:t>
                      </a:r>
                      <a:endParaRPr lang="ru-RU" sz="1200" b="0" i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8 013,9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9 284,0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8 785,5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94,6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+771,6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</a:tr>
              <a:tr h="355456">
                <a:tc>
                  <a:txBody>
                    <a:bodyPr/>
                    <a:lstStyle/>
                    <a:p>
                      <a:r>
                        <a:rPr lang="ru-RU" sz="1200" b="0" i="0" dirty="0" smtClean="0">
                          <a:latin typeface="Arial Narrow" panose="020B0606020202030204" pitchFamily="34" charset="0"/>
                        </a:rPr>
                        <a:t>Другие вопросы в области национальной</a:t>
                      </a:r>
                      <a:r>
                        <a:rPr lang="ru-RU" sz="1200" b="0" i="0" baseline="0" dirty="0" smtClean="0">
                          <a:latin typeface="Arial Narrow" panose="020B0606020202030204" pitchFamily="34" charset="0"/>
                        </a:rPr>
                        <a:t> экономики</a:t>
                      </a:r>
                      <a:endParaRPr lang="ru-RU" sz="1200" b="0" i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3 448,8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2 297,1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2 128,1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92,6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-1 320,7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</a:tr>
              <a:tr h="251934">
                <a:tc>
                  <a:txBody>
                    <a:bodyPr/>
                    <a:lstStyle/>
                    <a:p>
                      <a:r>
                        <a:rPr lang="ru-RU" sz="1200" b="1" i="0" dirty="0" smtClean="0">
                          <a:latin typeface="Arial Narrow" panose="020B0606020202030204" pitchFamily="34" charset="0"/>
                        </a:rPr>
                        <a:t>Всего</a:t>
                      </a:r>
                      <a:endParaRPr lang="ru-RU" sz="1200" b="1" i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4C16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12 103,7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4C16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12 119,5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4C16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11 452,0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4C16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94,5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4C16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-651,7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4C16B"/>
                    </a:solidFill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14282" y="214290"/>
            <a:ext cx="89297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РАСХОДЫ БЮДЖЕТА НА НАЦИОНАЛЬНУЮ ЭКОНОМИКУ  В 2015 ГОДУ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214290"/>
            <a:ext cx="83582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РАСХОДЫ БЮДЖЕТА НА ЖИЛИЩНО-КОММУНАЛЬНОЕ ХОЗЯЙСТВО В 2015 ГОДУ</a:t>
            </a:r>
            <a:endParaRPr lang="ru-RU" b="1" dirty="0">
              <a:solidFill>
                <a:srgbClr val="002060"/>
              </a:solidFill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xmlns="" val="2459064134"/>
              </p:ext>
            </p:extLst>
          </p:nvPr>
        </p:nvGraphicFramePr>
        <p:xfrm>
          <a:off x="214282" y="571480"/>
          <a:ext cx="8760801" cy="3857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38129355"/>
              </p:ext>
            </p:extLst>
          </p:nvPr>
        </p:nvGraphicFramePr>
        <p:xfrm>
          <a:off x="251520" y="4509120"/>
          <a:ext cx="8640960" cy="179020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592288"/>
                <a:gridCol w="1224136"/>
                <a:gridCol w="1152128"/>
                <a:gridCol w="1224136"/>
                <a:gridCol w="1224136"/>
                <a:gridCol w="1224136"/>
              </a:tblGrid>
              <a:tr h="64431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latin typeface="Arial Narrow" panose="020B060602020203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Arial Narrow" panose="020B0606020202030204" pitchFamily="34" charset="0"/>
                        </a:rPr>
                        <a:t>«Жилищно-коммунальное хозяйство»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CB8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 Narrow" panose="020B0606020202030204" pitchFamily="34" charset="0"/>
                        </a:rPr>
                        <a:t>Факт 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Arial Narrow" panose="020B0606020202030204" pitchFamily="34" charset="0"/>
                        </a:rPr>
                        <a:t>2014 года,</a:t>
                      </a:r>
                    </a:p>
                    <a:p>
                      <a:pPr algn="ctr"/>
                      <a:r>
                        <a:rPr lang="ru-RU" sz="115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тыс. руб.</a:t>
                      </a:r>
                      <a:endParaRPr lang="ru-RU" sz="115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CB8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5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План</a:t>
                      </a:r>
                    </a:p>
                    <a:p>
                      <a:pPr algn="ctr"/>
                      <a:r>
                        <a:rPr lang="ru-RU" sz="115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на 2015год,</a:t>
                      </a:r>
                    </a:p>
                    <a:p>
                      <a:pPr algn="ctr"/>
                      <a:r>
                        <a:rPr lang="ru-RU" sz="115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тыс. руб.</a:t>
                      </a:r>
                      <a:endParaRPr lang="ru-RU" sz="115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CB8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 Narrow" panose="020B0606020202030204" pitchFamily="34" charset="0"/>
                        </a:rPr>
                        <a:t>Факт 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Arial Narrow" panose="020B0606020202030204" pitchFamily="34" charset="0"/>
                        </a:rPr>
                        <a:t>2015 года,</a:t>
                      </a:r>
                    </a:p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тыс. руб.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CB8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 Narrow" panose="020B0606020202030204" pitchFamily="34" charset="0"/>
                        </a:rPr>
                        <a:t>% исполнения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CB8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 Narrow" panose="020B0606020202030204" pitchFamily="34" charset="0"/>
                        </a:rPr>
                        <a:t>Рост (+),</a:t>
                      </a:r>
                    </a:p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снижение (-)</a:t>
                      </a:r>
                    </a:p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к 2014 году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CB83"/>
                    </a:solidFill>
                  </a:tcPr>
                </a:tc>
              </a:tr>
              <a:tr h="297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dirty="0" smtClean="0">
                          <a:latin typeface="Arial Narrow" panose="020B0606020202030204" pitchFamily="34" charset="0"/>
                        </a:rPr>
                        <a:t>Жилищное хозяйство</a:t>
                      </a:r>
                      <a:endParaRPr lang="ru-RU" sz="1200" b="0" i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250 543,2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729 868,7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565 622,0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77,5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+315 078,8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</a:tr>
              <a:tr h="28184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dirty="0" smtClean="0">
                          <a:latin typeface="Arial Narrow" panose="020B0606020202030204" pitchFamily="34" charset="0"/>
                        </a:rPr>
                        <a:t>Коммунальное хозяйство</a:t>
                      </a:r>
                      <a:endParaRPr lang="ru-RU" sz="1200" b="0" i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493,2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9 557,0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8 907,0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93,2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+8 413,8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</a:tr>
              <a:tr h="2899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dirty="0" smtClean="0">
                          <a:latin typeface="Arial Narrow" panose="020B0606020202030204" pitchFamily="34" charset="0"/>
                        </a:rPr>
                        <a:t>Благоустройство</a:t>
                      </a:r>
                      <a:endParaRPr lang="ru-RU" sz="1200" b="0" i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35,8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498,5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498,5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+462,7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3"/>
                    </a:solidFill>
                  </a:tcPr>
                </a:tc>
              </a:tr>
              <a:tr h="276133">
                <a:tc>
                  <a:txBody>
                    <a:bodyPr/>
                    <a:lstStyle/>
                    <a:p>
                      <a:r>
                        <a:rPr lang="ru-RU" sz="1200" b="0" i="0" dirty="0" smtClean="0">
                          <a:latin typeface="Arial Narrow" panose="020B0606020202030204" pitchFamily="34" charset="0"/>
                        </a:rPr>
                        <a:t>Всего</a:t>
                      </a:r>
                      <a:endParaRPr lang="ru-RU" sz="1200" b="0" i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4C16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251 072,2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4C16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739 924,2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4C16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575 027,5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4C16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77,7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4C16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+323 955,3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67803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4C16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38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0" y="142852"/>
            <a:ext cx="9144000" cy="668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2" tIns="45716" rIns="91432" bIns="45716">
            <a:spAutoFit/>
          </a:bodyPr>
          <a:lstStyle/>
          <a:p>
            <a:pPr algn="ctr">
              <a:lnSpc>
                <a:spcPct val="50000"/>
              </a:lnSpc>
              <a:spcBef>
                <a:spcPct val="50000"/>
              </a:spcBef>
              <a:defRPr/>
            </a:pPr>
            <a:r>
              <a:rPr lang="ru-RU" sz="2400" b="1" dirty="0">
                <a:solidFill>
                  <a:srgbClr val="002060"/>
                </a:solidFill>
                <a:latin typeface="Arial Narrow" panose="020B0606020202030204" pitchFamily="34" charset="0"/>
                <a:cs typeface="Times New Roman" pitchFamily="18" charset="0"/>
              </a:rPr>
              <a:t>Использование средств на реализацию </a:t>
            </a:r>
            <a:r>
              <a:rPr lang="ru-RU" sz="2400" b="1" dirty="0" smtClean="0">
                <a:solidFill>
                  <a:srgbClr val="002060"/>
                </a:solidFill>
                <a:latin typeface="Arial Narrow" panose="020B0606020202030204" pitchFamily="34" charset="0"/>
                <a:cs typeface="Times New Roman" pitchFamily="18" charset="0"/>
              </a:rPr>
              <a:t>муниципальных программ </a:t>
            </a:r>
            <a:br>
              <a:rPr lang="ru-RU" sz="2400" b="1" dirty="0" smtClean="0">
                <a:solidFill>
                  <a:srgbClr val="002060"/>
                </a:solidFill>
                <a:latin typeface="Arial Narrow" panose="020B0606020202030204" pitchFamily="34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Arial Narrow" panose="020B0606020202030204" pitchFamily="34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Arial Narrow" panose="020B0606020202030204" pitchFamily="34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Arial Narrow" panose="020B0606020202030204" pitchFamily="34" charset="0"/>
                <a:cs typeface="Times New Roman" pitchFamily="18" charset="0"/>
              </a:rPr>
              <a:t>в 2015 году</a:t>
            </a:r>
            <a:endParaRPr lang="ru-RU" sz="2400" b="1" dirty="0">
              <a:solidFill>
                <a:srgbClr val="002060"/>
              </a:solidFill>
              <a:latin typeface="Arial Narrow" panose="020B0606020202030204" pitchFamily="34" charset="0"/>
              <a:cs typeface="Times New Roman" pitchFamily="18" charset="0"/>
            </a:endParaRPr>
          </a:p>
        </p:txBody>
      </p:sp>
      <p:graphicFrame>
        <p:nvGraphicFramePr>
          <p:cNvPr id="4" name="Объект 5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4489915"/>
              </p:ext>
            </p:extLst>
          </p:nvPr>
        </p:nvGraphicFramePr>
        <p:xfrm>
          <a:off x="0" y="980728"/>
          <a:ext cx="9144000" cy="3591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Group 1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61569805"/>
              </p:ext>
            </p:extLst>
          </p:nvPr>
        </p:nvGraphicFramePr>
        <p:xfrm>
          <a:off x="1" y="4643446"/>
          <a:ext cx="9144000" cy="2214554"/>
        </p:xfrm>
        <a:graphic>
          <a:graphicData uri="http://schemas.openxmlformats.org/drawingml/2006/table">
            <a:tbl>
              <a:tblPr/>
              <a:tblGrid>
                <a:gridCol w="4283677"/>
                <a:gridCol w="1659649"/>
                <a:gridCol w="1614718"/>
                <a:gridCol w="1585956"/>
              </a:tblGrid>
              <a:tr h="68156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anchor="ctr" horzOverflow="overflow">
                    <a:lnL w="57150" cap="flat" cmpd="sng" algn="ctr">
                      <a:solidFill>
                        <a:srgbClr val="7794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7794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7794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План на 2015 год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7794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7794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Факт 2015 года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7794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7794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% исполнения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7794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7794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7794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6012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Всего расходы бюджета</a:t>
                      </a:r>
                    </a:p>
                  </a:txBody>
                  <a:tcPr anchor="b" horzOverflow="overflow">
                    <a:lnL w="57150" cap="flat" cmpd="sng" algn="ctr">
                      <a:solidFill>
                        <a:srgbClr val="7794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7794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1 393 938,9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7794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1 222 527,7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7794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87,7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7794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7794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7092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Муниципальные целевые программы</a:t>
                      </a:r>
                    </a:p>
                  </a:txBody>
                  <a:tcPr anchor="b" horzOverflow="overflow">
                    <a:lnL w="57150" cap="flat" cmpd="sng" algn="ctr">
                      <a:solidFill>
                        <a:srgbClr val="7794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1 324 139,3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1 153 979,2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87,0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7794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7092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Непрограммные расходы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b" horzOverflow="overflow">
                    <a:lnL w="57150" cap="flat" cmpd="sng" algn="ctr">
                      <a:solidFill>
                        <a:srgbClr val="7794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69 799,6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68 548,5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98,2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7794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43101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Доля программных расходов в бюджете, в %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b" horzOverflow="overflow">
                    <a:lnL w="57150" cap="flat" cmpd="sng" algn="ctr">
                      <a:solidFill>
                        <a:srgbClr val="7794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7794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95,0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7794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cs typeface="Times New Roman" pitchFamily="18" charset="0"/>
                        </a:rPr>
                        <a:t>94,4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7794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7794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7794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Выгнутая вверх стрелка 17"/>
          <p:cNvSpPr/>
          <p:nvPr/>
        </p:nvSpPr>
        <p:spPr>
          <a:xfrm>
            <a:off x="3011066" y="2816800"/>
            <a:ext cx="6097438" cy="570547"/>
          </a:xfrm>
          <a:prstGeom prst="curvedDownArrow">
            <a:avLst/>
          </a:prstGeom>
          <a:solidFill>
            <a:schemeClr val="accent4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571504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ЧТО ТАКОЕ МУНИЦИПАЛЬНЫЙ БЮДЖЕТ?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642919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Arial Narrow" panose="020B0606020202030204" pitchFamily="34" charset="0"/>
              </a:rPr>
              <a:t>Слово это заимствовано из Англии, где в старину канцлер казначейства приносил ежегодно в парламент мешок                с деньгами и произносил речь, которая собственно и называлась старинным нормандским словом "B</a:t>
            </a:r>
            <a:r>
              <a:rPr lang="en-US" sz="1600" dirty="0" smtClean="0">
                <a:latin typeface="Arial Narrow" panose="020B0606020202030204" pitchFamily="34" charset="0"/>
              </a:rPr>
              <a:t>o</a:t>
            </a:r>
            <a:r>
              <a:rPr lang="ru-RU" sz="1600" dirty="0" err="1" smtClean="0">
                <a:latin typeface="Arial Narrow" panose="020B0606020202030204" pitchFamily="34" charset="0"/>
              </a:rPr>
              <a:t>u</a:t>
            </a:r>
            <a:r>
              <a:rPr lang="en-US" sz="1600" dirty="0" err="1" smtClean="0">
                <a:latin typeface="Arial Narrow" panose="020B0606020202030204" pitchFamily="34" charset="0"/>
              </a:rPr>
              <a:t>gett</a:t>
            </a:r>
            <a:r>
              <a:rPr lang="ru-RU" sz="1600" dirty="0" err="1" smtClean="0">
                <a:latin typeface="Arial Narrow" panose="020B0606020202030204" pitchFamily="34" charset="0"/>
              </a:rPr>
              <a:t>e</a:t>
            </a:r>
            <a:r>
              <a:rPr lang="ru-RU" sz="1600" dirty="0" smtClean="0">
                <a:latin typeface="Arial Narrow" panose="020B0606020202030204" pitchFamily="34" charset="0"/>
              </a:rPr>
              <a:t>" </a:t>
            </a:r>
          </a:p>
          <a:p>
            <a:pPr algn="ctr"/>
            <a:r>
              <a:rPr lang="ru-RU" sz="1600" dirty="0" smtClean="0">
                <a:latin typeface="Arial Narrow" panose="020B0606020202030204" pitchFamily="34" charset="0"/>
              </a:rPr>
              <a:t>(т.е. кожаный мешок)</a:t>
            </a:r>
            <a:endParaRPr lang="ru-RU" sz="1600" dirty="0">
              <a:latin typeface="Arial Narrow" panose="020B0606020202030204" pitchFamily="34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357158" y="1428736"/>
            <a:ext cx="2520000" cy="4444041"/>
            <a:chOff x="744" y="0"/>
            <a:chExt cx="1934765" cy="4063999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744" y="0"/>
              <a:ext cx="1934765" cy="4063999"/>
            </a:xfrm>
            <a:prstGeom prst="roundRect">
              <a:avLst>
                <a:gd name="adj" fmla="val 10000"/>
              </a:avLst>
            </a:prstGeom>
            <a:solidFill>
              <a:schemeClr val="bg1">
                <a:lumMod val="95000"/>
              </a:schemeClr>
            </a:solidFill>
            <a:ln w="22225">
              <a:solidFill>
                <a:schemeClr val="accent4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ctr"/>
              <a:r>
                <a:rPr lang="ru-RU" sz="2800" b="1" dirty="0" smtClean="0">
                  <a:latin typeface="Arial Narrow" panose="020B0606020202030204" pitchFamily="34" charset="0"/>
                </a:rPr>
                <a:t>БЮДЖЕТ</a:t>
              </a:r>
              <a:endParaRPr lang="ru-RU" sz="2800" b="1" dirty="0">
                <a:latin typeface="Arial Narrow" panose="020B0606020202030204" pitchFamily="34" charset="0"/>
              </a:endParaRPr>
            </a:p>
          </p:txBody>
        </p:sp>
        <p:sp>
          <p:nvSpPr>
            <p:cNvPr id="6" name="Скругленный прямоугольник 4"/>
            <p:cNvSpPr/>
            <p:nvPr/>
          </p:nvSpPr>
          <p:spPr>
            <a:xfrm>
              <a:off x="744" y="0"/>
              <a:ext cx="1934765" cy="12192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1450" tIns="171450" rIns="171450" bIns="171450" numCol="1" spcCol="1270" anchor="ctr" anchorCtr="0">
              <a:noAutofit/>
            </a:bodyPr>
            <a:lstStyle/>
            <a:p>
              <a:pPr lvl="0" algn="ctr" defTabSz="2000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4500" kern="1200" dirty="0"/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3286116" y="1428736"/>
            <a:ext cx="2591439" cy="4444041"/>
            <a:chOff x="2080617" y="-261315"/>
            <a:chExt cx="1989613" cy="4063999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2135465" y="-261315"/>
              <a:ext cx="1934765" cy="4063999"/>
            </a:xfrm>
            <a:prstGeom prst="roundRect">
              <a:avLst>
                <a:gd name="adj" fmla="val 10000"/>
              </a:avLst>
            </a:prstGeom>
            <a:solidFill>
              <a:schemeClr val="bg1">
                <a:lumMod val="95000"/>
              </a:schemeClr>
            </a:solidFill>
            <a:ln w="22225">
              <a:solidFill>
                <a:schemeClr val="accent4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ctr"/>
              <a:r>
                <a:rPr lang="ru-RU" sz="2800" b="1" dirty="0" smtClean="0">
                  <a:latin typeface="Arial Narrow" panose="020B0606020202030204" pitchFamily="34" charset="0"/>
                </a:rPr>
                <a:t>ДОХОДЫ</a:t>
              </a:r>
              <a:endParaRPr lang="ru-RU" sz="2800" b="1" dirty="0" smtClean="0"/>
            </a:p>
            <a:p>
              <a:pPr algn="ctr"/>
              <a:r>
                <a:rPr lang="ru-RU" sz="2200" b="1" dirty="0" smtClean="0">
                  <a:latin typeface="Arial Narrow" panose="020B0606020202030204" pitchFamily="34" charset="0"/>
                </a:rPr>
                <a:t>бюджета</a:t>
              </a:r>
              <a:endParaRPr lang="ru-RU" sz="2200" b="1" dirty="0">
                <a:latin typeface="Arial Narrow" panose="020B0606020202030204" pitchFamily="34" charset="0"/>
              </a:endParaRPr>
            </a:p>
          </p:txBody>
        </p:sp>
        <p:sp>
          <p:nvSpPr>
            <p:cNvPr id="9" name="Скругленный прямоугольник 4"/>
            <p:cNvSpPr/>
            <p:nvPr/>
          </p:nvSpPr>
          <p:spPr>
            <a:xfrm>
              <a:off x="2080617" y="0"/>
              <a:ext cx="1934765" cy="12192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1450" tIns="171450" rIns="171450" bIns="171450" numCol="1" spcCol="1270" anchor="ctr" anchorCtr="0">
              <a:noAutofit/>
            </a:bodyPr>
            <a:lstStyle/>
            <a:p>
              <a:pPr lvl="0" algn="ctr" defTabSz="2000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4500" kern="1200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6143636" y="1428736"/>
            <a:ext cx="2520000" cy="4444041"/>
            <a:chOff x="4160490" y="0"/>
            <a:chExt cx="1934765" cy="4063999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4160490" y="0"/>
              <a:ext cx="1934765" cy="4063999"/>
            </a:xfrm>
            <a:prstGeom prst="roundRect">
              <a:avLst>
                <a:gd name="adj" fmla="val 10000"/>
              </a:avLst>
            </a:prstGeom>
            <a:solidFill>
              <a:schemeClr val="bg1">
                <a:lumMod val="95000"/>
              </a:schemeClr>
            </a:solidFill>
            <a:ln w="22225">
              <a:solidFill>
                <a:schemeClr val="accent4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ctr"/>
              <a:r>
                <a:rPr lang="ru-RU" sz="2800" b="1" dirty="0" smtClean="0">
                  <a:latin typeface="Arial Narrow" panose="020B0606020202030204" pitchFamily="34" charset="0"/>
                </a:rPr>
                <a:t>РАСХОДЫ </a:t>
              </a:r>
            </a:p>
            <a:p>
              <a:pPr algn="ctr"/>
              <a:r>
                <a:rPr lang="ru-RU" sz="2200" b="1" dirty="0" smtClean="0">
                  <a:latin typeface="Arial Narrow" panose="020B0606020202030204" pitchFamily="34" charset="0"/>
                </a:rPr>
                <a:t>бюджета</a:t>
              </a:r>
              <a:endParaRPr lang="ru-RU" sz="2200" b="1" dirty="0">
                <a:latin typeface="Arial Narrow" panose="020B0606020202030204" pitchFamily="34" charset="0"/>
              </a:endParaRPr>
            </a:p>
          </p:txBody>
        </p:sp>
        <p:sp>
          <p:nvSpPr>
            <p:cNvPr id="12" name="Скругленный прямоугольник 4"/>
            <p:cNvSpPr/>
            <p:nvPr/>
          </p:nvSpPr>
          <p:spPr>
            <a:xfrm>
              <a:off x="4160490" y="0"/>
              <a:ext cx="1934765" cy="12192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1450" tIns="171450" rIns="171450" bIns="171450" numCol="1" spcCol="1270" anchor="ctr" anchorCtr="0">
              <a:noAutofit/>
            </a:bodyPr>
            <a:lstStyle/>
            <a:p>
              <a:pPr lvl="0" algn="ctr" defTabSz="2000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4500" kern="1200" dirty="0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3500430" y="2428868"/>
            <a:ext cx="2259024" cy="3167782"/>
            <a:chOff x="1908526" y="1228122"/>
            <a:chExt cx="1877491" cy="1242592"/>
          </a:xfrm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1908526" y="1228122"/>
              <a:ext cx="1877491" cy="1242592"/>
            </a:xfrm>
            <a:prstGeom prst="roundRect">
              <a:avLst>
                <a:gd name="adj" fmla="val 10000"/>
              </a:avLst>
            </a:prstGeom>
            <a:gradFill>
              <a:gsLst>
                <a:gs pos="0">
                  <a:schemeClr val="accent2">
                    <a:hueOff val="0"/>
                    <a:satOff val="0"/>
                    <a:lumOff val="0"/>
                    <a:alphaOff val="0"/>
                    <a:shade val="51000"/>
                    <a:satMod val="130000"/>
                  </a:schemeClr>
                </a:gs>
                <a:gs pos="80000">
                  <a:schemeClr val="accent2">
                    <a:hueOff val="0"/>
                    <a:satOff val="0"/>
                    <a:lumOff val="0"/>
                    <a:alphaOff val="0"/>
                    <a:shade val="93000"/>
                    <a:satMod val="130000"/>
                  </a:schemeClr>
                </a:gs>
                <a:gs pos="100000">
                  <a:schemeClr val="accent2">
                    <a:hueOff val="0"/>
                    <a:satOff val="0"/>
                    <a:lumOff val="0"/>
                    <a:alphaOff val="0"/>
                    <a:shade val="94000"/>
                    <a:satMod val="135000"/>
                  </a:schemeClr>
                </a:gs>
              </a:gsLst>
              <a:lin ang="16200000" scaled="0"/>
            </a:gradFill>
            <a:ln w="31750">
              <a:solidFill>
                <a:schemeClr val="bg1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 prstMaterial="dkEdge">
              <a:bevelT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r>
                <a:rPr lang="ru-RU" dirty="0">
                  <a:latin typeface="Arial Narrow" panose="020B0606020202030204" pitchFamily="34" charset="0"/>
                </a:rPr>
                <a:t>п</a:t>
              </a:r>
              <a:r>
                <a:rPr lang="ru-RU" dirty="0" smtClean="0">
                  <a:latin typeface="Arial Narrow" panose="020B0606020202030204" pitchFamily="34" charset="0"/>
                </a:rPr>
                <a:t>оступающие в бюджет денежные средства (налоги юридических </a:t>
              </a:r>
            </a:p>
            <a:p>
              <a:pPr algn="ctr"/>
              <a:r>
                <a:rPr lang="ru-RU" dirty="0" smtClean="0">
                  <a:latin typeface="Arial Narrow" panose="020B0606020202030204" pitchFamily="34" charset="0"/>
                </a:rPr>
                <a:t>и физических лиц, штрафы, административные платежи и сборы, финансовая помощь)</a:t>
              </a:r>
              <a:endParaRPr lang="ru-RU" dirty="0">
                <a:latin typeface="Arial Narrow" panose="020B0606020202030204" pitchFamily="34" charset="0"/>
              </a:endParaRPr>
            </a:p>
          </p:txBody>
        </p:sp>
        <p:sp>
          <p:nvSpPr>
            <p:cNvPr id="16" name="Скругленный прямоугольник 4"/>
            <p:cNvSpPr/>
            <p:nvPr/>
          </p:nvSpPr>
          <p:spPr>
            <a:xfrm>
              <a:off x="2309982" y="1256279"/>
              <a:ext cx="1476034" cy="1153573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 prstMaterial="dkEdge">
              <a:bevelT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68580" rIns="91440" bIns="6858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3600" kern="1200" dirty="0"/>
            </a:p>
          </p:txBody>
        </p:sp>
      </p:grpSp>
      <p:sp>
        <p:nvSpPr>
          <p:cNvPr id="17" name="Скругленный прямоугольник 16"/>
          <p:cNvSpPr/>
          <p:nvPr/>
        </p:nvSpPr>
        <p:spPr>
          <a:xfrm>
            <a:off x="6286512" y="2428868"/>
            <a:ext cx="2268000" cy="3150999"/>
          </a:xfrm>
          <a:prstGeom prst="roundRect">
            <a:avLst>
              <a:gd name="adj" fmla="val 10000"/>
            </a:avLst>
          </a:prstGeom>
          <a:gradFill>
            <a:gsLst>
              <a:gs pos="0">
                <a:schemeClr val="accent3">
                  <a:hueOff val="0"/>
                  <a:satOff val="0"/>
                  <a:lumOff val="0"/>
                  <a:alphaOff val="0"/>
                  <a:shade val="51000"/>
                  <a:satMod val="130000"/>
                </a:schemeClr>
              </a:gs>
              <a:gs pos="80000">
                <a:schemeClr val="accent3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accent3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 w="3175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 prstMaterial="dkEdge">
            <a:bevelT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1550" dirty="0">
                <a:solidFill>
                  <a:schemeClr val="bg1"/>
                </a:solidFill>
                <a:latin typeface="Arial Narrow" panose="020B0606020202030204" pitchFamily="34" charset="0"/>
              </a:rPr>
              <a:t>направляемые из бюджета денежные средства</a:t>
            </a:r>
          </a:p>
          <a:p>
            <a:pPr algn="ctr"/>
            <a:r>
              <a:rPr lang="ru-RU" sz="1550" dirty="0">
                <a:solidFill>
                  <a:schemeClr val="bg1"/>
                </a:solidFill>
                <a:latin typeface="Arial Narrow" panose="020B0606020202030204" pitchFamily="34" charset="0"/>
              </a:rPr>
              <a:t>(финансовое обеспечение социальных обязательств муниципальных учреждений, </a:t>
            </a:r>
          </a:p>
          <a:p>
            <a:pPr algn="ctr"/>
            <a:r>
              <a:rPr lang="ru-RU" sz="1550" dirty="0">
                <a:solidFill>
                  <a:schemeClr val="bg1"/>
                </a:solidFill>
                <a:latin typeface="Arial Narrow" panose="020B0606020202030204" pitchFamily="34" charset="0"/>
              </a:rPr>
              <a:t>дорожное хозяйство, ЖКХ  и транспорт,  капитальное строительство и др.)</a:t>
            </a:r>
          </a:p>
        </p:txBody>
      </p:sp>
      <p:sp>
        <p:nvSpPr>
          <p:cNvPr id="19" name="Выгнутая вниз стрелка 18"/>
          <p:cNvSpPr/>
          <p:nvPr/>
        </p:nvSpPr>
        <p:spPr>
          <a:xfrm>
            <a:off x="3011066" y="3473836"/>
            <a:ext cx="6192688" cy="756304"/>
          </a:xfrm>
          <a:prstGeom prst="curvedUpArrow">
            <a:avLst/>
          </a:prstGeom>
          <a:solidFill>
            <a:schemeClr val="accent4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428596" y="5857892"/>
            <a:ext cx="8208909" cy="792088"/>
          </a:xfrm>
          <a:prstGeom prst="round2DiagRect">
            <a:avLst/>
          </a:prstGeom>
          <a:gradFill>
            <a:gsLst>
              <a:gs pos="0">
                <a:schemeClr val="accent4">
                  <a:alpha val="91000"/>
                  <a:lumMod val="72000"/>
                  <a:lumOff val="28000"/>
                </a:schemeClr>
              </a:gs>
              <a:gs pos="35000">
                <a:schemeClr val="accent4">
                  <a:tint val="37000"/>
                  <a:satMod val="30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</a:gradFill>
          <a:ln w="22225"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ДЕФИЦИТ</a:t>
            </a:r>
            <a:r>
              <a:rPr lang="ru-RU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 бюджета - превышение расходов бюджета над его доходами</a:t>
            </a:r>
          </a:p>
          <a:p>
            <a:pPr algn="ctr"/>
            <a:r>
              <a:rPr lang="ru-RU" sz="16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ПРОФИЦИТ</a:t>
            </a:r>
            <a:r>
              <a:rPr lang="ru-RU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 бюджета - превышение доходов бюджета над его расходами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00034" y="2428868"/>
            <a:ext cx="2268000" cy="3167781"/>
          </a:xfrm>
          <a:prstGeom prst="roundRect">
            <a:avLst>
              <a:gd name="adj" fmla="val 10000"/>
            </a:avLst>
          </a:prstGeom>
          <a:solidFill>
            <a:srgbClr val="00B0AC"/>
          </a:solidFill>
          <a:ln w="3175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 prstMaterial="dkEdge">
            <a:bevelT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dirty="0" smtClean="0">
                <a:latin typeface="Arial Narrow" panose="020B0606020202030204" pitchFamily="34" charset="0"/>
              </a:rPr>
              <a:t>- форма образования и расходования денежных средств, предназначенных для финансового обеспечения задач </a:t>
            </a:r>
          </a:p>
          <a:p>
            <a:pPr algn="ctr"/>
            <a:r>
              <a:rPr lang="ru-RU" dirty="0" smtClean="0">
                <a:latin typeface="Arial Narrow" panose="020B0606020202030204" pitchFamily="34" charset="0"/>
              </a:rPr>
              <a:t>и функций </a:t>
            </a:r>
          </a:p>
          <a:p>
            <a:pPr algn="ctr"/>
            <a:r>
              <a:rPr lang="ru-RU" dirty="0">
                <a:latin typeface="Arial Narrow" panose="020B0606020202030204" pitchFamily="34" charset="0"/>
              </a:rPr>
              <a:t>о</a:t>
            </a:r>
            <a:r>
              <a:rPr lang="ru-RU" dirty="0" smtClean="0">
                <a:latin typeface="Arial Narrow" panose="020B0606020202030204" pitchFamily="34" charset="0"/>
              </a:rPr>
              <a:t>рганов местного </a:t>
            </a:r>
            <a:r>
              <a:rPr lang="ru-RU" sz="1900" dirty="0" smtClean="0">
                <a:latin typeface="Arial Narrow" panose="020B0606020202030204" pitchFamily="34" charset="0"/>
              </a:rPr>
              <a:t>самоуправления</a:t>
            </a:r>
            <a:endParaRPr lang="ru-RU" sz="1900" dirty="0">
              <a:latin typeface="Arial Narrow" panose="020B0606020202030204" pitchFamily="34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70992" y="233264"/>
            <a:ext cx="9073008" cy="6624736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Блок-схема: процесс 2"/>
          <p:cNvSpPr/>
          <p:nvPr/>
        </p:nvSpPr>
        <p:spPr>
          <a:xfrm>
            <a:off x="2143108" y="285728"/>
            <a:ext cx="4680520" cy="864096"/>
          </a:xfrm>
          <a:prstGeom prst="flowChartProcess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Какие бывают бюджеты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2343" y="1781544"/>
            <a:ext cx="1987172" cy="1504580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Бюджеты семей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31840" y="1781545"/>
            <a:ext cx="2592287" cy="1576018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Бюджеты публично-правовых образований: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372201" y="1781544"/>
            <a:ext cx="2160240" cy="1576017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Бюджеты организаций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трелка вправо 6"/>
          <p:cNvSpPr/>
          <p:nvPr/>
        </p:nvSpPr>
        <p:spPr>
          <a:xfrm rot="6291898">
            <a:off x="1698323" y="1178875"/>
            <a:ext cx="313807" cy="503592"/>
          </a:xfrm>
          <a:prstGeom prst="rightArrow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Стрелка вправо 7"/>
          <p:cNvSpPr/>
          <p:nvPr/>
        </p:nvSpPr>
        <p:spPr>
          <a:xfrm rot="5400000">
            <a:off x="4243912" y="1185320"/>
            <a:ext cx="302511" cy="503592"/>
          </a:xfrm>
          <a:prstGeom prst="rightArrow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Стрелка вправо 8"/>
          <p:cNvSpPr/>
          <p:nvPr/>
        </p:nvSpPr>
        <p:spPr>
          <a:xfrm rot="4050334">
            <a:off x="6847916" y="1208400"/>
            <a:ext cx="323491" cy="503592"/>
          </a:xfrm>
          <a:prstGeom prst="rightArrow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Стрелка вправо 10"/>
          <p:cNvSpPr/>
          <p:nvPr/>
        </p:nvSpPr>
        <p:spPr>
          <a:xfrm rot="5400000">
            <a:off x="4286119" y="3498212"/>
            <a:ext cx="355738" cy="503592"/>
          </a:xfrm>
          <a:prstGeom prst="rightArrow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Стрелка вправо 11"/>
          <p:cNvSpPr/>
          <p:nvPr/>
        </p:nvSpPr>
        <p:spPr>
          <a:xfrm rot="7450944">
            <a:off x="2594057" y="3313468"/>
            <a:ext cx="448927" cy="503592"/>
          </a:xfrm>
          <a:prstGeom prst="rightArrow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Стрелка вправо 12"/>
          <p:cNvSpPr/>
          <p:nvPr/>
        </p:nvSpPr>
        <p:spPr>
          <a:xfrm rot="2479006">
            <a:off x="5894013" y="3338006"/>
            <a:ext cx="380310" cy="503592"/>
          </a:xfrm>
          <a:prstGeom prst="rightArrow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394576" y="4065667"/>
            <a:ext cx="2353888" cy="2243654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муниципальных образований</a:t>
            </a:r>
          </a:p>
          <a:p>
            <a:pPr algn="ctr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(местные бюджеты)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85720" y="4071942"/>
            <a:ext cx="2702104" cy="2309386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Российской Федерации (федеральный бюджет, бюджеты государственных внебюджетных фондов Российской Федерации)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275856" y="4065666"/>
            <a:ext cx="2808312" cy="2315662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субъектов Российской Федерации (региональные бюджеты, бюджеты территориальных фондов обязательного медицинского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страхования)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4356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ЭТАПЫ БЮДЖЕТНОГО ПРОЦЕССА</a:t>
            </a:r>
            <a:endParaRPr lang="ru-RU" sz="3200" dirty="0"/>
          </a:p>
        </p:txBody>
      </p:sp>
      <p:graphicFrame>
        <p:nvGraphicFramePr>
          <p:cNvPr id="24" name="Схема 23"/>
          <p:cNvGraphicFramePr/>
          <p:nvPr>
            <p:extLst>
              <p:ext uri="{D42A27DB-BD31-4B8C-83A1-F6EECF244321}">
                <p14:modId xmlns="" xmlns:p14="http://schemas.microsoft.com/office/powerpoint/2010/main" val="2799408854"/>
              </p:ext>
            </p:extLst>
          </p:nvPr>
        </p:nvGraphicFramePr>
        <p:xfrm>
          <a:off x="683568" y="764704"/>
          <a:ext cx="7919968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6">
            <a:biLevel thresh="75000"/>
            <a:extLst>
              <a:ext uri="{BEBA8EAE-BF5A-486C-A8C5-ECC9F3942E4B}">
                <a14:imgProps xmlns="" xmlns:a14="http://schemas.microsoft.com/office/drawing/2010/main">
                  <a14:imgLayer r:embed="rId8">
                    <a14:imgEffect>
                      <a14:sharpenSoften amount="3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16" y="2928934"/>
            <a:ext cx="2736304" cy="2056859"/>
          </a:xfrm>
          <a:prstGeom prst="rect">
            <a:avLst/>
          </a:prstGeom>
          <a:noFill/>
          <a:ln w="127000" cap="sq">
            <a:noFill/>
            <a:bevel/>
            <a:headEnd/>
            <a:tailEnd/>
          </a:ln>
          <a:effectLst>
            <a:outerShdw dist="35921" dir="2700000" algn="ctr" rotWithShape="0">
              <a:schemeClr val="bg2"/>
            </a:outerShdw>
            <a:reflection blurRad="6350" stA="50000" endA="300" endPos="55000" dir="5400000" sy="-100000" algn="bl" rotWithShape="0"/>
          </a:effectLst>
          <a:scene3d>
            <a:camera prst="orthographicFront">
              <a:rot lat="21299999" lon="0" rev="0"/>
            </a:camera>
            <a:lightRig rig="threePt" dir="t"/>
          </a:scene3d>
          <a:sp3d prstMaterial="dkEdge"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7" name="Прямоугольная выноска 26"/>
          <p:cNvSpPr/>
          <p:nvPr/>
        </p:nvSpPr>
        <p:spPr>
          <a:xfrm>
            <a:off x="3903570" y="4509120"/>
            <a:ext cx="1408868" cy="600164"/>
          </a:xfrm>
          <a:prstGeom prst="wedgeRectCallout">
            <a:avLst>
              <a:gd name="adj1" fmla="val -449"/>
              <a:gd name="adj2" fmla="val 134498"/>
            </a:avLst>
          </a:prstGeom>
          <a:ln>
            <a:solidFill>
              <a:schemeClr val="tx1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местного самоуправления,  финансовые органы</a:t>
            </a:r>
            <a:endParaRPr lang="ru-RU" sz="11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Прямоугольная выноска 27"/>
          <p:cNvSpPr/>
          <p:nvPr/>
        </p:nvSpPr>
        <p:spPr>
          <a:xfrm>
            <a:off x="2555776" y="656728"/>
            <a:ext cx="1152128" cy="600164"/>
          </a:xfrm>
          <a:prstGeom prst="wedgeRectCallout">
            <a:avLst>
              <a:gd name="adj1" fmla="val 60572"/>
              <a:gd name="adj2" fmla="val 71736"/>
            </a:avLst>
          </a:prstGeom>
          <a:ln>
            <a:solidFill>
              <a:schemeClr val="tx1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местного самоуправления</a:t>
            </a:r>
            <a:endParaRPr lang="ru-RU" sz="11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Прямоугольная выноска 28"/>
          <p:cNvSpPr/>
          <p:nvPr/>
        </p:nvSpPr>
        <p:spPr>
          <a:xfrm>
            <a:off x="683568" y="824892"/>
            <a:ext cx="1316664" cy="864000"/>
          </a:xfrm>
          <a:prstGeom prst="wedgeRectCallout">
            <a:avLst>
              <a:gd name="adj1" fmla="val 55397"/>
              <a:gd name="adj2" fmla="val 86591"/>
            </a:avLst>
          </a:prstGeom>
          <a:solidFill>
            <a:schemeClr val="bg1"/>
          </a:solidFill>
          <a:ln w="254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1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1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онтрольно-счетная</a:t>
            </a:r>
            <a:r>
              <a:rPr lang="ru-RU" sz="11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комиссия и органы местного самоуправления</a:t>
            </a:r>
            <a:endParaRPr lang="ru-RU" sz="11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ая выноска 29"/>
          <p:cNvSpPr/>
          <p:nvPr/>
        </p:nvSpPr>
        <p:spPr>
          <a:xfrm>
            <a:off x="403567" y="2392330"/>
            <a:ext cx="1440160" cy="600164"/>
          </a:xfrm>
          <a:prstGeom prst="wedgeRectCallout">
            <a:avLst>
              <a:gd name="adj1" fmla="val 48913"/>
              <a:gd name="adj2" fmla="val 83076"/>
            </a:avLst>
          </a:prstGeom>
          <a:ln>
            <a:solidFill>
              <a:schemeClr val="tx1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Законодательные (представительные) органы власти</a:t>
            </a:r>
            <a:endParaRPr lang="ru-RU" sz="11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ая выноска 30"/>
          <p:cNvSpPr/>
          <p:nvPr/>
        </p:nvSpPr>
        <p:spPr>
          <a:xfrm>
            <a:off x="511579" y="5250416"/>
            <a:ext cx="1224136" cy="938719"/>
          </a:xfrm>
          <a:prstGeom prst="wedgeRectCallout">
            <a:avLst>
              <a:gd name="adj1" fmla="val 87351"/>
              <a:gd name="adj2" fmla="val 2814"/>
            </a:avLst>
          </a:prstGeom>
          <a:ln>
            <a:solidFill>
              <a:schemeClr val="tx1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местного </a:t>
            </a:r>
            <a:r>
              <a:rPr lang="ru-RU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самоуправления, </a:t>
            </a:r>
            <a:r>
              <a:rPr lang="ru-RU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финансовые органы</a:t>
            </a:r>
          </a:p>
        </p:txBody>
      </p:sp>
      <p:sp>
        <p:nvSpPr>
          <p:cNvPr id="32" name="Прямоугольная выноска 31"/>
          <p:cNvSpPr/>
          <p:nvPr/>
        </p:nvSpPr>
        <p:spPr>
          <a:xfrm>
            <a:off x="7215244" y="5871850"/>
            <a:ext cx="1440160" cy="600164"/>
          </a:xfrm>
          <a:prstGeom prst="wedgeRectCallout">
            <a:avLst>
              <a:gd name="adj1" fmla="val -53191"/>
              <a:gd name="adj2" fmla="val -151545"/>
            </a:avLst>
          </a:prstGeom>
          <a:ln>
            <a:solidFill>
              <a:schemeClr val="tx1"/>
            </a:soli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Законодательные (представительные) органы власти</a:t>
            </a:r>
            <a:endParaRPr lang="ru-RU" sz="11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Прямоугольная выноска 32"/>
          <p:cNvSpPr/>
          <p:nvPr/>
        </p:nvSpPr>
        <p:spPr>
          <a:xfrm>
            <a:off x="7502290" y="2178614"/>
            <a:ext cx="1235224" cy="938719"/>
          </a:xfrm>
          <a:prstGeom prst="wedgeRectCallout">
            <a:avLst>
              <a:gd name="adj1" fmla="val -41937"/>
              <a:gd name="adj2" fmla="val 75399"/>
            </a:avLst>
          </a:prstGeom>
          <a:ln>
            <a:solidFill>
              <a:schemeClr val="tx1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местного самоуправления, финансовые органы</a:t>
            </a:r>
            <a:endParaRPr lang="ru-RU" sz="11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Прямоугольная выноска 33"/>
          <p:cNvSpPr/>
          <p:nvPr/>
        </p:nvSpPr>
        <p:spPr>
          <a:xfrm>
            <a:off x="6904012" y="654550"/>
            <a:ext cx="1235224" cy="938719"/>
          </a:xfrm>
          <a:prstGeom prst="wedgeRectCallout">
            <a:avLst>
              <a:gd name="adj1" fmla="val -41239"/>
              <a:gd name="adj2" fmla="val 101130"/>
            </a:avLst>
          </a:prstGeom>
          <a:ln>
            <a:solidFill>
              <a:schemeClr val="tx1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местного самоуправления, финансовые органы</a:t>
            </a:r>
            <a:endParaRPr lang="ru-RU" sz="11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153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/>
            </a:r>
            <a:br>
              <a:rPr lang="ru-RU" sz="2400" b="1" dirty="0" smtClean="0"/>
            </a:br>
            <a:endParaRPr lang="ru-RU" sz="24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214290"/>
            <a:ext cx="9144000" cy="6309420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u="sng" dirty="0" smtClean="0">
                <a:solidFill>
                  <a:srgbClr val="DF3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Общие </a:t>
            </a:r>
            <a:r>
              <a:rPr lang="ru-RU" sz="2400" b="1" u="sng" dirty="0">
                <a:solidFill>
                  <a:srgbClr val="DF3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принципы исполнения </a:t>
            </a:r>
            <a:r>
              <a:rPr lang="ru-RU" sz="2400" b="1" u="sng" dirty="0" smtClean="0">
                <a:solidFill>
                  <a:srgbClr val="DF3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</a:p>
          <a:p>
            <a:pPr algn="ctr"/>
            <a:endParaRPr lang="ru-RU" sz="1600" b="1" u="sng" dirty="0" smtClean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Исполнение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- это процесс, который обеспечивает полное своевременное поступление доходов в целом и по каждому источнику, а также финансирование организаций и учреждений в пределах утвержденных по бюджету сумм в течение финансового года.</a:t>
            </a:r>
          </a:p>
          <a:p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Можно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выделить две стороны этого процесса: </a:t>
            </a:r>
          </a:p>
          <a:p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исполнения бюджета по </a:t>
            </a:r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доходам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задачей которого является обеспечение полного и своевременного поступления в бюджет отдельных видов доходов, в первую очередь, налогов и других обязательных платежей, по каждому источнику в соответствии с утвержденным бюджетным планом; </a:t>
            </a:r>
          </a:p>
          <a:p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Участниками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этого процесса являются:</a:t>
            </a:r>
          </a:p>
          <a:p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•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налогоплательщики и плательщики сборов (юридические и физические лица), которые перечисляют в бюджет установленные налоги и другие обязательные платежи;</a:t>
            </a:r>
          </a:p>
          <a:p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•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учреждения Центрального банка и коммерческие банки, производящие безналичные расчеты между плательщиками и получателем средств;</a:t>
            </a:r>
          </a:p>
          <a:p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•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органы Федерального казначейства, которые получают перечисленные в бюджет средства и ведут их учет;</a:t>
            </a:r>
          </a:p>
          <a:p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•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налоговые органы (Министерство РФ по налогам и сборам), ведущие учет налогоплательщиков, контролирующие правильность исполнения ими своих налоговых обязательств, а также регулирующие отношения по возврату и зачету уплаченных налогов.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исполнение по расходам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которое означает последовательное финансирование мероприятий, предусмотренных законом о бюджете, в пределах утвержденных сумм. </a:t>
            </a:r>
          </a:p>
          <a:p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Особенностью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исполнения бюджета по расходам является то, что эта часть формируется расчетно и полностью зависит от объема доходных поступлений. Расходы осуществляются в пределах фактического наличия бюджетных средств на едином бюджетном счете. При этом обязательно соблюдаются две последовательные процедуры – санкционирование и финансирование. Финансирование заключается в расходовании бюджетных средств. Задача санкционирования расходов заключается в том, чтобы обеспечить принятие к финансированию только тех расходов, которые предусмотрены утвержденным законом о бюджете и обеспечены поступлениями в бюджет доходов и заимствований. </a:t>
            </a:r>
          </a:p>
          <a:p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Бюджетный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 завершается составлением и утверждением отчета об исполнении бюджета, что является важной формой контроля за исполнением бюджета.</a:t>
            </a:r>
          </a:p>
          <a:p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Отчет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 исполнении бюджета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составляется по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всем основным показателям доходов и расходов в </a:t>
            </a:r>
            <a:r>
              <a:rPr lang="ru-RU" sz="130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установленном </a:t>
            </a:r>
            <a:r>
              <a:rPr lang="ru-RU" sz="13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порядке.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 noGrp="1"/>
          </p:cNvSpPr>
          <p:nvPr>
            <p:ph type="title"/>
          </p:nvPr>
        </p:nvSpPr>
        <p:spPr>
          <a:xfrm>
            <a:off x="428596" y="214290"/>
            <a:ext cx="8229600" cy="654032"/>
          </a:xfrm>
          <a:prstGeom prst="rect">
            <a:avLst/>
          </a:prstGeom>
          <a:noFill/>
          <a:ln w="38100">
            <a:noFill/>
          </a:ln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ru-RU" sz="24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РАЗДЕЛЫ КЛАССИФИКАЦИИ РАСХОДОВ БЮДЖЕТА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871088957"/>
              </p:ext>
            </p:extLst>
          </p:nvPr>
        </p:nvGraphicFramePr>
        <p:xfrm>
          <a:off x="199338" y="1279508"/>
          <a:ext cx="8784975" cy="52858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3071802" y="908720"/>
            <a:ext cx="2857520" cy="448578"/>
          </a:xfrm>
          <a:prstGeom prst="rect">
            <a:avLst/>
          </a:prstGeom>
          <a:solidFill>
            <a:schemeClr val="bg1"/>
          </a:solidFill>
          <a:ln w="38100">
            <a:solidFill>
              <a:srgbClr val="FFFF00"/>
            </a:solidFill>
          </a:ln>
          <a:effectLst>
            <a:glow rad="88900">
              <a:schemeClr val="accent2">
                <a:satMod val="175000"/>
                <a:alpha val="40000"/>
              </a:schemeClr>
            </a:glow>
          </a:effectLst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0100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Общегосударственные вопросы</a:t>
            </a:r>
            <a:endParaRPr lang="ru-RU" sz="1300" dirty="0">
              <a:solidFill>
                <a:srgbClr val="F286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00034" y="1428736"/>
            <a:ext cx="2428444" cy="461336"/>
          </a:xfrm>
          <a:prstGeom prst="rect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  <a:effectLst>
            <a:glow rad="88900">
              <a:schemeClr val="accent2">
                <a:satMod val="175000"/>
                <a:alpha val="40000"/>
              </a:schemeClr>
            </a:glow>
          </a:effectLst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Социальная политика</a:t>
            </a:r>
            <a:endParaRPr lang="ru-RU" sz="1300" dirty="0">
              <a:solidFill>
                <a:srgbClr val="F286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79513" y="2357431"/>
            <a:ext cx="1892158" cy="500065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0400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Национальная экономика</a:t>
            </a:r>
            <a:endParaRPr lang="ru-RU" sz="1300" dirty="0">
              <a:solidFill>
                <a:srgbClr val="F286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0" y="3643314"/>
            <a:ext cx="1928794" cy="461336"/>
          </a:xfrm>
          <a:prstGeom prst="rect">
            <a:avLst/>
          </a:prstGeom>
          <a:solidFill>
            <a:schemeClr val="bg1"/>
          </a:solidFill>
          <a:ln w="38100">
            <a:solidFill>
              <a:srgbClr val="FF99FF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0200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Национальная оборона</a:t>
            </a:r>
            <a:endParaRPr lang="ru-RU" sz="1300" dirty="0">
              <a:solidFill>
                <a:srgbClr val="F286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85720" y="5000636"/>
            <a:ext cx="2016224" cy="371923"/>
          </a:xfrm>
          <a:prstGeom prst="rect">
            <a:avLst/>
          </a:prstGeom>
          <a:solidFill>
            <a:schemeClr val="bg1"/>
          </a:solidFill>
          <a:ln w="38100">
            <a:solidFill>
              <a:srgbClr val="00B0F0"/>
            </a:solidFill>
          </a:ln>
          <a:effectLst>
            <a:glow rad="177800">
              <a:schemeClr val="accent4">
                <a:satMod val="175000"/>
                <a:alpha val="40000"/>
              </a:schemeClr>
            </a:glow>
          </a:effectLst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0700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Образование</a:t>
            </a:r>
            <a:endParaRPr lang="ru-RU" sz="1300" dirty="0">
              <a:solidFill>
                <a:srgbClr val="F286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928663" y="6072206"/>
            <a:ext cx="2500330" cy="500066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  <a:effectLst>
            <a:glow rad="127000">
              <a:srgbClr val="83A343">
                <a:alpha val="40000"/>
              </a:srgbClr>
            </a:glow>
          </a:effectLst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0800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Культура, кинематография</a:t>
            </a:r>
            <a:endParaRPr lang="ru-RU" sz="1300" dirty="0">
              <a:solidFill>
                <a:srgbClr val="F286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5715008" y="6286520"/>
            <a:ext cx="2928958" cy="369350"/>
          </a:xfrm>
          <a:prstGeom prst="rect">
            <a:avLst/>
          </a:prstGeom>
          <a:solidFill>
            <a:schemeClr val="bg1"/>
          </a:solidFill>
          <a:ln w="38100">
            <a:solidFill>
              <a:srgbClr val="7030A0"/>
            </a:solidFill>
          </a:ln>
          <a:effectLst>
            <a:glow rad="88900">
              <a:schemeClr val="accent2">
                <a:satMod val="175000"/>
                <a:alpha val="40000"/>
              </a:schemeClr>
            </a:glow>
          </a:effectLst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1100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Физическая культура и спорт</a:t>
            </a:r>
            <a:endParaRPr lang="ru-RU" sz="1300" dirty="0">
              <a:solidFill>
                <a:srgbClr val="F286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6786579" y="4857760"/>
            <a:ext cx="2357421" cy="928694"/>
          </a:xfrm>
          <a:prstGeom prst="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  <a:effectLst>
            <a:glow rad="114300">
              <a:schemeClr val="accent6">
                <a:satMod val="175000"/>
                <a:alpha val="40000"/>
              </a:schemeClr>
            </a:glow>
          </a:effectLst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1400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Межбюджетные трансферты общего характера бюджетам субъектов РФ и муниципальных образований</a:t>
            </a:r>
            <a:endParaRPr lang="ru-RU" sz="1300" dirty="0">
              <a:solidFill>
                <a:srgbClr val="F286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7286644" y="3429000"/>
            <a:ext cx="1857356" cy="672978"/>
          </a:xfrm>
          <a:prstGeom prst="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1300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Обслуживание государственного и муниципального долга</a:t>
            </a:r>
            <a:endParaRPr lang="ru-RU" sz="1300" dirty="0">
              <a:solidFill>
                <a:srgbClr val="F286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7055768" y="2357430"/>
            <a:ext cx="2088232" cy="54923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0500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Жилищно-коммунальное хозяйство</a:t>
            </a:r>
            <a:endParaRPr lang="ru-RU" sz="1300" dirty="0">
              <a:solidFill>
                <a:srgbClr val="F286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6286512" y="1285860"/>
            <a:ext cx="2857488" cy="574345"/>
          </a:xfrm>
          <a:prstGeom prst="rect">
            <a:avLst/>
          </a:prstGeom>
          <a:solidFill>
            <a:schemeClr val="bg1"/>
          </a:solidFill>
          <a:ln w="38100">
            <a:solidFill>
              <a:srgbClr val="92D050"/>
            </a:solidFill>
          </a:ln>
          <a:effectLst>
            <a:glow rad="114300">
              <a:schemeClr val="accent3">
                <a:satMod val="175000"/>
                <a:alpha val="40000"/>
              </a:schemeClr>
            </a:glow>
          </a:effectLst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0300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Национальная безопасность и правоохранительная деятельность</a:t>
            </a:r>
            <a:endParaRPr lang="ru-RU" sz="1300" dirty="0">
              <a:solidFill>
                <a:srgbClr val="F286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00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effectLst/>
              </a:rPr>
              <a:t>Виды доходов бюджета муниципального образования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effectLst/>
              </a:rPr>
              <a:t> «</a:t>
            </a:r>
            <a:r>
              <a:rPr lang="ru-RU" sz="2400" dirty="0" err="1" smtClean="0">
                <a:solidFill>
                  <a:srgbClr val="002060"/>
                </a:solidFill>
                <a:effectLst/>
              </a:rPr>
              <a:t>Коношский</a:t>
            </a:r>
            <a:r>
              <a:rPr lang="ru-RU" sz="2400" dirty="0" smtClean="0">
                <a:solidFill>
                  <a:srgbClr val="002060"/>
                </a:solidFill>
                <a:effectLst/>
              </a:rPr>
              <a:t> муниципальный район»</a:t>
            </a:r>
            <a:endParaRPr lang="ru-RU" sz="2400" dirty="0">
              <a:solidFill>
                <a:srgbClr val="002060"/>
              </a:solidFill>
              <a:effectLst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14282" y="1643050"/>
            <a:ext cx="2414566" cy="9144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i="1" dirty="0" smtClean="0">
                <a:solidFill>
                  <a:schemeClr val="tx1"/>
                </a:solidFill>
              </a:rPr>
              <a:t>НАЛОГОВЫЕ ДОХОДЫ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357554" y="1643050"/>
            <a:ext cx="2428892" cy="9144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i="1" dirty="0" smtClean="0">
                <a:solidFill>
                  <a:schemeClr val="tx1"/>
                </a:solidFill>
              </a:rPr>
              <a:t>НЕНАЛОГОВЫЕ ДОХОДЫ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6000760" y="1643050"/>
            <a:ext cx="2857520" cy="9144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i="1" dirty="0" smtClean="0">
                <a:solidFill>
                  <a:schemeClr val="tx1"/>
                </a:solidFill>
              </a:rPr>
              <a:t>БЕЗВОЗМЕЗДНЫЕ ПОСТУПЛЕНИЯ</a:t>
            </a:r>
            <a:endParaRPr lang="ru-RU" b="1" i="1" dirty="0">
              <a:solidFill>
                <a:schemeClr val="tx1"/>
              </a:solidFill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rot="10800000" flipV="1">
            <a:off x="714348" y="1000108"/>
            <a:ext cx="1643074" cy="50006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3" idx="2"/>
          </p:cNvCxnSpPr>
          <p:nvPr/>
        </p:nvCxnSpPr>
        <p:spPr>
          <a:xfrm rot="5400000">
            <a:off x="4258817" y="1215594"/>
            <a:ext cx="526325" cy="18571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6200000" flipH="1">
            <a:off x="6715140" y="928670"/>
            <a:ext cx="571504" cy="5715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1" name="Скругленный прямоугольник 20"/>
          <p:cNvSpPr/>
          <p:nvPr/>
        </p:nvSpPr>
        <p:spPr>
          <a:xfrm>
            <a:off x="0" y="3500438"/>
            <a:ext cx="2643174" cy="335756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*налог на доходы физических лиц;</a:t>
            </a:r>
          </a:p>
          <a:p>
            <a:pPr lvl="0"/>
            <a:r>
              <a:rPr lang="ru-RU" dirty="0" smtClean="0">
                <a:solidFill>
                  <a:schemeClr val="tx1"/>
                </a:solidFill>
              </a:rPr>
              <a:t>*налоги на совокупный доход;</a:t>
            </a:r>
          </a:p>
          <a:p>
            <a:pPr lvl="0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*акцизы на нефтепродукты;</a:t>
            </a:r>
          </a:p>
          <a:p>
            <a:pPr lvl="0"/>
            <a:r>
              <a:rPr lang="ru-RU" dirty="0" smtClean="0">
                <a:solidFill>
                  <a:schemeClr val="tx1"/>
                </a:solidFill>
              </a:rPr>
              <a:t>*государственная пошлина;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643174" y="3500438"/>
            <a:ext cx="3714776" cy="335756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*доходы от сдачи в аренду имущества, земельных участков;</a:t>
            </a:r>
          </a:p>
          <a:p>
            <a:pPr lvl="0"/>
            <a:r>
              <a:rPr lang="ru-RU" dirty="0" smtClean="0">
                <a:solidFill>
                  <a:schemeClr val="tx1"/>
                </a:solidFill>
              </a:rPr>
              <a:t>*доходы от реализации имущества, земельных участков;</a:t>
            </a:r>
          </a:p>
          <a:p>
            <a:pPr lvl="0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*плата за негативное воздействие на окружающую среду;</a:t>
            </a:r>
          </a:p>
          <a:p>
            <a:pPr lvl="0"/>
            <a:r>
              <a:rPr lang="ru-RU" dirty="0" smtClean="0">
                <a:solidFill>
                  <a:schemeClr val="tx1"/>
                </a:solidFill>
              </a:rPr>
              <a:t>*штрафы, санкции, возмещение ущерба, иные неналоговые доходы.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357950" y="3500438"/>
            <a:ext cx="2786050" cy="335756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*дотации;</a:t>
            </a:r>
          </a:p>
          <a:p>
            <a:pPr lvl="0"/>
            <a:r>
              <a:rPr lang="ru-RU" dirty="0" smtClean="0">
                <a:solidFill>
                  <a:schemeClr val="tx1"/>
                </a:solidFill>
              </a:rPr>
              <a:t>*субсидии;</a:t>
            </a:r>
          </a:p>
          <a:p>
            <a:pPr lvl="0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*субвенции;</a:t>
            </a:r>
          </a:p>
          <a:p>
            <a:pPr lvl="0"/>
            <a:r>
              <a:rPr lang="ru-RU" dirty="0" smtClean="0">
                <a:solidFill>
                  <a:schemeClr val="tx1"/>
                </a:solidFill>
              </a:rPr>
              <a:t>*иные межбюджетные трансферты;</a:t>
            </a:r>
          </a:p>
          <a:p>
            <a:pPr lvl="0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*прочие безвозмездные поступления.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cxnSp>
        <p:nvCxnSpPr>
          <p:cNvPr id="25" name="Прямая со стрелкой 24"/>
          <p:cNvCxnSpPr/>
          <p:nvPr/>
        </p:nvCxnSpPr>
        <p:spPr>
          <a:xfrm rot="5400000">
            <a:off x="857224" y="2928934"/>
            <a:ext cx="785818" cy="2143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rot="5400000">
            <a:off x="3893339" y="3036091"/>
            <a:ext cx="929488" cy="7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rot="16200000" flipH="1">
            <a:off x="7464445" y="2894009"/>
            <a:ext cx="786612" cy="28495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86834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Структура налоговых доходов районного бюджета в 2015 году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3" name="Содержимое 4"/>
          <p:cNvGraphicFramePr>
            <a:graphicFrameLocks/>
          </p:cNvGraphicFramePr>
          <p:nvPr/>
        </p:nvGraphicFramePr>
        <p:xfrm>
          <a:off x="285720" y="1428736"/>
          <a:ext cx="8643998" cy="4857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1"/>
                </a:solidFill>
              </a:rPr>
              <a:t>Структура неналоговых доходов районного бюджета в 2015 году</a:t>
            </a:r>
            <a:endParaRPr lang="ru-RU" sz="3200" dirty="0">
              <a:solidFill>
                <a:schemeClr val="tx1"/>
              </a:solidFill>
            </a:endParaRPr>
          </a:p>
        </p:txBody>
      </p:sp>
      <p:graphicFrame>
        <p:nvGraphicFramePr>
          <p:cNvPr id="3" name="Содержимое 3"/>
          <p:cNvGraphicFramePr>
            <a:graphicFrameLocks/>
          </p:cNvGraphicFramePr>
          <p:nvPr/>
        </p:nvGraphicFramePr>
        <p:xfrm>
          <a:off x="0" y="1643050"/>
          <a:ext cx="9144000" cy="5214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2862</TotalTime>
  <Words>1720</Words>
  <PresentationFormat>Экран (4:3)</PresentationFormat>
  <Paragraphs>602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Апекс</vt:lpstr>
      <vt:lpstr>Слайд 1</vt:lpstr>
      <vt:lpstr>ЧТО ТАКОЕ МУНИЦИПАЛЬНЫЙ БЮДЖЕТ?</vt:lpstr>
      <vt:lpstr>Слайд 3</vt:lpstr>
      <vt:lpstr>ЭТАПЫ БЮДЖЕТНОГО ПРОЦЕССА</vt:lpstr>
      <vt:lpstr> </vt:lpstr>
      <vt:lpstr>РАЗДЕЛЫ КЛАССИФИКАЦИИ РАСХОДОВ БЮДЖЕТА</vt:lpstr>
      <vt:lpstr>Виды доходов бюджета муниципального образования  «Коношский муниципальный район»</vt:lpstr>
      <vt:lpstr>Структура налоговых доходов районного бюджета в 2015 году</vt:lpstr>
      <vt:lpstr>Структура неналоговых доходов районного бюджета в 2015 году</vt:lpstr>
      <vt:lpstr>СТРУКТУРА СОБСТВЕННЫХ ДОХОДОВ БЮДЖЕТА в 2015 году</vt:lpstr>
      <vt:lpstr>СТРУКТУРА РАСХОДОВ БЮДЖЕТА в 2015 году </vt:lpstr>
      <vt:lpstr>СТРУКТУРА  МЕЖБЮДЖЕТНЫХ  ТРАНСФЕРТОВ в 2015 году</vt:lpstr>
      <vt:lpstr>РАСХОДЫ БЮДЖЕТА  НА ФИЗИЧЕСКУЮ КУЛЬТУРУ И СПОРТ В 2015 ГОДУ</vt:lpstr>
      <vt:lpstr>Слайд 14</vt:lpstr>
      <vt:lpstr>Слайд 15</vt:lpstr>
      <vt:lpstr>Слайд 16</vt:lpstr>
      <vt:lpstr>Слайд 17</vt:lpstr>
      <vt:lpstr>Слайд 18</vt:lpstr>
      <vt:lpstr>Использование средств на реализацию муниципальных программ   в 2015 году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FINUPR</cp:lastModifiedBy>
  <cp:revision>458</cp:revision>
  <dcterms:modified xsi:type="dcterms:W3CDTF">2016-05-06T11:12:37Z</dcterms:modified>
</cp:coreProperties>
</file>