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rawings/drawing2.xml" ContentType="application/vnd.openxmlformats-officedocument.drawingml.chartshapes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charts/chart13.xml" ContentType="application/vnd.openxmlformats-officedocument.drawingml.chart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charts/chart11.xml" ContentType="application/vnd.openxmlformats-officedocument.drawingml.chart+xml"/>
  <Override PartName="/ppt/charts/chart12.xml" ContentType="application/vnd.openxmlformats-officedocument.drawingml.chart+xml"/>
  <Override PartName="/ppt/slideLayouts/slideLayout10.xml" ContentType="application/vnd.openxmlformats-officedocument.presentationml.slideLayou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10.xml" ContentType="application/vnd.openxmlformats-officedocument.drawingml.chart+xml"/>
  <Default Extension="xlsx" ContentType="application/vnd.openxmlformats-officedocument.spreadsheetml.sheet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rawings/drawing1.xml" ContentType="application/vnd.openxmlformats-officedocument.drawingml.chartshapes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notesMasterIdLst>
    <p:notesMasterId r:id="rId31"/>
  </p:notesMasterIdLst>
  <p:sldIdLst>
    <p:sldId id="257" r:id="rId2"/>
    <p:sldId id="277" r:id="rId3"/>
    <p:sldId id="278" r:id="rId4"/>
    <p:sldId id="279" r:id="rId5"/>
    <p:sldId id="281" r:id="rId6"/>
    <p:sldId id="287" r:id="rId7"/>
    <p:sldId id="288" r:id="rId8"/>
    <p:sldId id="289" r:id="rId9"/>
    <p:sldId id="290" r:id="rId10"/>
    <p:sldId id="310" r:id="rId11"/>
    <p:sldId id="291" r:id="rId12"/>
    <p:sldId id="292" r:id="rId13"/>
    <p:sldId id="293" r:id="rId14"/>
    <p:sldId id="294" r:id="rId15"/>
    <p:sldId id="295" r:id="rId16"/>
    <p:sldId id="296" r:id="rId17"/>
    <p:sldId id="297" r:id="rId18"/>
    <p:sldId id="298" r:id="rId19"/>
    <p:sldId id="299" r:id="rId20"/>
    <p:sldId id="300" r:id="rId21"/>
    <p:sldId id="301" r:id="rId22"/>
    <p:sldId id="302" r:id="rId23"/>
    <p:sldId id="303" r:id="rId24"/>
    <p:sldId id="304" r:id="rId25"/>
    <p:sldId id="305" r:id="rId26"/>
    <p:sldId id="306" r:id="rId27"/>
    <p:sldId id="307" r:id="rId28"/>
    <p:sldId id="308" r:id="rId29"/>
    <p:sldId id="309" r:id="rId3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0CC"/>
    <a:srgbClr val="FF0000"/>
    <a:srgbClr val="FF0066"/>
    <a:srgbClr val="B2124B"/>
    <a:srgbClr val="C51FE1"/>
    <a:srgbClr val="99FF99"/>
    <a:srgbClr val="800000"/>
    <a:srgbClr val="FF00FF"/>
    <a:srgbClr val="3333CC"/>
    <a:srgbClr val="FFFF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20432" autoAdjust="0"/>
    <p:restoredTop sz="94660"/>
  </p:normalViewPr>
  <p:slideViewPr>
    <p:cSldViewPr>
      <p:cViewPr>
        <p:scale>
          <a:sx n="76" d="100"/>
          <a:sy n="76" d="100"/>
        </p:scale>
        <p:origin x="-192" y="-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0.xlsx"/></Relationships>
</file>

<file path=ppt/charts/_rels/chart1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package" Target="../embeddings/_____Microsoft_Office_Excel11.xlsx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2.xlsx"/></Relationships>
</file>

<file path=ppt/charts/_rels/chart1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3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6.xlsx"/></Relationships>
</file>

<file path=ppt/charts/_rels/chart7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_____Microsoft_Office_Excel7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8.xlsx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9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plotArea>
      <c:layout>
        <c:manualLayout>
          <c:layoutTarget val="inner"/>
          <c:xMode val="edge"/>
          <c:yMode val="edge"/>
          <c:x val="0.10161630577427821"/>
          <c:y val="4.3710875984251982E-2"/>
          <c:w val="0.8201181102362205"/>
          <c:h val="0.8244557086614176"/>
        </c:manualLayout>
      </c:layout>
      <c:barChart>
        <c:barDir val="col"/>
        <c:grouping val="stacked"/>
        <c:ser>
          <c:idx val="0"/>
          <c:order val="0"/>
          <c:tx>
            <c:strRef>
              <c:f>Лист1!$A$1</c:f>
              <c:strCache>
                <c:ptCount val="1"/>
                <c:pt idx="0">
                  <c:v>2013</c:v>
                </c:pt>
              </c:strCache>
            </c:strRef>
          </c:tx>
          <c:spPr>
            <a:solidFill>
              <a:srgbClr val="99FF99"/>
            </a:solidFill>
          </c:spPr>
          <c:dLbls>
            <c:txPr>
              <a:bodyPr/>
              <a:lstStyle/>
              <a:p>
                <a:pPr>
                  <a:defRPr>
                    <a:solidFill>
                      <a:srgbClr val="002060"/>
                    </a:solidFill>
                  </a:defRPr>
                </a:pPr>
                <a:endParaRPr lang="ru-RU"/>
              </a:p>
            </c:txPr>
            <c:showVal val="1"/>
          </c:dLbls>
          <c:val>
            <c:numRef>
              <c:f>Лист1!$A$2:$A$5</c:f>
              <c:numCache>
                <c:formatCode>General</c:formatCode>
                <c:ptCount val="4"/>
                <c:pt idx="0">
                  <c:v>24.4</c:v>
                </c:pt>
              </c:numCache>
            </c:numRef>
          </c:val>
        </c:ser>
        <c:ser>
          <c:idx val="1"/>
          <c:order val="1"/>
          <c:tx>
            <c:strRef>
              <c:f>Лист1!$B$1</c:f>
              <c:strCache>
                <c:ptCount val="1"/>
                <c:pt idx="0">
                  <c:v>2014</c:v>
                </c:pt>
              </c:strCache>
            </c:strRef>
          </c:tx>
          <c:spPr>
            <a:solidFill>
              <a:srgbClr val="FF00FF"/>
            </a:solidFill>
          </c:spPr>
          <c:dLbls>
            <c:txPr>
              <a:bodyPr/>
              <a:lstStyle/>
              <a:p>
                <a:pPr>
                  <a:defRPr>
                    <a:solidFill>
                      <a:srgbClr val="002060"/>
                    </a:solidFill>
                  </a:defRPr>
                </a:pPr>
                <a:endParaRPr lang="ru-RU"/>
              </a:p>
            </c:txPr>
            <c:showVal val="1"/>
          </c:dLbls>
          <c:val>
            <c:numRef>
              <c:f>Лист1!$B$2:$B$5</c:f>
              <c:numCache>
                <c:formatCode>General</c:formatCode>
                <c:ptCount val="4"/>
                <c:pt idx="1">
                  <c:v>23.4</c:v>
                </c:pt>
              </c:numCache>
            </c:numRef>
          </c:val>
        </c:ser>
        <c:ser>
          <c:idx val="2"/>
          <c:order val="2"/>
          <c:tx>
            <c:strRef>
              <c:f>Лист1!$C$1</c:f>
              <c:strCache>
                <c:ptCount val="1"/>
                <c:pt idx="0">
                  <c:v>2015</c:v>
                </c:pt>
              </c:strCache>
            </c:strRef>
          </c:tx>
          <c:spPr>
            <a:solidFill>
              <a:srgbClr val="6600CC"/>
            </a:solidFill>
          </c:spPr>
          <c:dPt>
            <c:idx val="2"/>
            <c:spPr>
              <a:solidFill>
                <a:srgbClr val="00B0F0"/>
              </a:solidFill>
            </c:spPr>
          </c:dPt>
          <c:dLbls>
            <c:txPr>
              <a:bodyPr/>
              <a:lstStyle/>
              <a:p>
                <a:pPr>
                  <a:defRPr>
                    <a:solidFill>
                      <a:srgbClr val="002060"/>
                    </a:solidFill>
                  </a:defRPr>
                </a:pPr>
                <a:endParaRPr lang="ru-RU"/>
              </a:p>
            </c:txPr>
            <c:showVal val="1"/>
          </c:dLbls>
          <c:val>
            <c:numRef>
              <c:f>Лист1!$C$2:$C$5</c:f>
              <c:numCache>
                <c:formatCode>General</c:formatCode>
                <c:ptCount val="4"/>
                <c:pt idx="2">
                  <c:v>23.1</c:v>
                </c:pt>
              </c:numCache>
            </c:numRef>
          </c:val>
        </c:ser>
        <c:ser>
          <c:idx val="3"/>
          <c:order val="3"/>
          <c:tx>
            <c:strRef>
              <c:f>Лист1!$D$1</c:f>
              <c:strCache>
                <c:ptCount val="1"/>
                <c:pt idx="0">
                  <c:v>2016</c:v>
                </c:pt>
              </c:strCache>
            </c:strRef>
          </c:tx>
          <c:spPr>
            <a:solidFill>
              <a:srgbClr val="FFFF00"/>
            </a:solidFill>
          </c:spPr>
          <c:dLbls>
            <c:txPr>
              <a:bodyPr/>
              <a:lstStyle/>
              <a:p>
                <a:pPr>
                  <a:defRPr>
                    <a:solidFill>
                      <a:srgbClr val="002060"/>
                    </a:solidFill>
                  </a:defRPr>
                </a:pPr>
                <a:endParaRPr lang="ru-RU"/>
              </a:p>
            </c:txPr>
            <c:showVal val="1"/>
          </c:dLbls>
          <c:val>
            <c:numRef>
              <c:f>Лист1!$D$2:$D$5</c:f>
              <c:numCache>
                <c:formatCode>General</c:formatCode>
                <c:ptCount val="4"/>
                <c:pt idx="3" formatCode="0.0">
                  <c:v>23</c:v>
                </c:pt>
              </c:numCache>
            </c:numRef>
          </c:val>
        </c:ser>
        <c:overlap val="100"/>
        <c:axId val="92538368"/>
        <c:axId val="92539904"/>
      </c:barChart>
      <c:catAx>
        <c:axId val="92538368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>
                <a:solidFill>
                  <a:srgbClr val="002060"/>
                </a:solidFill>
              </a:defRPr>
            </a:pPr>
            <a:endParaRPr lang="ru-RU"/>
          </a:p>
        </c:txPr>
        <c:crossAx val="92539904"/>
        <c:crosses val="autoZero"/>
        <c:auto val="1"/>
        <c:lblAlgn val="ctr"/>
        <c:lblOffset val="100"/>
      </c:catAx>
      <c:valAx>
        <c:axId val="92539904"/>
        <c:scaling>
          <c:orientation val="minMax"/>
        </c:scaling>
        <c:axPos val="l"/>
        <c:majorGridlines/>
        <c:numFmt formatCode="General" sourceLinked="1"/>
        <c:tickLblPos val="nextTo"/>
        <c:txPr>
          <a:bodyPr/>
          <a:lstStyle/>
          <a:p>
            <a:pPr>
              <a:defRPr>
                <a:solidFill>
                  <a:srgbClr val="002060"/>
                </a:solidFill>
              </a:defRPr>
            </a:pPr>
            <a:endParaRPr lang="ru-RU"/>
          </a:p>
        </c:txPr>
        <c:crossAx val="92538368"/>
        <c:crosses val="autoZero"/>
        <c:crossBetween val="between"/>
      </c:valAx>
    </c:plotArea>
    <c:legend>
      <c:legendPos val="r"/>
      <c:txPr>
        <a:bodyPr/>
        <a:lstStyle/>
        <a:p>
          <a:pPr>
            <a:defRPr>
              <a:solidFill>
                <a:srgbClr val="002060"/>
              </a:solidFill>
            </a:defRPr>
          </a:pPr>
          <a:endParaRPr lang="ru-RU"/>
        </a:p>
      </c:txPr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plotArea>
      <c:layout>
        <c:manualLayout>
          <c:layoutTarget val="inner"/>
          <c:xMode val="edge"/>
          <c:yMode val="edge"/>
          <c:x val="2.5736155459058392E-2"/>
          <c:y val="4.8888546711834041E-2"/>
          <c:w val="0.41693385504502761"/>
          <c:h val="0.87555642655169563"/>
        </c:manualLayout>
      </c:layout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dPt>
            <c:idx val="0"/>
            <c:spPr>
              <a:solidFill>
                <a:srgbClr val="B2124B"/>
              </a:solidFill>
            </c:spPr>
          </c:dPt>
          <c:dPt>
            <c:idx val="1"/>
            <c:spPr>
              <a:solidFill>
                <a:srgbClr val="3333CC"/>
              </a:solidFill>
            </c:spPr>
          </c:dPt>
          <c:dPt>
            <c:idx val="2"/>
            <c:spPr>
              <a:solidFill>
                <a:srgbClr val="FFFF00"/>
              </a:solidFill>
            </c:spPr>
          </c:dPt>
          <c:dPt>
            <c:idx val="3"/>
            <c:spPr>
              <a:solidFill>
                <a:srgbClr val="FF00FF"/>
              </a:solidFill>
            </c:spPr>
          </c:dPt>
          <c:cat>
            <c:strRef>
              <c:f>Лист1!$A$2:$A$5</c:f>
              <c:strCache>
                <c:ptCount val="4"/>
                <c:pt idx="0">
                  <c:v>Дошкольное образование</c:v>
                </c:pt>
                <c:pt idx="1">
                  <c:v>Общее образование</c:v>
                </c:pt>
                <c:pt idx="2">
                  <c:v>Молодежная политика и оздоровление детей</c:v>
                </c:pt>
                <c:pt idx="3">
                  <c:v>Другие вопросы в области образования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154699.20000000001</c:v>
                </c:pt>
                <c:pt idx="1">
                  <c:v>312120.8</c:v>
                </c:pt>
                <c:pt idx="2">
                  <c:v>2868.4</c:v>
                </c:pt>
                <c:pt idx="3">
                  <c:v>9943.1</c:v>
                </c:pt>
              </c:numCache>
            </c:numRef>
          </c:val>
        </c:ser>
        <c:firstSliceAng val="0"/>
      </c:pieChart>
    </c:plotArea>
    <c:legend>
      <c:legendPos val="r"/>
      <c:layout>
        <c:manualLayout>
          <c:xMode val="edge"/>
          <c:yMode val="edge"/>
          <c:x val="0.5043187257028523"/>
          <c:y val="0"/>
          <c:w val="0.48065790526918117"/>
          <c:h val="0.94786528178280449"/>
        </c:manualLayout>
      </c:layout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plotArea>
      <c:layout/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dLbls>
            <c:dLbl>
              <c:idx val="0"/>
              <c:layout>
                <c:manualLayout>
                  <c:x val="4.0506045607043163E-2"/>
                  <c:y val="-1.6161503045234435E-2"/>
                </c:manualLayout>
              </c:layout>
              <c:showVal val="1"/>
            </c:dLbl>
            <c:showVal val="1"/>
          </c:dLbls>
          <c:cat>
            <c:strRef>
              <c:f>Лист1!$A$2:$A$5</c:f>
              <c:strCache>
                <c:ptCount val="2"/>
                <c:pt idx="0">
                  <c:v>2015 год</c:v>
                </c:pt>
                <c:pt idx="1">
                  <c:v>2016 год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32949.1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Столбец2</c:v>
                </c:pt>
              </c:strCache>
            </c:strRef>
          </c:tx>
          <c:dLbls>
            <c:dLbl>
              <c:idx val="1"/>
              <c:layout>
                <c:manualLayout>
                  <c:x val="4.9507389075274966E-2"/>
                  <c:y val="0"/>
                </c:manualLayout>
              </c:layout>
              <c:showVal val="1"/>
            </c:dLbl>
            <c:showVal val="1"/>
          </c:dLbls>
          <c:cat>
            <c:strRef>
              <c:f>Лист1!$A$2:$A$5</c:f>
              <c:strCache>
                <c:ptCount val="2"/>
                <c:pt idx="0">
                  <c:v>2015 год</c:v>
                </c:pt>
                <c:pt idx="1">
                  <c:v>2016 год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  <c:pt idx="1">
                  <c:v>34336.1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Столбец3</c:v>
                </c:pt>
              </c:strCache>
            </c:strRef>
          </c:tx>
          <c:cat>
            <c:strRef>
              <c:f>Лист1!$A$2:$A$5</c:f>
              <c:strCache>
                <c:ptCount val="2"/>
                <c:pt idx="0">
                  <c:v>2015 год</c:v>
                </c:pt>
                <c:pt idx="1">
                  <c:v>2016 год</c:v>
                </c:pt>
              </c:strCache>
            </c:strRef>
          </c:cat>
          <c:val>
            <c:numRef>
              <c:f>Лист1!$D$2:$D$5</c:f>
              <c:numCache>
                <c:formatCode>General</c:formatCode>
                <c:ptCount val="4"/>
              </c:numCache>
            </c:numRef>
          </c:val>
        </c:ser>
        <c:axId val="96900608"/>
        <c:axId val="96902144"/>
      </c:barChart>
      <c:catAx>
        <c:axId val="96900608"/>
        <c:scaling>
          <c:orientation val="minMax"/>
        </c:scaling>
        <c:axPos val="b"/>
        <c:tickLblPos val="nextTo"/>
        <c:crossAx val="96902144"/>
        <c:crosses val="autoZero"/>
        <c:auto val="1"/>
        <c:lblAlgn val="ctr"/>
        <c:lblOffset val="100"/>
      </c:catAx>
      <c:valAx>
        <c:axId val="96902144"/>
        <c:scaling>
          <c:orientation val="minMax"/>
        </c:scaling>
        <c:axPos val="l"/>
        <c:majorGridlines/>
        <c:numFmt formatCode="General" sourceLinked="1"/>
        <c:tickLblPos val="nextTo"/>
        <c:crossAx val="96900608"/>
        <c:crosses val="autoZero"/>
        <c:crossBetween val="between"/>
      </c:valAx>
    </c:plotArea>
    <c:plotVisOnly val="1"/>
  </c:chart>
  <c:txPr>
    <a:bodyPr/>
    <a:lstStyle/>
    <a:p>
      <a:pPr>
        <a:defRPr sz="1800"/>
      </a:pPr>
      <a:endParaRPr lang="ru-RU"/>
    </a:p>
  </c:txPr>
  <c:externalData r:id="rId1"/>
  <c:userShapes r:id="rId2"/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plotArea>
      <c:layout>
        <c:manualLayout>
          <c:layoutTarget val="inner"/>
          <c:xMode val="edge"/>
          <c:yMode val="edge"/>
          <c:x val="8.3267224409448823E-2"/>
          <c:y val="1.1319976351356918E-2"/>
          <c:w val="0.46687958247918182"/>
          <c:h val="0.98868002364864305"/>
        </c:manualLayout>
      </c:layout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dLbls>
            <c:showVal val="1"/>
            <c:showLeaderLines val="1"/>
          </c:dLbls>
          <c:cat>
            <c:strRef>
              <c:f>Лист1!$A$2:$A$5</c:f>
              <c:strCache>
                <c:ptCount val="2"/>
                <c:pt idx="0">
                  <c:v>2015 ГОД</c:v>
                </c:pt>
                <c:pt idx="1">
                  <c:v>2016 ГОД</c:v>
                </c:pt>
              </c:strCache>
            </c:strRef>
          </c:cat>
          <c:val>
            <c:numRef>
              <c:f>Лист1!$B$2:$B$5</c:f>
              <c:numCache>
                <c:formatCode>0.0</c:formatCode>
                <c:ptCount val="4"/>
                <c:pt idx="0">
                  <c:v>170</c:v>
                </c:pt>
                <c:pt idx="1">
                  <c:v>720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Ряд 2</c:v>
                </c:pt>
              </c:strCache>
            </c:strRef>
          </c:tx>
          <c:cat>
            <c:strRef>
              <c:f>Лист1!$A$2:$A$5</c:f>
              <c:strCache>
                <c:ptCount val="2"/>
                <c:pt idx="0">
                  <c:v>2015 ГОД</c:v>
                </c:pt>
                <c:pt idx="1">
                  <c:v>2016 ГОД</c:v>
                </c:pt>
              </c:strCache>
            </c:strRef>
          </c:cat>
          <c:val>
            <c:numRef>
              <c:f>Лист1!$C$2:$C$5</c:f>
              <c:numCache>
                <c:formatCode>0.0</c:formatCode>
                <c:ptCount val="4"/>
                <c:pt idx="1">
                  <c:v>0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Ряд 3</c:v>
                </c:pt>
              </c:strCache>
            </c:strRef>
          </c:tx>
          <c:cat>
            <c:strRef>
              <c:f>Лист1!$A$2:$A$5</c:f>
              <c:strCache>
                <c:ptCount val="2"/>
                <c:pt idx="0">
                  <c:v>2015 ГОД</c:v>
                </c:pt>
                <c:pt idx="1">
                  <c:v>2016 ГОД</c:v>
                </c:pt>
              </c:strCache>
            </c:strRef>
          </c:cat>
          <c:val>
            <c:numRef>
              <c:f>Лист1!$D$2:$D$5</c:f>
              <c:numCache>
                <c:formatCode>General</c:formatCode>
                <c:ptCount val="4"/>
              </c:numCache>
            </c:numRef>
          </c:val>
        </c:ser>
        <c:firstSliceAng val="0"/>
      </c:pieChart>
    </c:plotArea>
    <c:legend>
      <c:legendPos val="r"/>
      <c:layout>
        <c:manualLayout>
          <c:xMode val="edge"/>
          <c:yMode val="edge"/>
          <c:x val="0.67510170013490578"/>
          <c:y val="0.39093651574803218"/>
          <c:w val="0.31239842442492538"/>
          <c:h val="0.19636232407566104"/>
        </c:manualLayout>
      </c:layout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>
              <a:defRPr/>
            </a:pPr>
            <a:r>
              <a:rPr lang="ru-RU" dirty="0">
                <a:solidFill>
                  <a:schemeClr val="tx2"/>
                </a:solidFill>
              </a:rPr>
              <a:t>2016 ГОД</a:t>
            </a:r>
          </a:p>
        </c:rich>
      </c:tx>
      <c:layout>
        <c:manualLayout>
          <c:xMode val="edge"/>
          <c:yMode val="edge"/>
          <c:x val="0.42921872265966776"/>
          <c:y val="0"/>
        </c:manualLayout>
      </c:layout>
    </c:title>
    <c:view3D>
      <c:rotX val="30"/>
      <c:perspective val="30"/>
    </c:view3D>
    <c:plotArea>
      <c:layout>
        <c:manualLayout>
          <c:layoutTarget val="inner"/>
          <c:xMode val="edge"/>
          <c:yMode val="edge"/>
          <c:x val="2.4245406824146998E-4"/>
          <c:y val="6.5429059366238926E-2"/>
          <c:w val="0.74637270341207362"/>
          <c:h val="0.93457094063376112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2016 ГОД</c:v>
                </c:pt>
              </c:strCache>
            </c:strRef>
          </c:tx>
          <c:explosion val="25"/>
          <c:dPt>
            <c:idx val="0"/>
            <c:spPr>
              <a:solidFill>
                <a:srgbClr val="FF0066"/>
              </a:solidFill>
            </c:spPr>
          </c:dPt>
          <c:dPt>
            <c:idx val="1"/>
            <c:spPr>
              <a:solidFill>
                <a:srgbClr val="3366FF"/>
              </a:solidFill>
            </c:spPr>
          </c:dPt>
          <c:dLbls>
            <c:showVal val="1"/>
            <c:showLeaderLines val="1"/>
          </c:dLbls>
          <c:cat>
            <c:strRef>
              <c:f>Лист1!$A$2:$A$5</c:f>
              <c:strCache>
                <c:ptCount val="2"/>
                <c:pt idx="0">
                  <c:v>НЕПРОГРАММНЫЕ РАСХОДЫ</c:v>
                </c:pt>
                <c:pt idx="1">
                  <c:v>ПРОГРАММНЫЕ РАСХОДЫ</c:v>
                </c:pt>
              </c:strCache>
            </c:strRef>
          </c:cat>
          <c:val>
            <c:numRef>
              <c:f>Лист1!$B$2:$B$5</c:f>
              <c:numCache>
                <c:formatCode>0.0%</c:formatCode>
                <c:ptCount val="4"/>
                <c:pt idx="0">
                  <c:v>8.5000000000000006E-2</c:v>
                </c:pt>
                <c:pt idx="1">
                  <c:v>0.91500000000000004</c:v>
                </c:pt>
              </c:numCache>
            </c:numRef>
          </c:val>
        </c:ser>
      </c:pie3DChart>
    </c:plotArea>
    <c:legend>
      <c:legendPos val="r"/>
      <c:layout>
        <c:manualLayout>
          <c:xMode val="edge"/>
          <c:yMode val="edge"/>
          <c:x val="0.67919914698162753"/>
          <c:y val="0.26513162394495132"/>
          <c:w val="0.31233530183727043"/>
          <c:h val="0.21485766653707991"/>
        </c:manualLayout>
      </c:layout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view3D>
      <c:rotX val="30"/>
      <c:perspective val="30"/>
    </c:view3D>
    <c:plotArea>
      <c:layout>
        <c:manualLayout>
          <c:layoutTarget val="inner"/>
          <c:xMode val="edge"/>
          <c:yMode val="edge"/>
          <c:x val="9.9628171478569573E-5"/>
          <c:y val="9.0115363486541113E-3"/>
          <c:w val="0.66389523184602006"/>
          <c:h val="0.98662809009339014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dPt>
            <c:idx val="0"/>
            <c:spPr>
              <a:solidFill>
                <a:srgbClr val="FF0066"/>
              </a:solidFill>
            </c:spPr>
          </c:dPt>
          <c:dPt>
            <c:idx val="1"/>
            <c:spPr>
              <a:solidFill>
                <a:srgbClr val="3333CC"/>
              </a:solidFill>
            </c:spPr>
          </c:dPt>
          <c:dPt>
            <c:idx val="2"/>
            <c:spPr>
              <a:solidFill>
                <a:srgbClr val="FF0000"/>
              </a:solidFill>
            </c:spPr>
          </c:dPt>
          <c:dPt>
            <c:idx val="3"/>
            <c:spPr>
              <a:solidFill>
                <a:srgbClr val="B2124B"/>
              </a:solidFill>
            </c:spPr>
          </c:dPt>
          <c:dPt>
            <c:idx val="4"/>
            <c:spPr>
              <a:solidFill>
                <a:srgbClr val="00B050"/>
              </a:solidFill>
            </c:spPr>
          </c:dPt>
          <c:dPt>
            <c:idx val="5"/>
            <c:spPr>
              <a:solidFill>
                <a:srgbClr val="C51FE1"/>
              </a:solidFill>
            </c:spPr>
          </c:dPt>
          <c:dPt>
            <c:idx val="6"/>
            <c:spPr>
              <a:solidFill>
                <a:srgbClr val="FF00FF"/>
              </a:solidFill>
            </c:spPr>
          </c:dPt>
          <c:dPt>
            <c:idx val="7"/>
            <c:spPr>
              <a:solidFill>
                <a:srgbClr val="FFFF00"/>
              </a:solidFill>
            </c:spPr>
          </c:dPt>
          <c:dPt>
            <c:idx val="8"/>
            <c:spPr>
              <a:solidFill>
                <a:srgbClr val="99FF99"/>
              </a:solidFill>
            </c:spPr>
          </c:dPt>
          <c:dPt>
            <c:idx val="9"/>
            <c:spPr>
              <a:solidFill>
                <a:srgbClr val="800000"/>
              </a:solidFill>
            </c:spPr>
          </c:dPt>
          <c:dPt>
            <c:idx val="10"/>
            <c:spPr>
              <a:solidFill>
                <a:srgbClr val="00B0F0"/>
              </a:solidFill>
            </c:spPr>
          </c:dPt>
          <c:dLbls>
            <c:showVal val="1"/>
            <c:showLeaderLines val="1"/>
          </c:dLbls>
          <c:cat>
            <c:strRef>
              <c:f>Лист1!$A$2:$A$12</c:f>
              <c:strCache>
                <c:ptCount val="11"/>
                <c:pt idx="0">
                  <c:v>Налоговые и неналоговые доходы</c:v>
                </c:pt>
                <c:pt idx="1">
                  <c:v>Налог на доходы физических лиц</c:v>
                </c:pt>
                <c:pt idx="2">
                  <c:v>Доходы от уплаты акцизов на нефтепродукты</c:v>
                </c:pt>
                <c:pt idx="3">
                  <c:v>Налоги на совокупный доход</c:v>
                </c:pt>
                <c:pt idx="4">
                  <c:v>Государственная пошлина</c:v>
                </c:pt>
                <c:pt idx="5">
                  <c:v>Арендные платежи за земельные участки</c:v>
                </c:pt>
                <c:pt idx="6">
                  <c:v>Аренднвые платежи за муниципальное имущество</c:v>
                </c:pt>
                <c:pt idx="7">
                  <c:v>Плата за негативное воздействие на окружающую среду</c:v>
                </c:pt>
                <c:pt idx="8">
                  <c:v>Доходы от оказания платных услуг (работ) и компенсация затрат государства</c:v>
                </c:pt>
                <c:pt idx="9">
                  <c:v>Доходы от продажи материальных и нематериальных активов</c:v>
                </c:pt>
                <c:pt idx="10">
                  <c:v>Штрафные санкции</c:v>
                </c:pt>
              </c:strCache>
            </c:strRef>
          </c:cat>
          <c:val>
            <c:numRef>
              <c:f>Лист1!$B$2:$B$12</c:f>
              <c:numCache>
                <c:formatCode>General</c:formatCode>
                <c:ptCount val="11"/>
                <c:pt idx="0">
                  <c:v>100</c:v>
                </c:pt>
                <c:pt idx="1">
                  <c:v>58.7</c:v>
                </c:pt>
                <c:pt idx="2">
                  <c:v>12.1</c:v>
                </c:pt>
                <c:pt idx="3">
                  <c:v>17.3</c:v>
                </c:pt>
                <c:pt idx="4">
                  <c:v>2</c:v>
                </c:pt>
                <c:pt idx="5">
                  <c:v>3.7</c:v>
                </c:pt>
                <c:pt idx="6">
                  <c:v>1.1000000000000001</c:v>
                </c:pt>
                <c:pt idx="7">
                  <c:v>0.8</c:v>
                </c:pt>
                <c:pt idx="8">
                  <c:v>0.30000000000000004</c:v>
                </c:pt>
                <c:pt idx="9">
                  <c:v>3.2</c:v>
                </c:pt>
                <c:pt idx="10">
                  <c:v>0.8</c:v>
                </c:pt>
              </c:numCache>
            </c:numRef>
          </c:val>
        </c:ser>
      </c:pie3DChart>
    </c:plotArea>
    <c:legend>
      <c:legendPos val="r"/>
      <c:legendEntry>
        <c:idx val="0"/>
        <c:txPr>
          <a:bodyPr/>
          <a:lstStyle/>
          <a:p>
            <a:pPr>
              <a:defRPr sz="1100" kern="0" baseline="0">
                <a:latin typeface="Times New Roman" pitchFamily="18" charset="0"/>
              </a:defRPr>
            </a:pPr>
            <a:endParaRPr lang="ru-RU"/>
          </a:p>
        </c:txPr>
      </c:legendEntry>
      <c:legendEntry>
        <c:idx val="1"/>
        <c:txPr>
          <a:bodyPr/>
          <a:lstStyle/>
          <a:p>
            <a:pPr>
              <a:defRPr sz="1100" kern="0" baseline="0">
                <a:latin typeface="Times New Roman" pitchFamily="18" charset="0"/>
              </a:defRPr>
            </a:pPr>
            <a:endParaRPr lang="ru-RU"/>
          </a:p>
        </c:txPr>
      </c:legendEntry>
      <c:legendEntry>
        <c:idx val="2"/>
        <c:txPr>
          <a:bodyPr/>
          <a:lstStyle/>
          <a:p>
            <a:pPr>
              <a:defRPr sz="1100" kern="0" baseline="0">
                <a:latin typeface="Times New Roman" pitchFamily="18" charset="0"/>
              </a:defRPr>
            </a:pPr>
            <a:endParaRPr lang="ru-RU"/>
          </a:p>
        </c:txPr>
      </c:legendEntry>
      <c:legendEntry>
        <c:idx val="3"/>
        <c:txPr>
          <a:bodyPr/>
          <a:lstStyle/>
          <a:p>
            <a:pPr>
              <a:defRPr sz="1100" kern="0" baseline="0">
                <a:latin typeface="Times New Roman" pitchFamily="18" charset="0"/>
              </a:defRPr>
            </a:pPr>
            <a:endParaRPr lang="ru-RU"/>
          </a:p>
        </c:txPr>
      </c:legendEntry>
      <c:legendEntry>
        <c:idx val="4"/>
        <c:txPr>
          <a:bodyPr/>
          <a:lstStyle/>
          <a:p>
            <a:pPr>
              <a:defRPr sz="1100" kern="0" baseline="0">
                <a:latin typeface="Times New Roman" pitchFamily="18" charset="0"/>
              </a:defRPr>
            </a:pPr>
            <a:endParaRPr lang="ru-RU"/>
          </a:p>
        </c:txPr>
      </c:legendEntry>
      <c:legendEntry>
        <c:idx val="5"/>
        <c:txPr>
          <a:bodyPr/>
          <a:lstStyle/>
          <a:p>
            <a:pPr>
              <a:defRPr sz="1100" kern="0" baseline="0">
                <a:latin typeface="Times New Roman" pitchFamily="18" charset="0"/>
              </a:defRPr>
            </a:pPr>
            <a:endParaRPr lang="ru-RU"/>
          </a:p>
        </c:txPr>
      </c:legendEntry>
      <c:layout>
        <c:manualLayout>
          <c:xMode val="edge"/>
          <c:yMode val="edge"/>
          <c:x val="0.67047353455818215"/>
          <c:y val="6.1541842153451749E-3"/>
          <c:w val="0.32813757655293091"/>
          <c:h val="0.99384581578465481"/>
        </c:manualLayout>
      </c:layout>
      <c:txPr>
        <a:bodyPr/>
        <a:lstStyle/>
        <a:p>
          <a:pPr>
            <a:defRPr sz="1100" kern="0" baseline="0">
              <a:latin typeface="Times New Roman" pitchFamily="18" charset="0"/>
            </a:defRPr>
          </a:pPr>
          <a:endParaRPr lang="ru-RU"/>
        </a:p>
      </c:txPr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10"/>
  <c:chart>
    <c:autoTitleDeleted val="1"/>
    <c:view3D>
      <c:rotX val="30"/>
      <c:perspective val="30"/>
    </c:view3D>
    <c:plotArea>
      <c:layout>
        <c:manualLayout>
          <c:layoutTarget val="inner"/>
          <c:xMode val="edge"/>
          <c:yMode val="edge"/>
          <c:x val="4.0977690288713993E-4"/>
          <c:y val="3.9916441439016251E-2"/>
          <c:w val="0.65452744969378973"/>
          <c:h val="0.86718244695933699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25"/>
          <c:dPt>
            <c:idx val="0"/>
            <c:spPr>
              <a:solidFill>
                <a:srgbClr val="B2124B"/>
              </a:solidFill>
            </c:spPr>
          </c:dPt>
          <c:dPt>
            <c:idx val="1"/>
            <c:spPr>
              <a:solidFill>
                <a:srgbClr val="FFFF00"/>
              </a:solidFill>
            </c:spPr>
          </c:dPt>
          <c:dPt>
            <c:idx val="2"/>
            <c:spPr>
              <a:solidFill>
                <a:srgbClr val="990099"/>
              </a:solidFill>
            </c:spPr>
          </c:dPt>
          <c:dPt>
            <c:idx val="3"/>
            <c:spPr>
              <a:solidFill>
                <a:srgbClr val="99FF99"/>
              </a:solidFill>
            </c:spPr>
          </c:dPt>
          <c:dPt>
            <c:idx val="4"/>
            <c:spPr>
              <a:solidFill>
                <a:srgbClr val="FF0066"/>
              </a:solidFill>
            </c:spPr>
          </c:dPt>
          <c:dLbls>
            <c:dLblPos val="bestFit"/>
            <c:showVal val="1"/>
            <c:showLeaderLines val="1"/>
          </c:dLbls>
          <c:cat>
            <c:strRef>
              <c:f>Лист1!$A$2:$A$6</c:f>
              <c:strCache>
                <c:ptCount val="5"/>
                <c:pt idx="0">
                  <c:v>НДФЛ -65,2%</c:v>
                </c:pt>
                <c:pt idx="1">
                  <c:v>Доходы от уплаты акцизов на нефтепродукты -13,4%</c:v>
                </c:pt>
                <c:pt idx="2">
                  <c:v>Единый налог на вмененный доход для отдельных видов деятельности-19,1%</c:v>
                </c:pt>
                <c:pt idx="3">
                  <c:v>Единый сельскохозяйственный налог-0,1%</c:v>
                </c:pt>
                <c:pt idx="4">
                  <c:v>Госпошлина-2,2%</c:v>
                </c:pt>
              </c:strCache>
            </c:strRef>
          </c:cat>
          <c:val>
            <c:numRef>
              <c:f>Лист1!$B$2:$B$6</c:f>
              <c:numCache>
                <c:formatCode>0.0%</c:formatCode>
                <c:ptCount val="5"/>
                <c:pt idx="0">
                  <c:v>0.65200000000000113</c:v>
                </c:pt>
                <c:pt idx="1">
                  <c:v>0.13400000000000001</c:v>
                </c:pt>
                <c:pt idx="2">
                  <c:v>0.191</c:v>
                </c:pt>
                <c:pt idx="3">
                  <c:v>1.0000000000000018E-3</c:v>
                </c:pt>
                <c:pt idx="4">
                  <c:v>2.1999999999999999E-2</c:v>
                </c:pt>
              </c:numCache>
            </c:numRef>
          </c:val>
        </c:ser>
      </c:pie3DChart>
    </c:plotArea>
    <c:legend>
      <c:legendPos val="r"/>
      <c:layout>
        <c:manualLayout>
          <c:xMode val="edge"/>
          <c:yMode val="edge"/>
          <c:x val="0.65584798775153164"/>
          <c:y val="0"/>
          <c:w val="0.34415201224846892"/>
          <c:h val="0.87236501595437388"/>
        </c:manualLayout>
      </c:layout>
      <c:txPr>
        <a:bodyPr/>
        <a:lstStyle/>
        <a:p>
          <a:pPr>
            <a:defRPr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17"/>
  <c:chart>
    <c:autoTitleDeleted val="1"/>
    <c:view3D>
      <c:rotX val="30"/>
      <c:perspective val="30"/>
    </c:view3D>
    <c:plotArea>
      <c:layout>
        <c:manualLayout>
          <c:layoutTarget val="inner"/>
          <c:xMode val="edge"/>
          <c:yMode val="edge"/>
          <c:x val="1.9149168853893403E-4"/>
          <c:y val="5.6789725978393074E-2"/>
          <c:w val="0.61647583114610782"/>
          <c:h val="0.94074115550080872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dPt>
            <c:idx val="0"/>
            <c:spPr>
              <a:solidFill>
                <a:srgbClr val="990099"/>
              </a:solidFill>
            </c:spPr>
          </c:dPt>
          <c:dPt>
            <c:idx val="1"/>
            <c:spPr>
              <a:solidFill>
                <a:srgbClr val="00B050"/>
              </a:solidFill>
            </c:spPr>
          </c:dPt>
          <c:dPt>
            <c:idx val="2"/>
            <c:spPr>
              <a:solidFill>
                <a:srgbClr val="FFFF00"/>
              </a:solidFill>
            </c:spPr>
          </c:dPt>
          <c:dPt>
            <c:idx val="3"/>
            <c:spPr>
              <a:solidFill>
                <a:srgbClr val="FF0066"/>
              </a:solidFill>
            </c:spPr>
          </c:dPt>
          <c:dPt>
            <c:idx val="4"/>
            <c:spPr>
              <a:solidFill>
                <a:srgbClr val="6600CC"/>
              </a:solidFill>
            </c:spPr>
          </c:dPt>
          <c:dPt>
            <c:idx val="5"/>
            <c:spPr>
              <a:solidFill>
                <a:srgbClr val="00B0F0"/>
              </a:solidFill>
            </c:spPr>
          </c:dPt>
          <c:dLbls>
            <c:showVal val="1"/>
            <c:showLeaderLines val="1"/>
          </c:dLbls>
          <c:cat>
            <c:strRef>
              <c:f>Лист1!$A$2:$A$7</c:f>
              <c:strCache>
                <c:ptCount val="6"/>
                <c:pt idx="0">
                  <c:v>Доходы, получаемые в виде арендной платы за земельные участки-53,1%</c:v>
                </c:pt>
                <c:pt idx="1">
                  <c:v>Доходы от сдачи в аренду имущества-9,3%</c:v>
                </c:pt>
                <c:pt idx="2">
                  <c:v>Доходы от реализации земельных участков-3,2%</c:v>
                </c:pt>
                <c:pt idx="3">
                  <c:v>Доходы от реализации имущества-15,6%</c:v>
                </c:pt>
                <c:pt idx="4">
                  <c:v>Плата за негативное воздействие на окружающую среду-2,2%</c:v>
                </c:pt>
                <c:pt idx="5">
                  <c:v>Штрафы-16,6%</c:v>
                </c:pt>
              </c:strCache>
            </c:strRef>
          </c:cat>
          <c:val>
            <c:numRef>
              <c:f>Лист1!$B$2:$B$7</c:f>
              <c:numCache>
                <c:formatCode>0.0%</c:formatCode>
                <c:ptCount val="6"/>
                <c:pt idx="0">
                  <c:v>0.53100000000000003</c:v>
                </c:pt>
                <c:pt idx="1">
                  <c:v>9.300000000000018E-2</c:v>
                </c:pt>
                <c:pt idx="2">
                  <c:v>3.2000000000000042E-2</c:v>
                </c:pt>
                <c:pt idx="3">
                  <c:v>0.15600000000000025</c:v>
                </c:pt>
                <c:pt idx="4">
                  <c:v>2.1999999999999999E-2</c:v>
                </c:pt>
                <c:pt idx="5">
                  <c:v>0.16600000000000001</c:v>
                </c:pt>
              </c:numCache>
            </c:numRef>
          </c:val>
        </c:ser>
      </c:pie3DChart>
    </c:plotArea>
    <c:legend>
      <c:legendPos val="r"/>
      <c:layout>
        <c:manualLayout>
          <c:xMode val="edge"/>
          <c:yMode val="edge"/>
          <c:x val="0.6243301618547672"/>
          <c:y val="6.0091928976486471E-2"/>
          <c:w val="0.36647451881014942"/>
          <c:h val="0.8970997772738456"/>
        </c:manualLayout>
      </c:layout>
      <c:txPr>
        <a:bodyPr/>
        <a:lstStyle/>
        <a:p>
          <a:pPr>
            <a:defRPr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Pr>
        <a:bodyPr/>
        <a:lstStyle/>
        <a:p>
          <a:pPr>
            <a:defRPr>
              <a:solidFill>
                <a:srgbClr val="0070C0"/>
              </a:solidFill>
            </a:defRPr>
          </a:pPr>
          <a:endParaRPr lang="ru-RU"/>
        </a:p>
      </c:txPr>
    </c:title>
    <c:plotArea>
      <c:layout>
        <c:manualLayout>
          <c:layoutTarget val="inner"/>
          <c:xMode val="edge"/>
          <c:yMode val="edge"/>
          <c:x val="2.3585739282589675E-2"/>
          <c:y val="9.4182181285403649E-2"/>
          <c:w val="0.59325634295712915"/>
          <c:h val="0.90581781871459721"/>
        </c:manualLayout>
      </c:layout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2016 год</c:v>
                </c:pt>
              </c:strCache>
            </c:strRef>
          </c:tx>
          <c:explosion val="25"/>
          <c:dPt>
            <c:idx val="0"/>
            <c:spPr>
              <a:solidFill>
                <a:srgbClr val="FF0000"/>
              </a:solidFill>
            </c:spPr>
          </c:dPt>
          <c:dPt>
            <c:idx val="1"/>
            <c:spPr>
              <a:solidFill>
                <a:srgbClr val="92D050"/>
              </a:solidFill>
            </c:spPr>
          </c:dPt>
          <c:dPt>
            <c:idx val="2"/>
            <c:spPr>
              <a:solidFill>
                <a:srgbClr val="FFFF00"/>
              </a:solidFill>
            </c:spPr>
          </c:dPt>
          <c:dPt>
            <c:idx val="3"/>
            <c:spPr>
              <a:solidFill>
                <a:srgbClr val="3366FF"/>
              </a:solidFill>
            </c:spPr>
          </c:dPt>
          <c:dLbls>
            <c:txPr>
              <a:bodyPr/>
              <a:lstStyle/>
              <a:p>
                <a:pPr>
                  <a:defRPr>
                    <a:solidFill>
                      <a:srgbClr val="3366FF"/>
                    </a:solidFill>
                  </a:defRPr>
                </a:pPr>
                <a:endParaRPr lang="ru-RU"/>
              </a:p>
            </c:txPr>
            <c:showVal val="1"/>
            <c:showLeaderLines val="1"/>
          </c:dLbls>
          <c:cat>
            <c:strRef>
              <c:f>Лист1!$A$2:$A$5</c:f>
              <c:strCache>
                <c:ptCount val="4"/>
                <c:pt idx="0">
                  <c:v>Дотации</c:v>
                </c:pt>
                <c:pt idx="1">
                  <c:v>Субвенции</c:v>
                </c:pt>
                <c:pt idx="2">
                  <c:v>Субсидии</c:v>
                </c:pt>
                <c:pt idx="3">
                  <c:v>Иные межбюджетные трансферты</c:v>
                </c:pt>
              </c:strCache>
            </c:strRef>
          </c:cat>
          <c:val>
            <c:numRef>
              <c:f>Лист1!$B$2:$B$5</c:f>
              <c:numCache>
                <c:formatCode>0.0%</c:formatCode>
                <c:ptCount val="4"/>
                <c:pt idx="0">
                  <c:v>8.2000000000000003E-2</c:v>
                </c:pt>
                <c:pt idx="1">
                  <c:v>0.36700000000000038</c:v>
                </c:pt>
                <c:pt idx="2">
                  <c:v>0.54600000000000004</c:v>
                </c:pt>
                <c:pt idx="3">
                  <c:v>5.0000000000000114E-3</c:v>
                </c:pt>
              </c:numCache>
            </c:numRef>
          </c:val>
        </c:ser>
        <c:firstSliceAng val="0"/>
      </c:pieChart>
    </c:plotArea>
    <c:legend>
      <c:legendPos val="r"/>
      <c:layout>
        <c:manualLayout>
          <c:xMode val="edge"/>
          <c:yMode val="edge"/>
          <c:x val="0.72487335958005261"/>
          <c:y val="0.11182529527559062"/>
          <c:w val="0.26262674978127731"/>
          <c:h val="0.64712039344140004"/>
        </c:manualLayout>
      </c:layout>
      <c:txPr>
        <a:bodyPr/>
        <a:lstStyle/>
        <a:p>
          <a:pPr>
            <a:defRPr>
              <a:solidFill>
                <a:srgbClr val="3366FF"/>
              </a:solidFill>
            </a:defRPr>
          </a:pPr>
          <a:endParaRPr lang="ru-RU"/>
        </a:p>
      </c:txPr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layout>
        <c:manualLayout>
          <c:xMode val="edge"/>
          <c:yMode val="edge"/>
          <c:x val="0.31189622158895774"/>
          <c:y val="0"/>
        </c:manualLayout>
      </c:layout>
      <c:txPr>
        <a:bodyPr/>
        <a:lstStyle/>
        <a:p>
          <a:pPr>
            <a:defRPr>
              <a:solidFill>
                <a:srgbClr val="0070C0"/>
              </a:solidFill>
            </a:defRPr>
          </a:pPr>
          <a:endParaRPr lang="ru-RU"/>
        </a:p>
      </c:txPr>
    </c:title>
    <c:view3D>
      <c:rotX val="30"/>
      <c:perspective val="30"/>
    </c:view3D>
    <c:plotArea>
      <c:layout>
        <c:manualLayout>
          <c:layoutTarget val="inner"/>
          <c:xMode val="edge"/>
          <c:yMode val="edge"/>
          <c:x val="0"/>
          <c:y val="0.10110386947910217"/>
          <c:w val="0.585010061242343"/>
          <c:h val="0.80986540156446185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2016 ГОД</c:v>
                </c:pt>
              </c:strCache>
            </c:strRef>
          </c:tx>
          <c:explosion val="25"/>
          <c:dPt>
            <c:idx val="0"/>
            <c:spPr>
              <a:solidFill>
                <a:srgbClr val="3333CC"/>
              </a:solidFill>
            </c:spPr>
          </c:dPt>
          <c:dPt>
            <c:idx val="1"/>
            <c:spPr>
              <a:solidFill>
                <a:srgbClr val="99FF99"/>
              </a:solidFill>
            </c:spPr>
          </c:dPt>
          <c:dPt>
            <c:idx val="2"/>
            <c:spPr>
              <a:solidFill>
                <a:srgbClr val="FF00FF"/>
              </a:solidFill>
            </c:spPr>
          </c:dPt>
          <c:dPt>
            <c:idx val="3"/>
            <c:spPr>
              <a:solidFill>
                <a:srgbClr val="B2124B"/>
              </a:solidFill>
            </c:spPr>
          </c:dPt>
          <c:dPt>
            <c:idx val="4"/>
            <c:spPr>
              <a:solidFill>
                <a:srgbClr val="FFFF00"/>
              </a:solidFill>
            </c:spPr>
          </c:dPt>
          <c:dPt>
            <c:idx val="5"/>
            <c:spPr>
              <a:solidFill>
                <a:srgbClr val="990099"/>
              </a:solidFill>
            </c:spPr>
          </c:dPt>
          <c:dPt>
            <c:idx val="6"/>
            <c:spPr>
              <a:solidFill>
                <a:srgbClr val="FF0066"/>
              </a:solidFill>
            </c:spPr>
          </c:dPt>
          <c:dPt>
            <c:idx val="7"/>
            <c:spPr>
              <a:solidFill>
                <a:srgbClr val="6600CC"/>
              </a:solidFill>
            </c:spPr>
          </c:dPt>
          <c:dLbls>
            <c:txPr>
              <a:bodyPr/>
              <a:lstStyle/>
              <a:p>
                <a:pPr>
                  <a:defRPr>
                    <a:solidFill>
                      <a:srgbClr val="002060"/>
                    </a:solidFill>
                  </a:defRPr>
                </a:pPr>
                <a:endParaRPr lang="ru-RU"/>
              </a:p>
            </c:txPr>
            <c:showVal val="1"/>
            <c:showLeaderLines val="1"/>
          </c:dLbls>
          <c:cat>
            <c:strRef>
              <c:f>Лист1!$A$2:$A$9</c:f>
              <c:strCache>
                <c:ptCount val="8"/>
                <c:pt idx="0">
                  <c:v>Общегосударственные вопросы</c:v>
                </c:pt>
                <c:pt idx="1">
                  <c:v>Национальная экономика</c:v>
                </c:pt>
                <c:pt idx="2">
                  <c:v>Жилищно-коммунальное хозяйство</c:v>
                </c:pt>
                <c:pt idx="3">
                  <c:v>Образование</c:v>
                </c:pt>
                <c:pt idx="4">
                  <c:v>Культура, кинематография</c:v>
                </c:pt>
                <c:pt idx="5">
                  <c:v>Социальная политика</c:v>
                </c:pt>
                <c:pt idx="6">
                  <c:v>Межбюджетные трансферты общего характера бюджетам бюджетной системы РФ</c:v>
                </c:pt>
                <c:pt idx="7">
                  <c:v>Прочее</c:v>
                </c:pt>
              </c:strCache>
            </c:strRef>
          </c:cat>
          <c:val>
            <c:numRef>
              <c:f>Лист1!$B$2:$B$9</c:f>
              <c:numCache>
                <c:formatCode>0.0%</c:formatCode>
                <c:ptCount val="8"/>
                <c:pt idx="0">
                  <c:v>5.8000000000000003E-2</c:v>
                </c:pt>
                <c:pt idx="1">
                  <c:v>2.4E-2</c:v>
                </c:pt>
                <c:pt idx="2">
                  <c:v>0.34700000000000031</c:v>
                </c:pt>
                <c:pt idx="3">
                  <c:v>0.48500000000000032</c:v>
                </c:pt>
                <c:pt idx="4">
                  <c:v>3.500000000000001E-2</c:v>
                </c:pt>
                <c:pt idx="5">
                  <c:v>2.4E-2</c:v>
                </c:pt>
                <c:pt idx="6">
                  <c:v>2.5000000000000001E-2</c:v>
                </c:pt>
                <c:pt idx="7">
                  <c:v>2.0000000000000052E-3</c:v>
                </c:pt>
              </c:numCache>
            </c:numRef>
          </c:val>
        </c:ser>
      </c:pie3DChart>
    </c:plotArea>
    <c:legend>
      <c:legendPos val="r"/>
      <c:layout>
        <c:manualLayout>
          <c:xMode val="edge"/>
          <c:yMode val="edge"/>
          <c:x val="0.5932457349081367"/>
          <c:y val="6.2467906135124457E-2"/>
          <c:w val="0.40675426509186413"/>
          <c:h val="0.92403007866252795"/>
        </c:manualLayout>
      </c:layout>
      <c:txPr>
        <a:bodyPr/>
        <a:lstStyle/>
        <a:p>
          <a:pPr>
            <a:defRPr>
              <a:solidFill>
                <a:srgbClr val="002060"/>
              </a:solidFill>
            </a:defRPr>
          </a:pPr>
          <a:endParaRPr lang="ru-RU"/>
        </a:p>
      </c:txPr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plotArea>
      <c:layout>
        <c:manualLayout>
          <c:layoutTarget val="inner"/>
          <c:xMode val="edge"/>
          <c:yMode val="edge"/>
          <c:x val="0.19823091826455147"/>
          <c:y val="4.0130438076291582E-2"/>
          <c:w val="0.80176908173544759"/>
          <c:h val="0.83650652231552491"/>
        </c:manualLayout>
      </c:layout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dPt>
            <c:idx val="0"/>
            <c:spPr>
              <a:solidFill>
                <a:srgbClr val="FFFF00"/>
              </a:solidFill>
            </c:spPr>
          </c:dPt>
          <c:dLbls>
            <c:dLbl>
              <c:idx val="0"/>
              <c:layout>
                <c:manualLayout>
                  <c:x val="4.8364695340501952E-2"/>
                  <c:y val="-7.5059101654846539E-3"/>
                </c:manualLayout>
              </c:layout>
              <c:showVal val="1"/>
            </c:dLbl>
            <c:dLbl>
              <c:idx val="1"/>
              <c:layout>
                <c:manualLayout>
                  <c:x val="8.6771953405017921E-2"/>
                  <c:y val="-2.501970055161552E-3"/>
                </c:manualLayout>
              </c:layout>
              <c:showVal val="1"/>
            </c:dLbl>
            <c:txPr>
              <a:bodyPr/>
              <a:lstStyle/>
              <a:p>
                <a:pPr>
                  <a:defRPr>
                    <a:solidFill>
                      <a:srgbClr val="0070C0"/>
                    </a:solidFill>
                  </a:defRPr>
                </a:pPr>
                <a:endParaRPr lang="ru-RU"/>
              </a:p>
            </c:txPr>
            <c:showVal val="1"/>
          </c:dLbls>
          <c:cat>
            <c:strRef>
              <c:f>Лист1!$A$2:$A$5</c:f>
              <c:strCache>
                <c:ptCount val="2"/>
                <c:pt idx="0">
                  <c:v>2015 год</c:v>
                </c:pt>
                <c:pt idx="1">
                  <c:v>2016 год</c:v>
                </c:pt>
              </c:strCache>
            </c:strRef>
          </c:cat>
          <c:val>
            <c:numRef>
              <c:f>Лист1!$B$2:$B$5</c:f>
              <c:numCache>
                <c:formatCode>#,##0.00</c:formatCode>
                <c:ptCount val="4"/>
                <c:pt idx="0">
                  <c:v>1222527.7</c:v>
                </c:pt>
                <c:pt idx="1">
                  <c:v>972834.3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Ряд 2</c:v>
                </c:pt>
              </c:strCache>
            </c:strRef>
          </c:tx>
          <c:cat>
            <c:strRef>
              <c:f>Лист1!$A$2:$A$5</c:f>
              <c:strCache>
                <c:ptCount val="2"/>
                <c:pt idx="0">
                  <c:v>2015 год</c:v>
                </c:pt>
                <c:pt idx="1">
                  <c:v>2016 год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Ряд 3</c:v>
                </c:pt>
              </c:strCache>
            </c:strRef>
          </c:tx>
          <c:cat>
            <c:strRef>
              <c:f>Лист1!$A$2:$A$5</c:f>
              <c:strCache>
                <c:ptCount val="2"/>
                <c:pt idx="0">
                  <c:v>2015 год</c:v>
                </c:pt>
                <c:pt idx="1">
                  <c:v>2016 год</c:v>
                </c:pt>
              </c:strCache>
            </c:strRef>
          </c:cat>
          <c:val>
            <c:numRef>
              <c:f>Лист1!$D$2:$D$5</c:f>
              <c:numCache>
                <c:formatCode>General</c:formatCode>
                <c:ptCount val="4"/>
              </c:numCache>
            </c:numRef>
          </c:val>
        </c:ser>
        <c:axId val="96622080"/>
        <c:axId val="96623616"/>
      </c:barChart>
      <c:catAx>
        <c:axId val="96622080"/>
        <c:scaling>
          <c:orientation val="minMax"/>
        </c:scaling>
        <c:axPos val="b"/>
        <c:numFmt formatCode="General" sourceLinked="1"/>
        <c:tickLblPos val="nextTo"/>
        <c:crossAx val="96623616"/>
        <c:crosses val="autoZero"/>
        <c:auto val="1"/>
        <c:lblAlgn val="ctr"/>
        <c:lblOffset val="100"/>
      </c:catAx>
      <c:valAx>
        <c:axId val="96623616"/>
        <c:scaling>
          <c:orientation val="minMax"/>
        </c:scaling>
        <c:axPos val="l"/>
        <c:majorGridlines/>
        <c:numFmt formatCode="#,##0.00" sourceLinked="1"/>
        <c:tickLblPos val="nextTo"/>
        <c:crossAx val="96622080"/>
        <c:crosses val="autoZero"/>
        <c:crossBetween val="between"/>
      </c:valAx>
    </c:plotArea>
    <c:plotVisOnly val="1"/>
  </c:chart>
  <c:txPr>
    <a:bodyPr/>
    <a:lstStyle/>
    <a:p>
      <a:pPr>
        <a:defRPr sz="1800"/>
      </a:pPr>
      <a:endParaRPr lang="ru-RU"/>
    </a:p>
  </c:txPr>
  <c:externalData r:id="rId1"/>
  <c:userShapes r:id="rId2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26"/>
  <c:chart>
    <c:autoTitleDeleted val="1"/>
    <c:plotArea>
      <c:layout>
        <c:manualLayout>
          <c:layoutTarget val="inner"/>
          <c:xMode val="edge"/>
          <c:yMode val="edge"/>
          <c:x val="5.8689140419947446E-2"/>
          <c:y val="3.6625984251968502E-2"/>
          <c:w val="0.51450059411829752"/>
          <c:h val="0.85985030797852591"/>
        </c:manualLayout>
      </c:layout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25"/>
          <c:dPt>
            <c:idx val="0"/>
            <c:spPr>
              <a:solidFill>
                <a:srgbClr val="00B0F0"/>
              </a:solidFill>
            </c:spPr>
          </c:dPt>
          <c:dLbls>
            <c:showVal val="1"/>
            <c:showLeaderLines val="1"/>
          </c:dLbls>
          <c:cat>
            <c:strRef>
              <c:f>Лист1!$A$2:$A$5</c:f>
              <c:strCache>
                <c:ptCount val="1"/>
                <c:pt idx="0">
                  <c:v>социальная сфера</c:v>
                </c:pt>
              </c:strCache>
            </c:strRef>
          </c:cat>
          <c:val>
            <c:numRef>
              <c:f>Лист1!$B$2:$B$5</c:f>
              <c:numCache>
                <c:formatCode>0.0%</c:formatCode>
                <c:ptCount val="4"/>
                <c:pt idx="0">
                  <c:v>0.54400000000000004</c:v>
                </c:pt>
                <c:pt idx="1">
                  <c:v>0.45600000000000002</c:v>
                </c:pt>
              </c:numCache>
            </c:numRef>
          </c:val>
        </c:ser>
        <c:firstSliceAng val="0"/>
      </c:pieChart>
    </c:plotArea>
    <c:legend>
      <c:legendPos val="r"/>
      <c:legendEntry>
        <c:idx val="0"/>
        <c:txPr>
          <a:bodyPr/>
          <a:lstStyle/>
          <a:p>
            <a:pPr>
              <a:defRPr sz="2800"/>
            </a:pPr>
            <a:endParaRPr lang="ru-RU"/>
          </a:p>
        </c:txPr>
      </c:legendEntry>
      <c:legendEntry>
        <c:idx val="1"/>
        <c:delete val="1"/>
      </c:legendEntry>
      <c:legendEntry>
        <c:idx val="2"/>
        <c:delete val="1"/>
      </c:legendEntry>
      <c:legendEntry>
        <c:idx val="3"/>
        <c:delete val="1"/>
      </c:legendEntry>
      <c:layout>
        <c:manualLayout>
          <c:xMode val="edge"/>
          <c:yMode val="edge"/>
          <c:x val="0.43273715738374996"/>
          <c:y val="0.8631427500884965"/>
          <c:w val="0.48461121164793131"/>
          <c:h val="0.10840015693270967"/>
        </c:manualLayout>
      </c:layout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rotX val="30"/>
      <c:perspective val="30"/>
    </c:view3D>
    <c:plotArea>
      <c:layout>
        <c:manualLayout>
          <c:layoutTarget val="inner"/>
          <c:xMode val="edge"/>
          <c:yMode val="edge"/>
          <c:x val="9.5997916510314751E-3"/>
          <c:y val="3.4034086347735755E-2"/>
          <c:w val="0.69204611052180465"/>
          <c:h val="0.92074289771552065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25"/>
          <c:dPt>
            <c:idx val="0"/>
            <c:spPr>
              <a:solidFill>
                <a:srgbClr val="FFFF00"/>
              </a:solidFill>
            </c:spPr>
          </c:dPt>
          <c:dPt>
            <c:idx val="1"/>
            <c:spPr>
              <a:solidFill>
                <a:srgbClr val="00B050"/>
              </a:solidFill>
            </c:spPr>
          </c:dPt>
          <c:dPt>
            <c:idx val="2"/>
            <c:spPr>
              <a:solidFill>
                <a:srgbClr val="FF00FF"/>
              </a:solidFill>
            </c:spPr>
          </c:dPt>
          <c:dPt>
            <c:idx val="3"/>
            <c:spPr>
              <a:solidFill>
                <a:srgbClr val="3366FF"/>
              </a:solidFill>
            </c:spPr>
          </c:dPt>
          <c:dLbls>
            <c:showVal val="1"/>
            <c:showLeaderLines val="1"/>
          </c:dLbls>
          <c:cat>
            <c:strRef>
              <c:f>Лист1!$A$2:$A$5</c:f>
              <c:strCache>
                <c:ptCount val="4"/>
                <c:pt idx="0">
                  <c:v>Образование</c:v>
                </c:pt>
                <c:pt idx="1">
                  <c:v>Культура и кинематография</c:v>
                </c:pt>
                <c:pt idx="2">
                  <c:v>Социальная политика</c:v>
                </c:pt>
                <c:pt idx="3">
                  <c:v>Физическая культура</c:v>
                </c:pt>
              </c:strCache>
            </c:strRef>
          </c:cat>
          <c:val>
            <c:numRef>
              <c:f>Лист1!$B$2:$B$5</c:f>
              <c:numCache>
                <c:formatCode>0.0%</c:formatCode>
                <c:ptCount val="4"/>
                <c:pt idx="0">
                  <c:v>0.89</c:v>
                </c:pt>
                <c:pt idx="1">
                  <c:v>6.4000000000000112E-2</c:v>
                </c:pt>
                <c:pt idx="2">
                  <c:v>4.5000000000000012E-2</c:v>
                </c:pt>
                <c:pt idx="3">
                  <c:v>1.0000000000000028E-3</c:v>
                </c:pt>
              </c:numCache>
            </c:numRef>
          </c:val>
        </c:ser>
      </c:pie3DChart>
    </c:plotArea>
    <c:legend>
      <c:legendPos val="r"/>
      <c:layout>
        <c:manualLayout>
          <c:xMode val="edge"/>
          <c:yMode val="edge"/>
          <c:x val="0.6972651068373884"/>
          <c:y val="0.10684208111545596"/>
          <c:w val="0.29426931385257632"/>
          <c:h val="0.59049578913561529"/>
        </c:manualLayout>
      </c:layout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0.43208</cdr:x>
      <cdr:y>0.29555</cdr:y>
    </cdr:from>
    <cdr:to>
      <cdr:x>0.64012</cdr:x>
      <cdr:y>0.87257</cdr:y>
    </cdr:to>
    <cdr:sp macro="" textlink="">
      <cdr:nvSpPr>
        <cdr:cNvPr id="2" name="Прямоугольник 1"/>
        <cdr:cNvSpPr/>
      </cdr:nvSpPr>
      <cdr:spPr>
        <a:xfrm xmlns:a="http://schemas.openxmlformats.org/drawingml/2006/main">
          <a:off x="3857620" y="1500198"/>
          <a:ext cx="1857388" cy="2928958"/>
        </a:xfrm>
        <a:prstGeom xmlns:a="http://schemas.openxmlformats.org/drawingml/2006/main" prst="rect">
          <a:avLst/>
        </a:prstGeom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0.20804</cdr:x>
      <cdr:y>0.14074</cdr:y>
    </cdr:from>
    <cdr:to>
      <cdr:x>0.39847</cdr:x>
      <cdr:y>0.87257</cdr:y>
    </cdr:to>
    <cdr:sp macro="" textlink="">
      <cdr:nvSpPr>
        <cdr:cNvPr id="3" name="Прямоугольник 2"/>
        <cdr:cNvSpPr/>
      </cdr:nvSpPr>
      <cdr:spPr>
        <a:xfrm xmlns:a="http://schemas.openxmlformats.org/drawingml/2006/main">
          <a:off x="1857356" y="714380"/>
          <a:ext cx="1700218" cy="3714776"/>
        </a:xfrm>
        <a:prstGeom xmlns:a="http://schemas.openxmlformats.org/drawingml/2006/main" prst="rect">
          <a:avLst/>
        </a:prstGeom>
        <a:solidFill xmlns:a="http://schemas.openxmlformats.org/drawingml/2006/main">
          <a:srgbClr val="FFFF00"/>
        </a:solidFill>
        <a:ln xmlns:a="http://schemas.openxmlformats.org/drawingml/2006/main">
          <a:noFill/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endParaRPr lang="ru-RU"/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0.20253</cdr:x>
      <cdr:y>0.48485</cdr:y>
    </cdr:from>
    <cdr:to>
      <cdr:x>0.35443</cdr:x>
      <cdr:y>0.75758</cdr:y>
    </cdr:to>
    <cdr:sp macro="" textlink="">
      <cdr:nvSpPr>
        <cdr:cNvPr id="2" name="Прямоугольник 1"/>
        <cdr:cNvSpPr/>
      </cdr:nvSpPr>
      <cdr:spPr>
        <a:xfrm xmlns:a="http://schemas.openxmlformats.org/drawingml/2006/main">
          <a:off x="1143008" y="1143008"/>
          <a:ext cx="857256" cy="642942"/>
        </a:xfrm>
        <a:prstGeom xmlns:a="http://schemas.openxmlformats.org/drawingml/2006/main" prst="rect">
          <a:avLst/>
        </a:prstGeom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endParaRPr lang="ru-RU"/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F0AAFCC-5C31-416F-9A82-883EC884B2E2}" type="datetimeFigureOut">
              <a:rPr lang="ru-RU" smtClean="0"/>
              <a:pPr/>
              <a:t>26.05.2017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020CF3D-6E87-468F-90FB-BE9D3CF9B7A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20CF3D-6E87-468F-90FB-BE9D3CF9B7AD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26.05.2017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26.05.2017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26.05.2017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26.05.2017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26.05.2017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26.05.2017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26.05.2017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26.05.2017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13" Type="http://schemas.openxmlformats.org/officeDocument/2006/relationships/image" Target="../media/image14.jpeg"/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12" Type="http://schemas.openxmlformats.org/officeDocument/2006/relationships/image" Target="../media/image13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11" Type="http://schemas.openxmlformats.org/officeDocument/2006/relationships/image" Target="../media/image12.jpeg"/><Relationship Id="rId5" Type="http://schemas.openxmlformats.org/officeDocument/2006/relationships/image" Target="../media/image6.jpeg"/><Relationship Id="rId15" Type="http://schemas.openxmlformats.org/officeDocument/2006/relationships/image" Target="../media/image16.jpeg"/><Relationship Id="rId10" Type="http://schemas.openxmlformats.org/officeDocument/2006/relationships/image" Target="../media/image11.jpeg"/><Relationship Id="rId4" Type="http://schemas.openxmlformats.org/officeDocument/2006/relationships/image" Target="../media/image5.jpeg"/><Relationship Id="rId9" Type="http://schemas.openxmlformats.org/officeDocument/2006/relationships/image" Target="../media/image10.jpeg"/><Relationship Id="rId14" Type="http://schemas.openxmlformats.org/officeDocument/2006/relationships/image" Target="../media/image15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6.xml"/><Relationship Id="rId5" Type="http://schemas.openxmlformats.org/officeDocument/2006/relationships/chart" Target="../charts/chart10.xml"/><Relationship Id="rId4" Type="http://schemas.openxmlformats.org/officeDocument/2006/relationships/image" Target="../media/image25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6.xml"/><Relationship Id="rId4" Type="http://schemas.openxmlformats.org/officeDocument/2006/relationships/chart" Target="../charts/chart1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6.xml"/><Relationship Id="rId4" Type="http://schemas.openxmlformats.org/officeDocument/2006/relationships/chart" Target="../charts/chart1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2.jpe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3.xml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https://im0-tub-ru.yandex.net/i?id=22a434e9a5b37f5c4e79e0f920fa0679-l&amp;n=1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28860" y="0"/>
            <a:ext cx="2214578" cy="1714488"/>
          </a:xfrm>
          <a:prstGeom prst="rect">
            <a:avLst/>
          </a:prstGeom>
          <a:noFill/>
        </p:spPr>
      </p:pic>
      <p:pic>
        <p:nvPicPr>
          <p:cNvPr id="3078" name="Picture 6" descr="http://preview.photoxpress.ru/preview/photoxpress_ru/news_info/321828688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29124" y="1"/>
            <a:ext cx="2286016" cy="1857364"/>
          </a:xfrm>
          <a:prstGeom prst="rect">
            <a:avLst/>
          </a:prstGeom>
          <a:noFill/>
        </p:spPr>
      </p:pic>
      <p:pic>
        <p:nvPicPr>
          <p:cNvPr id="3086" name="Picture 14" descr="http://to-world-travel.ru/img/2015/042011/4728270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000892" y="2000240"/>
            <a:ext cx="2143108" cy="1571636"/>
          </a:xfrm>
          <a:prstGeom prst="rect">
            <a:avLst/>
          </a:prstGeom>
          <a:noFill/>
        </p:spPr>
      </p:pic>
      <p:pic>
        <p:nvPicPr>
          <p:cNvPr id="3088" name="Picture 16" descr="https://im0-tub-ru.yandex.net/i?id=ddee5e5c43317d94b560de89a178e55c&amp;n=33&amp;h=215&amp;w=287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429124" y="1857364"/>
            <a:ext cx="2590799" cy="1714512"/>
          </a:xfrm>
          <a:prstGeom prst="rect">
            <a:avLst/>
          </a:prstGeom>
          <a:noFill/>
        </p:spPr>
      </p:pic>
      <p:sp>
        <p:nvSpPr>
          <p:cNvPr id="3090" name="AutoShape 18" descr="https://trainpix.org/photo/01/10/62/110622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092" name="AutoShape 20" descr="https://trainpix.org/photo/01/10/62/110622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094" name="AutoShape 22" descr="https://trainpix.org/photo/01/10/62/110622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096" name="AutoShape 24" descr="https://img-fotki.yandex.ru/get/53993/125827701.20e/0_15c7ac_924e3e00_XL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098" name="AutoShape 26" descr="https://img-fotki.yandex.ru/get/53993/125827701.20e/0_15c7ac_924e3e00_XL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100" name="AutoShape 28" descr="https://img-fotki.yandex.ru/get/53993/125827701.20e/0_15c7ac_924e3e00_XL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102" name="AutoShape 30" descr="https://img-fotki.yandex.ru/get/53993/125827701.20e/0_15c7ac_924e3e00_XL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104" name="AutoShape 32" descr="https://img-fotki.yandex.ru/get/53993/125827701.20e/0_15c7ac_924e3e00_XL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106" name="AutoShape 34" descr="https://img-fotki.yandex.ru/get/53993/125827701.20e/0_15c7ac_924e3e00_XL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4857752" y="5288340"/>
            <a:ext cx="4286248" cy="1569660"/>
          </a:xfrm>
          <a:prstGeom prst="rect">
            <a:avLst/>
          </a:prstGeom>
          <a:solidFill>
            <a:srgbClr val="92D050"/>
          </a:solidFill>
        </p:spPr>
        <p:txBody>
          <a:bodyPr wrap="square">
            <a:spAutoFit/>
          </a:bodyPr>
          <a:lstStyle/>
          <a:p>
            <a:pPr algn="ctr"/>
            <a:r>
              <a:rPr lang="ru-RU" sz="3200" b="1" i="1" dirty="0" smtClean="0">
                <a:solidFill>
                  <a:srgbClr val="00B050"/>
                </a:solidFill>
                <a:latin typeface="Cambria Math" pitchFamily="18" charset="0"/>
                <a:ea typeface="Cambria Math" pitchFamily="18" charset="0"/>
              </a:rPr>
              <a:t>БЮДЖЕТ ДЛЯ ГРАЖДАН </a:t>
            </a:r>
          </a:p>
          <a:p>
            <a:pPr algn="ctr"/>
            <a:r>
              <a:rPr lang="ru-RU" sz="3200" b="1" i="1" dirty="0" smtClean="0">
                <a:solidFill>
                  <a:srgbClr val="00B050"/>
                </a:solidFill>
                <a:latin typeface="Cambria Math" pitchFamily="18" charset="0"/>
                <a:ea typeface="Cambria Math" pitchFamily="18" charset="0"/>
              </a:rPr>
              <a:t>ЗА 2016 ГОД</a:t>
            </a:r>
            <a:endParaRPr lang="ru-RU" sz="3200" b="1" i="1" dirty="0">
              <a:solidFill>
                <a:srgbClr val="00B050"/>
              </a:solidFill>
              <a:latin typeface="Cambria Math" pitchFamily="18" charset="0"/>
              <a:ea typeface="Cambria Math" pitchFamily="18" charset="0"/>
            </a:endParaRPr>
          </a:p>
        </p:txBody>
      </p:sp>
      <p:pic>
        <p:nvPicPr>
          <p:cNvPr id="3108" name="Picture 36" descr="http://i53.photobucket.com/albums/g68/ustik3/IMG_3590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857356" y="1714488"/>
            <a:ext cx="2571768" cy="2357454"/>
          </a:xfrm>
          <a:prstGeom prst="rect">
            <a:avLst/>
          </a:prstGeom>
          <a:noFill/>
        </p:spPr>
      </p:pic>
      <p:pic>
        <p:nvPicPr>
          <p:cNvPr id="3110" name="Picture 38" descr="https://im0-tub-ru.yandex.net/i?id=37da59b7c82758f5e05b5183c4c711da&amp;n=33&amp;h=215&amp;w=286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0" y="2071678"/>
            <a:ext cx="1857356" cy="2000264"/>
          </a:xfrm>
          <a:prstGeom prst="rect">
            <a:avLst/>
          </a:prstGeom>
          <a:noFill/>
        </p:spPr>
      </p:pic>
      <p:pic>
        <p:nvPicPr>
          <p:cNvPr id="3112" name="Picture 40" descr="https://im0-tub-ru.yandex.net/i?id=b1cddead653b4a14fb52b47ee0389acc-l&amp;n=13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0" y="4071942"/>
            <a:ext cx="2643174" cy="2786058"/>
          </a:xfrm>
          <a:prstGeom prst="rect">
            <a:avLst/>
          </a:prstGeom>
          <a:noFill/>
        </p:spPr>
      </p:pic>
      <p:pic>
        <p:nvPicPr>
          <p:cNvPr id="3114" name="Picture 42" descr="https://im0-tub-ru.yandex.net/i?id=4dc81f4b420bfe4da4dae4cb7c9a32ca-l&amp;n=13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4429124" y="3571876"/>
            <a:ext cx="1571636" cy="1000132"/>
          </a:xfrm>
          <a:prstGeom prst="rect">
            <a:avLst/>
          </a:prstGeom>
          <a:noFill/>
        </p:spPr>
      </p:pic>
      <p:sp>
        <p:nvSpPr>
          <p:cNvPr id="3116" name="AutoShape 44" descr="https://img-fotki.yandex.ru/get/45537/125827701.20d/0_15c782_88f3c607_XL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118" name="AutoShape 46" descr="https://img-fotki.yandex.ru/get/45537/125827701.20d/0_15c782_88f3c607_XL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120" name="Picture 48" descr="https://im0-tub-ru.yandex.net/i?id=14525cfd67f05246e247ef7d145b8317-l&amp;n=13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6000760" y="3571876"/>
            <a:ext cx="3143240" cy="1714512"/>
          </a:xfrm>
          <a:prstGeom prst="rect">
            <a:avLst/>
          </a:prstGeom>
          <a:noFill/>
        </p:spPr>
      </p:pic>
      <p:pic>
        <p:nvPicPr>
          <p:cNvPr id="3122" name="Picture 50" descr="https://im0-tub-ru.yandex.net/i?id=7f66d20a278b08b56b7a31d9cc18404a-l&amp;n=13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0" y="0"/>
            <a:ext cx="2428860" cy="2071677"/>
          </a:xfrm>
          <a:prstGeom prst="rect">
            <a:avLst/>
          </a:prstGeom>
          <a:noFill/>
        </p:spPr>
      </p:pic>
      <p:pic>
        <p:nvPicPr>
          <p:cNvPr id="3124" name="Picture 52" descr="http://xn----jtboahiecbb5a7f.xn--p1ai/tinybrowser/images/photo/konosha/konosha-3.jpg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2643174" y="5286388"/>
            <a:ext cx="2533650" cy="1571612"/>
          </a:xfrm>
          <a:prstGeom prst="rect">
            <a:avLst/>
          </a:prstGeom>
          <a:noFill/>
        </p:spPr>
      </p:pic>
      <p:sp>
        <p:nvSpPr>
          <p:cNvPr id="3126" name="AutoShape 54" descr="https://img-fotki.yandex.ru/get/53993/125827701.20e/0_15c7ac_924e3e00_XL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128" name="AutoShape 56" descr="https://img-fotki.yandex.ru/get/53993/125827701.20e/0_15c7ac_924e3e00_XL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130" name="AutoShape 58" descr="https://img-fotki.yandex.ru/get/120725/125827701.20c/0_15c74a_65647fe9_XL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134" name="AutoShape 62" descr="https://img-fotki.yandex.ru/get/120725/125827701.20b/0_15c73e_18ea03b0_XL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136" name="Picture 64" descr="http://rodnik-uinsk.ru/media/cache/ed/22/8c/ec/a3/d7/ed228ceca3d7aa9a8d12b2b21dfbb830.jpg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4429124" y="4429132"/>
            <a:ext cx="1571636" cy="857256"/>
          </a:xfrm>
          <a:prstGeom prst="rect">
            <a:avLst/>
          </a:prstGeom>
          <a:noFill/>
        </p:spPr>
      </p:pic>
      <p:sp>
        <p:nvSpPr>
          <p:cNvPr id="3138" name="AutoShape 66" descr="https://pp.vk.me/c616521/v616521993/12d8f/PpToDYXsCvk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140" name="AutoShape 68" descr="https://pp.vk.me/c616521/v616521993/12d8f/PpToDYXsCvk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142" name="Picture 70" descr="http://fotohomka.ru/images/May/14/ed0db0ad76de550ca3277b5c87869a20/mini_1.jp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2643174" y="4071942"/>
            <a:ext cx="1785950" cy="1214446"/>
          </a:xfrm>
          <a:prstGeom prst="rect">
            <a:avLst/>
          </a:prstGeom>
          <a:noFill/>
        </p:spPr>
      </p:pic>
      <p:pic>
        <p:nvPicPr>
          <p:cNvPr id="3144" name="Picture 72" descr="http://do.edu.ru/files/object/images/32/4236/d1tu.jpg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6715140" y="0"/>
            <a:ext cx="2428860" cy="20002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457200"/>
            <a:ext cx="9144000" cy="614346"/>
          </a:xfrm>
        </p:spPr>
        <p:txBody>
          <a:bodyPr>
            <a:noAutofit/>
          </a:bodyPr>
          <a:lstStyle/>
          <a:p>
            <a:pPr algn="ctr"/>
            <a:r>
              <a:rPr lang="ru-RU" sz="2500" dirty="0" smtClean="0"/>
              <a:t>СТРУКТУРА НАЛОГОВЫХ И НЕНАЛОГОВЫХ ДОХОДОВ БЮДЖЕТА МО «КОНОШСКИЙ МУНИЦИПАЛЬНЫЙ РАЙОН» В 2016 ГОДУ</a:t>
            </a:r>
            <a:endParaRPr lang="ru-RU" sz="2500" dirty="0"/>
          </a:p>
        </p:txBody>
      </p:sp>
      <p:graphicFrame>
        <p:nvGraphicFramePr>
          <p:cNvPr id="3" name="Диаграмма 2"/>
          <p:cNvGraphicFramePr/>
          <p:nvPr/>
        </p:nvGraphicFramePr>
        <p:xfrm>
          <a:off x="0" y="1397000"/>
          <a:ext cx="9144000" cy="5461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85720" y="214290"/>
            <a:ext cx="850112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800" b="1" dirty="0" smtClean="0">
                <a:solidFill>
                  <a:schemeClr val="tx2"/>
                </a:solidFill>
                <a:effectLst>
                  <a:reflection blurRad="6350" stA="55000" endA="300" endPos="45500" dir="5400000" sy="-100000" algn="bl" rotWithShape="0"/>
                </a:effectLst>
                <a:latin typeface="+mj-lt"/>
              </a:rPr>
              <a:t>СТРУКТУРА НАЛОГОВЫХ ДОХОДОВ РАЙОННОГО БЮДЖЕТА   ЗА 2016 ГОД</a:t>
            </a:r>
            <a:endParaRPr lang="ru-RU" sz="2800" b="1" dirty="0">
              <a:solidFill>
                <a:schemeClr val="tx2"/>
              </a:solidFill>
              <a:effectLst>
                <a:reflection blurRad="6350" stA="55000" endA="300" endPos="45500" dir="5400000" sy="-100000" algn="bl" rotWithShape="0"/>
              </a:effectLst>
              <a:latin typeface="+mj-lt"/>
            </a:endParaRPr>
          </a:p>
        </p:txBody>
      </p:sp>
      <p:graphicFrame>
        <p:nvGraphicFramePr>
          <p:cNvPr id="4" name="Диаграмма 3"/>
          <p:cNvGraphicFramePr/>
          <p:nvPr/>
        </p:nvGraphicFramePr>
        <p:xfrm>
          <a:off x="0" y="1285860"/>
          <a:ext cx="9144000" cy="55721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0" y="285729"/>
            <a:ext cx="914400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800" b="1" dirty="0" smtClean="0">
                <a:effectLst>
                  <a:reflection blurRad="6350" stA="55000" endA="300" endPos="45500" dir="5400000" sy="-100000" algn="bl" rotWithShape="0"/>
                </a:effectLst>
                <a:latin typeface="Arial" pitchFamily="34" charset="0"/>
              </a:rPr>
              <a:t>СТРУКТУРА НЕНАЛОГОВЫХ ДОХОДОВ РАЙОННОГО БЮДЖЕТА </a:t>
            </a:r>
          </a:p>
          <a:p>
            <a:pPr algn="ctr">
              <a:defRPr/>
            </a:pPr>
            <a:r>
              <a:rPr lang="ru-RU" sz="2800" b="1" dirty="0" smtClean="0">
                <a:effectLst>
                  <a:reflection blurRad="6350" stA="55000" endA="300" endPos="45500" dir="5400000" sy="-100000" algn="bl" rotWithShape="0"/>
                </a:effectLst>
                <a:latin typeface="Arial" pitchFamily="34" charset="0"/>
              </a:rPr>
              <a:t>ЗА 2016 ГОД</a:t>
            </a:r>
            <a:endParaRPr lang="ru-RU" sz="2800" b="1" dirty="0">
              <a:effectLst>
                <a:reflection blurRad="6350" stA="55000" endA="300" endPos="45500" dir="5400000" sy="-100000" algn="bl" rotWithShape="0"/>
              </a:effectLst>
              <a:latin typeface="Arial" pitchFamily="34" charset="0"/>
            </a:endParaRPr>
          </a:p>
        </p:txBody>
      </p:sp>
      <p:graphicFrame>
        <p:nvGraphicFramePr>
          <p:cNvPr id="4" name="Диаграмма 3"/>
          <p:cNvGraphicFramePr/>
          <p:nvPr/>
        </p:nvGraphicFramePr>
        <p:xfrm>
          <a:off x="0" y="1500174"/>
          <a:ext cx="9144000" cy="51435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642910" y="428604"/>
            <a:ext cx="8001056" cy="58785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i="1" dirty="0" smtClean="0">
                <a:solidFill>
                  <a:schemeClr val="tx2">
                    <a:lumMod val="50000"/>
                  </a:schemeClr>
                </a:solidFill>
              </a:rPr>
              <a:t>	</a:t>
            </a:r>
          </a:p>
          <a:p>
            <a:pPr algn="just"/>
            <a:r>
              <a:rPr lang="ru-RU" sz="2000" b="1" i="1" dirty="0" smtClean="0">
                <a:solidFill>
                  <a:schemeClr val="tx2">
                    <a:lumMod val="50000"/>
                  </a:schemeClr>
                </a:solidFill>
              </a:rPr>
              <a:t>	</a:t>
            </a:r>
            <a:r>
              <a:rPr lang="ru-RU" sz="2000" b="1" i="1" dirty="0" smtClean="0">
                <a:solidFill>
                  <a:srgbClr val="00B0F0"/>
                </a:solidFill>
              </a:rPr>
              <a:t>МЕЖБЮДЖЕТНЫЕ ТРАНСФЕРТЫ – ЭТО СРЕДСТВА, ПРЕДОСТАВЛЯЕМЫЕ ОДНИМ БЮДЖЕТОМ БЮДЖЕТНОЙ СИСТЕМЫ РОССИЙСКОЙ ФЕДЕРАЦИИ ДРУГОМУ БЮДЖЕТУ БЮДЖЕТНОЙ СИСТЕМЫ РОССИЙСКОЙ ФЕДЕРАЦИИ </a:t>
            </a:r>
          </a:p>
          <a:p>
            <a:pPr algn="just"/>
            <a:endParaRPr lang="ru-RU" sz="2400" b="1" dirty="0" smtClean="0">
              <a:solidFill>
                <a:schemeClr val="tx2">
                  <a:lumMod val="50000"/>
                </a:schemeClr>
              </a:solidFill>
            </a:endParaRPr>
          </a:p>
          <a:p>
            <a:pPr algn="just"/>
            <a:r>
              <a:rPr lang="ru-RU" sz="2400" b="1" i="1" dirty="0" smtClean="0">
                <a:solidFill>
                  <a:srgbClr val="00B050"/>
                </a:solidFill>
              </a:rPr>
              <a:t>МО «</a:t>
            </a:r>
            <a:r>
              <a:rPr lang="ru-RU" sz="2400" b="1" i="1" dirty="0" err="1" smtClean="0">
                <a:solidFill>
                  <a:srgbClr val="00B050"/>
                </a:solidFill>
              </a:rPr>
              <a:t>Коношский</a:t>
            </a:r>
            <a:r>
              <a:rPr lang="ru-RU" sz="2400" b="1" i="1" dirty="0" smtClean="0">
                <a:solidFill>
                  <a:srgbClr val="00B050"/>
                </a:solidFill>
              </a:rPr>
              <a:t> муниципальный район»  получает </a:t>
            </a:r>
          </a:p>
          <a:p>
            <a:pPr algn="just"/>
            <a:r>
              <a:rPr lang="ru-RU" sz="2400" b="1" i="1" dirty="0" smtClean="0">
                <a:solidFill>
                  <a:srgbClr val="00B050"/>
                </a:solidFill>
              </a:rPr>
              <a:t>из областного бюджета следующие виды                             межбюджетных трансфертов: </a:t>
            </a:r>
          </a:p>
          <a:p>
            <a:endParaRPr lang="ru-RU" sz="2400" b="1" dirty="0" smtClean="0">
              <a:solidFill>
                <a:schemeClr val="tx2">
                  <a:lumMod val="50000"/>
                </a:schemeClr>
              </a:solidFill>
            </a:endParaRPr>
          </a:p>
          <a:p>
            <a:r>
              <a:rPr lang="ru-RU" sz="2800" i="1" dirty="0" smtClean="0">
                <a:solidFill>
                  <a:srgbClr val="B2124B"/>
                </a:solidFill>
              </a:rPr>
              <a:t>•</a:t>
            </a:r>
            <a:r>
              <a:rPr lang="ru-RU" sz="2800" b="1" i="1" dirty="0" smtClean="0">
                <a:solidFill>
                  <a:srgbClr val="B2124B"/>
                </a:solidFill>
              </a:rPr>
              <a:t>дотации </a:t>
            </a:r>
          </a:p>
          <a:p>
            <a:r>
              <a:rPr lang="ru-RU" sz="2800" i="1" dirty="0" smtClean="0">
                <a:solidFill>
                  <a:srgbClr val="B2124B"/>
                </a:solidFill>
              </a:rPr>
              <a:t>•</a:t>
            </a:r>
            <a:r>
              <a:rPr lang="ru-RU" sz="2800" b="1" i="1" dirty="0" smtClean="0">
                <a:solidFill>
                  <a:srgbClr val="B2124B"/>
                </a:solidFill>
              </a:rPr>
              <a:t>субсидии </a:t>
            </a:r>
          </a:p>
          <a:p>
            <a:r>
              <a:rPr lang="ru-RU" sz="2800" i="1" dirty="0" smtClean="0">
                <a:solidFill>
                  <a:srgbClr val="B2124B"/>
                </a:solidFill>
              </a:rPr>
              <a:t>•</a:t>
            </a:r>
            <a:r>
              <a:rPr lang="ru-RU" sz="2800" b="1" i="1" dirty="0" smtClean="0">
                <a:solidFill>
                  <a:srgbClr val="B2124B"/>
                </a:solidFill>
              </a:rPr>
              <a:t>субвенции </a:t>
            </a:r>
          </a:p>
          <a:p>
            <a:r>
              <a:rPr lang="ru-RU" sz="2800" i="1" dirty="0" smtClean="0">
                <a:solidFill>
                  <a:srgbClr val="B2124B"/>
                </a:solidFill>
              </a:rPr>
              <a:t>•</a:t>
            </a:r>
            <a:r>
              <a:rPr lang="ru-RU" sz="2800" b="1" i="1" dirty="0" smtClean="0">
                <a:solidFill>
                  <a:srgbClr val="B2124B"/>
                </a:solidFill>
              </a:rPr>
              <a:t>иные межбюджетные трансферты 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152400"/>
            <a:ext cx="8929718" cy="1419212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СТРУКТУРА МЕЖБЮДЖЕТНЫХ ТРАНСФЕРТОВ </a:t>
            </a:r>
            <a:br>
              <a:rPr lang="ru-RU" sz="28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8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МО «КОНОШСКИЙ МУНИЦИПАЛЬНЫЙ РАЙОН»</a:t>
            </a:r>
            <a:br>
              <a:rPr lang="ru-RU" sz="28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sz="2800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3" name="Диаграмма 2"/>
          <p:cNvGraphicFramePr/>
          <p:nvPr/>
        </p:nvGraphicFramePr>
        <p:xfrm>
          <a:off x="0" y="1357298"/>
          <a:ext cx="9144000" cy="53578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media73.ru/upload/iblock/808/808cd61e222913ea77526181b64c3cc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Равнобедренный треугольник 3"/>
          <p:cNvSpPr/>
          <p:nvPr/>
        </p:nvSpPr>
        <p:spPr>
          <a:xfrm>
            <a:off x="1643042" y="357166"/>
            <a:ext cx="5786478" cy="1500198"/>
          </a:xfrm>
          <a:prstGeom prst="triangl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rgbClr val="C00000"/>
                </a:solidFill>
              </a:rPr>
              <a:t>РАСХОДЫ </a:t>
            </a:r>
          </a:p>
          <a:p>
            <a:pPr algn="ctr"/>
            <a:r>
              <a:rPr lang="ru-RU" sz="2400" dirty="0" smtClean="0">
                <a:solidFill>
                  <a:srgbClr val="C00000"/>
                </a:solidFill>
              </a:rPr>
              <a:t>БЮДЖЕТА</a:t>
            </a:r>
            <a:endParaRPr lang="ru-RU" sz="2400" dirty="0">
              <a:solidFill>
                <a:srgbClr val="C00000"/>
              </a:solidFill>
            </a:endParaRPr>
          </a:p>
        </p:txBody>
      </p:sp>
      <p:sp>
        <p:nvSpPr>
          <p:cNvPr id="5" name="Стрелка вниз 4"/>
          <p:cNvSpPr/>
          <p:nvPr/>
        </p:nvSpPr>
        <p:spPr>
          <a:xfrm rot="2084408">
            <a:off x="1359837" y="1872675"/>
            <a:ext cx="484632" cy="1369070"/>
          </a:xfrm>
          <a:prstGeom prst="downArrow">
            <a:avLst/>
          </a:prstGeom>
          <a:solidFill>
            <a:srgbClr val="FF00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трелка вниз 6"/>
          <p:cNvSpPr/>
          <p:nvPr/>
        </p:nvSpPr>
        <p:spPr>
          <a:xfrm>
            <a:off x="2928926" y="2000240"/>
            <a:ext cx="484632" cy="1549912"/>
          </a:xfrm>
          <a:prstGeom prst="downArrow">
            <a:avLst/>
          </a:prstGeom>
          <a:solidFill>
            <a:srgbClr val="FF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трелка вниз 7"/>
          <p:cNvSpPr/>
          <p:nvPr/>
        </p:nvSpPr>
        <p:spPr>
          <a:xfrm>
            <a:off x="5286380" y="1928802"/>
            <a:ext cx="484632" cy="1121284"/>
          </a:xfrm>
          <a:prstGeom prst="downArrow">
            <a:avLst/>
          </a:prstGeom>
          <a:solidFill>
            <a:srgbClr val="B2124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трелка вниз 8"/>
          <p:cNvSpPr/>
          <p:nvPr/>
        </p:nvSpPr>
        <p:spPr>
          <a:xfrm rot="19860467">
            <a:off x="6860388" y="1875981"/>
            <a:ext cx="484632" cy="1263400"/>
          </a:xfrm>
          <a:prstGeom prst="downArrow">
            <a:avLst/>
          </a:prstGeom>
          <a:solidFill>
            <a:srgbClr val="99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0" y="3214686"/>
            <a:ext cx="2286016" cy="1428760"/>
          </a:xfrm>
          <a:prstGeom prst="ellipse">
            <a:avLst/>
          </a:prstGeom>
          <a:solidFill>
            <a:srgbClr val="FF00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По типам расходных обязательств</a:t>
            </a:r>
            <a:endParaRPr lang="ru-RU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2214546" y="3643314"/>
            <a:ext cx="2000264" cy="1214446"/>
          </a:xfrm>
          <a:prstGeom prst="ellipse">
            <a:avLst/>
          </a:prstGeom>
          <a:solidFill>
            <a:srgbClr val="FF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По функциям</a:t>
            </a:r>
            <a:endParaRPr lang="ru-RU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4000496" y="3071810"/>
            <a:ext cx="2928958" cy="1285884"/>
          </a:xfrm>
          <a:prstGeom prst="ellipse">
            <a:avLst/>
          </a:prstGeom>
          <a:solidFill>
            <a:srgbClr val="B2124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По муниципальным программам</a:t>
            </a:r>
            <a:endParaRPr lang="ru-RU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6929454" y="3000372"/>
            <a:ext cx="2214546" cy="1143008"/>
          </a:xfrm>
          <a:prstGeom prst="ellipse">
            <a:avLst/>
          </a:prstGeom>
          <a:solidFill>
            <a:srgbClr val="99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По ведомствам</a:t>
            </a:r>
            <a:endParaRPr lang="ru-RU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062022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РАСХОДЫ БЮДЖЕТОВ ПО ОСНОВНЫМ ФУНКЦИЯМ ГОСУДАРСТВА</a:t>
            </a:r>
            <a:endParaRPr lang="ru-RU" sz="2800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0" y="1142984"/>
            <a:ext cx="642942" cy="3000396"/>
          </a:xfrm>
          <a:prstGeom prst="rect">
            <a:avLst/>
          </a:prstGeom>
          <a:solidFill>
            <a:srgbClr val="7030A0"/>
          </a:solidFill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vert="vert270" rtlCol="0" anchor="ctr"/>
          <a:lstStyle/>
          <a:p>
            <a:pPr algn="ctr"/>
            <a:r>
              <a:rPr lang="ru-RU" dirty="0" smtClean="0"/>
              <a:t>Общегосударственные вопросы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714348" y="1142984"/>
            <a:ext cx="785818" cy="3000396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vert270" rtlCol="0" anchor="ctr"/>
          <a:lstStyle/>
          <a:p>
            <a:pPr algn="ctr"/>
            <a:r>
              <a:rPr lang="ru-RU" dirty="0" smtClean="0"/>
              <a:t>Национальная оборона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571604" y="1142984"/>
            <a:ext cx="1071570" cy="3000396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vert270" rtlCol="0" anchor="ctr"/>
          <a:lstStyle/>
          <a:p>
            <a:pPr algn="ctr"/>
            <a:r>
              <a:rPr lang="ru-RU" dirty="0" smtClean="0"/>
              <a:t>Национальная безопасность и правоохранительная деятельность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714612" y="1142984"/>
            <a:ext cx="571504" cy="3000396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vert270" rtlCol="0" anchor="ctr"/>
          <a:lstStyle/>
          <a:p>
            <a:pPr algn="ctr"/>
            <a:r>
              <a:rPr lang="ru-RU" dirty="0" smtClean="0"/>
              <a:t>Национальная экономика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3357554" y="1142984"/>
            <a:ext cx="785818" cy="3000396"/>
          </a:xfrm>
          <a:prstGeom prst="rect">
            <a:avLst/>
          </a:prstGeom>
          <a:solidFill>
            <a:srgbClr val="3366FF"/>
          </a:solidFill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vert="vert270" rtlCol="0" anchor="ctr"/>
          <a:lstStyle/>
          <a:p>
            <a:pPr algn="ctr"/>
            <a:r>
              <a:rPr lang="ru-RU" dirty="0" smtClean="0"/>
              <a:t>Жилищно-коммунальное хозяйство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4286248" y="1142984"/>
            <a:ext cx="500066" cy="3000396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vert270" rtlCol="0" anchor="ctr"/>
          <a:lstStyle/>
          <a:p>
            <a:pPr algn="ctr"/>
            <a:r>
              <a:rPr lang="ru-RU" dirty="0" smtClean="0"/>
              <a:t>Образование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4857752" y="1142984"/>
            <a:ext cx="500066" cy="3000396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vert270" rtlCol="0" anchor="ctr"/>
          <a:lstStyle/>
          <a:p>
            <a:pPr algn="ctr"/>
            <a:r>
              <a:rPr lang="ru-RU" dirty="0" smtClean="0"/>
              <a:t>Культура,кинематография</a:t>
            </a:r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5429256" y="1142984"/>
            <a:ext cx="500066" cy="3000396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vert270" rtlCol="0" anchor="ctr"/>
          <a:lstStyle/>
          <a:p>
            <a:pPr algn="ctr"/>
            <a:r>
              <a:rPr lang="ru-RU" dirty="0" smtClean="0"/>
              <a:t>Социальная политика</a:t>
            </a:r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6000760" y="1142984"/>
            <a:ext cx="714380" cy="3000396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vert270" rtlCol="0" anchor="ctr"/>
          <a:lstStyle/>
          <a:p>
            <a:pPr algn="ctr"/>
            <a:r>
              <a:rPr lang="ru-RU" dirty="0" smtClean="0"/>
              <a:t>Физическая культура и спорт</a:t>
            </a:r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7786710" y="1142984"/>
            <a:ext cx="1200152" cy="300039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vert="vert270" rtlCol="0" anchor="ctr"/>
          <a:lstStyle/>
          <a:p>
            <a:pPr algn="ctr"/>
            <a:r>
              <a:rPr lang="ru-RU" dirty="0" smtClean="0"/>
              <a:t>Межбюджетные трансферты общего характера бюджетам бюджетной системы РФ</a:t>
            </a:r>
            <a:endParaRPr lang="ru-RU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6858016" y="1142984"/>
            <a:ext cx="785818" cy="3000396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vert="vert270" rtlCol="0" anchor="ctr"/>
          <a:lstStyle/>
          <a:p>
            <a:pPr algn="ctr"/>
            <a:r>
              <a:rPr lang="ru-RU" dirty="0" smtClean="0"/>
              <a:t>Обслуживание государственного и муниципального долга</a:t>
            </a:r>
            <a:endParaRPr lang="ru-RU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0" y="4286255"/>
            <a:ext cx="9144000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 smtClean="0">
                <a:solidFill>
                  <a:srgbClr val="CC3300"/>
                </a:solidFill>
              </a:rPr>
              <a:t>Каждый из разделов классификации имеет перечень подразделов, которые отражают основные направления реализации соответствующей функции. Полный перечень разделов и подразделов классификации расходов бюджетов приведён в статье 21 Бюджетного кодекса Российской Федерации. Например, в составе раздела «Образование», в том числе, выделяются: </a:t>
            </a:r>
          </a:p>
          <a:p>
            <a:r>
              <a:rPr lang="ru-RU" i="1" dirty="0" smtClean="0">
                <a:solidFill>
                  <a:srgbClr val="CC3300"/>
                </a:solidFill>
              </a:rPr>
              <a:t>• Дошкольное образование; </a:t>
            </a:r>
          </a:p>
          <a:p>
            <a:r>
              <a:rPr lang="ru-RU" i="1" dirty="0" smtClean="0">
                <a:solidFill>
                  <a:srgbClr val="CC3300"/>
                </a:solidFill>
              </a:rPr>
              <a:t>• Общее образование; </a:t>
            </a:r>
          </a:p>
          <a:p>
            <a:r>
              <a:rPr lang="ru-RU" i="1" dirty="0" smtClean="0">
                <a:solidFill>
                  <a:srgbClr val="CC3300"/>
                </a:solidFill>
              </a:rPr>
              <a:t>• Начальное профессиональное образование; </a:t>
            </a:r>
          </a:p>
          <a:p>
            <a:r>
              <a:rPr lang="ru-RU" i="1" dirty="0" smtClean="0">
                <a:solidFill>
                  <a:srgbClr val="CC3300"/>
                </a:solidFill>
              </a:rPr>
              <a:t>• Среднее профессиональное образование и др. 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52400"/>
            <a:ext cx="9144000" cy="1219200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СТРУКТУРА РАСХОДОВ БЮДЖЕТА</a:t>
            </a:r>
            <a:br>
              <a:rPr lang="ru-RU" sz="28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8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МО «КОНОШСКИЙ МУНИЦИПАЛЬНЫЙ РАЙОН»</a:t>
            </a:r>
            <a:br>
              <a:rPr lang="ru-RU" sz="28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sz="2800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3" name="Диаграмма 2"/>
          <p:cNvGraphicFramePr/>
          <p:nvPr/>
        </p:nvGraphicFramePr>
        <p:xfrm>
          <a:off x="0" y="928670"/>
          <a:ext cx="9144000" cy="564360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14290"/>
            <a:ext cx="9144000" cy="1357322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РАСХОДЫ БЮДЖЕТА 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МО «КОНОШСКИЙ МУНИЦИПАЛЬНЫЙ РАЙОН» 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ПО РАЗДЕЛАМ , ТЫС. РУБ.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0" y="1428736"/>
          <a:ext cx="9143999" cy="5532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498241"/>
                <a:gridCol w="1548586"/>
                <a:gridCol w="1548586"/>
                <a:gridCol w="1548586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Наименование разделов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Исполнено за 2015 год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Исполнено за</a:t>
                      </a:r>
                      <a:r>
                        <a:rPr lang="ru-RU" baseline="0" dirty="0" smtClean="0">
                          <a:solidFill>
                            <a:schemeClr val="tx1"/>
                          </a:solidFill>
                        </a:rPr>
                        <a:t> 2016 год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Темп роста,</a:t>
                      </a:r>
                      <a:r>
                        <a:rPr lang="ru-RU" baseline="0" dirty="0" smtClean="0">
                          <a:solidFill>
                            <a:schemeClr val="tx1"/>
                          </a:solidFill>
                        </a:rPr>
                        <a:t> %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ВСЕГО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1 222 527,7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972 834,3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79,6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Общегосударственные вопросы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46 931,6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57 314,9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122,1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Национальная оборона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840,5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964,4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114,7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Национальная безопасность и правоохранительная деятельность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646,2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470,1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72,7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Национальная экономика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11 452,0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15 830,7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138,2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Жилищно-коммунальное хозяйство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575 027,5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334 520,1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58,2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Образование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510 488,3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479 631,5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94,0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Культура и кинематография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32 922,4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34 336,2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104,3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Социальная политика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22 663,5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24 001,1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105,9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Физическая культура и спорт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170,0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720,0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423,5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Межбюджетные</a:t>
                      </a:r>
                      <a:r>
                        <a:rPr lang="ru-RU" baseline="0" dirty="0" smtClean="0"/>
                        <a:t> трансферты общего характера бюджетам бюджетной системы РФ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21 385,7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25 045,3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117,1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8686800" cy="841248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 smtClean="0"/>
              <a:t>ДИНАМИКА РАСХОДОВ БЮДЖЕТА </a:t>
            </a:r>
            <a:br>
              <a:rPr lang="ru-RU" sz="2800" b="1" dirty="0" smtClean="0"/>
            </a:br>
            <a:r>
              <a:rPr lang="ru-RU" sz="2800" b="1" dirty="0" smtClean="0"/>
              <a:t>МО «КОНОШСКИЙ МУНИЦИПАЛЬНЫЙ РАЙОН»</a:t>
            </a:r>
            <a:endParaRPr lang="ru-RU" sz="2800" b="1" dirty="0"/>
          </a:p>
        </p:txBody>
      </p:sp>
      <p:graphicFrame>
        <p:nvGraphicFramePr>
          <p:cNvPr id="3" name="Диаграмма 2"/>
          <p:cNvGraphicFramePr/>
          <p:nvPr/>
        </p:nvGraphicFramePr>
        <p:xfrm>
          <a:off x="0" y="1785926"/>
          <a:ext cx="8928000" cy="5076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00" y="274638"/>
            <a:ext cx="7933588" cy="725470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 smtClean="0">
                <a:solidFill>
                  <a:srgbClr val="0070C0"/>
                </a:solidFill>
                <a:effectLst/>
              </a:rPr>
              <a:t>СТРУКТУРА БЮДЖЕТНОЙ СИСТЕМЫ</a:t>
            </a:r>
            <a:br>
              <a:rPr lang="ru-RU" sz="2800" b="1" dirty="0" smtClean="0">
                <a:solidFill>
                  <a:srgbClr val="0070C0"/>
                </a:solidFill>
                <a:effectLst/>
              </a:rPr>
            </a:br>
            <a:r>
              <a:rPr lang="ru-RU" sz="2800" b="1" dirty="0" smtClean="0">
                <a:solidFill>
                  <a:srgbClr val="0070C0"/>
                </a:solidFill>
                <a:effectLst/>
              </a:rPr>
              <a:t> РОССИЙСКОЙ ФЕДЕРАЦИИ</a:t>
            </a:r>
            <a:endParaRPr lang="ru-RU" sz="2800" b="1" dirty="0">
              <a:solidFill>
                <a:srgbClr val="0070C0"/>
              </a:solidFill>
              <a:effectLst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786182" y="1142984"/>
            <a:ext cx="5357818" cy="3357586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62500" lnSpcReduction="20000"/>
          </a:bodyPr>
          <a:lstStyle/>
          <a:p>
            <a:endParaRPr lang="ru-RU" dirty="0" smtClean="0"/>
          </a:p>
          <a:p>
            <a:r>
              <a:rPr lang="ru-RU" b="1" dirty="0" smtClean="0"/>
              <a:t>БЮДЖЕТ имеет каждое публично-правовое образование: </a:t>
            </a:r>
          </a:p>
          <a:p>
            <a:r>
              <a:rPr lang="ru-RU" dirty="0" smtClean="0"/>
              <a:t>1) Российская Федерация - </a:t>
            </a:r>
            <a:r>
              <a:rPr lang="ru-RU" i="1" dirty="0" smtClean="0"/>
              <a:t>федеральный бюджет </a:t>
            </a:r>
          </a:p>
          <a:p>
            <a:r>
              <a:rPr lang="ru-RU" dirty="0" smtClean="0"/>
              <a:t>2) субъекты Российской Федерации – </a:t>
            </a:r>
            <a:r>
              <a:rPr lang="ru-RU" i="1" dirty="0" smtClean="0"/>
              <a:t>региональный, краевой, республиканский бюджеты </a:t>
            </a:r>
          </a:p>
          <a:p>
            <a:r>
              <a:rPr lang="ru-RU" dirty="0" smtClean="0"/>
              <a:t>3) муниципальные районы, городские округа, городские и сельские поселения – </a:t>
            </a:r>
            <a:r>
              <a:rPr lang="ru-RU" i="1" dirty="0" smtClean="0"/>
              <a:t>местные бюджеты </a:t>
            </a:r>
            <a:endParaRPr lang="ru-RU" dirty="0"/>
          </a:p>
        </p:txBody>
      </p:sp>
      <p:pic>
        <p:nvPicPr>
          <p:cNvPr id="1026" name="Picture 2" descr="http://1c-bizcon.ru/wp-content/uploads/2014/12/Dohodyi-i-rashodyi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142984"/>
            <a:ext cx="3857588" cy="3357587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57620" y="4486275"/>
            <a:ext cx="5286380" cy="237172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4500570"/>
            <a:ext cx="3852836" cy="2357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800" b="1" dirty="0" smtClean="0"/>
              <a:t>Доля расходов на социальную сферу в </a:t>
            </a:r>
            <a:br>
              <a:rPr lang="ru-RU" sz="2800" b="1" dirty="0" smtClean="0"/>
            </a:br>
            <a:r>
              <a:rPr lang="ru-RU" sz="2800" b="1" dirty="0" smtClean="0"/>
              <a:t>общем объеме расходов в 2016 году</a:t>
            </a:r>
            <a:endParaRPr lang="ru-RU" sz="2800" b="1" dirty="0"/>
          </a:p>
        </p:txBody>
      </p:sp>
      <p:graphicFrame>
        <p:nvGraphicFramePr>
          <p:cNvPr id="3" name="Диаграмма 2"/>
          <p:cNvGraphicFramePr/>
          <p:nvPr/>
        </p:nvGraphicFramePr>
        <p:xfrm>
          <a:off x="214282" y="1428736"/>
          <a:ext cx="8715436" cy="521497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85728"/>
            <a:ext cx="8686800" cy="78581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100" b="1" dirty="0" smtClean="0"/>
              <a:t>СТРУКТУРА РАСХОДОВ НА СОЦИАЛЬНУЮ СФЕРУ </a:t>
            </a:r>
            <a:br>
              <a:rPr lang="ru-RU" sz="3100" b="1" dirty="0" smtClean="0"/>
            </a:br>
            <a:r>
              <a:rPr lang="ru-RU" sz="3100" b="1" dirty="0" smtClean="0"/>
              <a:t>В 2016 ГОДУ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graphicFrame>
        <p:nvGraphicFramePr>
          <p:cNvPr id="3" name="Диаграмма 2"/>
          <p:cNvGraphicFramePr/>
          <p:nvPr/>
        </p:nvGraphicFramePr>
        <p:xfrm>
          <a:off x="142844" y="1142984"/>
          <a:ext cx="9001156" cy="53181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b="1" dirty="0" smtClean="0"/>
              <a:t>ОБРАЗОВАНИЕ</a:t>
            </a:r>
            <a:endParaRPr lang="ru-RU" sz="2800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57158" y="1214422"/>
            <a:ext cx="8358246" cy="428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FFFF00"/>
                </a:solidFill>
              </a:rPr>
              <a:t>В 2016 году расходы на образование составили 479 631,5 тыс. руб.</a:t>
            </a:r>
            <a:endParaRPr lang="ru-RU" dirty="0">
              <a:solidFill>
                <a:srgbClr val="FFFF00"/>
              </a:solidFill>
            </a:endParaRPr>
          </a:p>
        </p:txBody>
      </p:sp>
      <p:pic>
        <p:nvPicPr>
          <p:cNvPr id="5122" name="Picture 2" descr="https://im0-tub-ru.yandex.net/i?id=ae54f29f381873b95f00fcd082ea7c8b&amp;n=33&amp;h=215&amp;w=38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929190" y="4572008"/>
            <a:ext cx="4000528" cy="2071702"/>
          </a:xfrm>
          <a:prstGeom prst="rect">
            <a:avLst/>
          </a:prstGeom>
          <a:noFill/>
        </p:spPr>
      </p:pic>
      <p:pic>
        <p:nvPicPr>
          <p:cNvPr id="5124" name="Picture 4" descr="http://www.aonb.ru/foto/litfest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4572008"/>
            <a:ext cx="4071966" cy="2071678"/>
          </a:xfrm>
          <a:prstGeom prst="rect">
            <a:avLst/>
          </a:prstGeom>
          <a:noFill/>
        </p:spPr>
      </p:pic>
      <p:pic>
        <p:nvPicPr>
          <p:cNvPr id="5126" name="Picture 6" descr="http://photos.wikimapia.org/p/00/01/00/86/96_big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72198" y="1857364"/>
            <a:ext cx="2786082" cy="2357454"/>
          </a:xfrm>
          <a:prstGeom prst="rect">
            <a:avLst/>
          </a:prstGeom>
          <a:noFill/>
        </p:spPr>
      </p:pic>
      <p:graphicFrame>
        <p:nvGraphicFramePr>
          <p:cNvPr id="7" name="Диаграмма 6"/>
          <p:cNvGraphicFramePr/>
          <p:nvPr/>
        </p:nvGraphicFramePr>
        <p:xfrm>
          <a:off x="0" y="1857364"/>
          <a:ext cx="6000760" cy="28575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b="1" dirty="0" smtClean="0"/>
              <a:t>КУЛЬТУРА</a:t>
            </a:r>
            <a:endParaRPr lang="ru-RU" sz="2800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57158" y="1214422"/>
            <a:ext cx="8358246" cy="428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FFFF00"/>
                </a:solidFill>
              </a:rPr>
              <a:t>В 2016 году расходы на культуру составили 34 336,1 тыс. руб.</a:t>
            </a:r>
            <a:endParaRPr lang="ru-RU" dirty="0">
              <a:solidFill>
                <a:srgbClr val="FFFF00"/>
              </a:solidFill>
            </a:endParaRPr>
          </a:p>
        </p:txBody>
      </p:sp>
      <p:pic>
        <p:nvPicPr>
          <p:cNvPr id="4098" name="Picture 2" descr="http://culture29.primepix.ru/upload/iblock/340/3400c9426709e70d9cfe1e9d7cf2cd4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15074" y="1857364"/>
            <a:ext cx="2786082" cy="2214578"/>
          </a:xfrm>
          <a:prstGeom prst="rect">
            <a:avLst/>
          </a:prstGeom>
          <a:noFill/>
        </p:spPr>
      </p:pic>
      <p:pic>
        <p:nvPicPr>
          <p:cNvPr id="4100" name="Picture 4" descr="http://culture29.primepix.ru/upload/iblock/be2/be2b6cd78698d38527fa959b06267e1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4357694"/>
            <a:ext cx="3357586" cy="2357454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3857620" y="3929066"/>
            <a:ext cx="4786346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pPr algn="just"/>
            <a:r>
              <a:rPr lang="ru-RU" b="1" i="1" dirty="0" smtClean="0">
                <a:solidFill>
                  <a:srgbClr val="6600CC"/>
                </a:solidFill>
              </a:rPr>
              <a:t>В МО «</a:t>
            </a:r>
            <a:r>
              <a:rPr lang="ru-RU" b="1" i="1" dirty="0" err="1" smtClean="0">
                <a:solidFill>
                  <a:srgbClr val="6600CC"/>
                </a:solidFill>
              </a:rPr>
              <a:t>Коношский</a:t>
            </a:r>
            <a:r>
              <a:rPr lang="ru-RU" b="1" i="1" dirty="0" smtClean="0">
                <a:solidFill>
                  <a:srgbClr val="6600CC"/>
                </a:solidFill>
              </a:rPr>
              <a:t> муниципальный район» функционируют четыре учреждения культуры: </a:t>
            </a:r>
          </a:p>
          <a:p>
            <a:pPr algn="just"/>
            <a:r>
              <a:rPr lang="ru-RU" b="1" i="1" dirty="0" smtClean="0">
                <a:solidFill>
                  <a:srgbClr val="6600CC"/>
                </a:solidFill>
              </a:rPr>
              <a:t>1)МБУК «Центр </a:t>
            </a:r>
            <a:r>
              <a:rPr lang="ru-RU" b="1" i="1" dirty="0" err="1" smtClean="0">
                <a:solidFill>
                  <a:srgbClr val="6600CC"/>
                </a:solidFill>
              </a:rPr>
              <a:t>Радушенька</a:t>
            </a:r>
            <a:r>
              <a:rPr lang="ru-RU" b="1" i="1" dirty="0" smtClean="0">
                <a:solidFill>
                  <a:srgbClr val="6600CC"/>
                </a:solidFill>
              </a:rPr>
              <a:t>»;</a:t>
            </a:r>
          </a:p>
          <a:p>
            <a:pPr algn="just"/>
            <a:r>
              <a:rPr lang="ru-RU" b="1" i="1" dirty="0" smtClean="0">
                <a:solidFill>
                  <a:srgbClr val="6600CC"/>
                </a:solidFill>
              </a:rPr>
              <a:t>2)МБУК «</a:t>
            </a:r>
            <a:r>
              <a:rPr lang="ru-RU" b="1" i="1" dirty="0" err="1" smtClean="0">
                <a:solidFill>
                  <a:srgbClr val="6600CC"/>
                </a:solidFill>
              </a:rPr>
              <a:t>Коношский</a:t>
            </a:r>
            <a:r>
              <a:rPr lang="ru-RU" b="1" i="1" dirty="0" smtClean="0">
                <a:solidFill>
                  <a:srgbClr val="6600CC"/>
                </a:solidFill>
              </a:rPr>
              <a:t> районный краеведческий музей»; </a:t>
            </a:r>
          </a:p>
          <a:p>
            <a:pPr algn="just"/>
            <a:r>
              <a:rPr lang="ru-RU" b="1" i="1" dirty="0" smtClean="0">
                <a:solidFill>
                  <a:srgbClr val="6600CC"/>
                </a:solidFill>
              </a:rPr>
              <a:t>3)МБУК «Библиотечная система Коношского района»;</a:t>
            </a:r>
          </a:p>
          <a:p>
            <a:pPr algn="just"/>
            <a:r>
              <a:rPr lang="ru-RU" b="1" i="1" dirty="0" smtClean="0">
                <a:solidFill>
                  <a:srgbClr val="6600CC"/>
                </a:solidFill>
              </a:rPr>
              <a:t>4)«Детская школа искусств №8».</a:t>
            </a:r>
            <a:r>
              <a:rPr lang="ru-RU" b="1" dirty="0" smtClean="0"/>
              <a:t>	</a:t>
            </a:r>
          </a:p>
        </p:txBody>
      </p:sp>
      <p:graphicFrame>
        <p:nvGraphicFramePr>
          <p:cNvPr id="7" name="Диаграмма 6"/>
          <p:cNvGraphicFramePr/>
          <p:nvPr/>
        </p:nvGraphicFramePr>
        <p:xfrm>
          <a:off x="285720" y="1785926"/>
          <a:ext cx="5643602" cy="235745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8" name="Прямоугольник 7"/>
          <p:cNvSpPr/>
          <p:nvPr/>
        </p:nvSpPr>
        <p:spPr>
          <a:xfrm>
            <a:off x="2786050" y="2071678"/>
            <a:ext cx="985838" cy="1500198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b="1" dirty="0" smtClean="0"/>
              <a:t>ФИЗИЧЕСКАЯ КУЛЬТУРА И СПОРТ</a:t>
            </a:r>
            <a:endParaRPr lang="ru-RU" sz="2800" b="1" dirty="0"/>
          </a:p>
        </p:txBody>
      </p:sp>
      <p:pic>
        <p:nvPicPr>
          <p:cNvPr id="3074" name="Picture 2" descr="http://rusbiathlon.ru/foto/212/10607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57818" y="2643182"/>
            <a:ext cx="3643338" cy="3857652"/>
          </a:xfrm>
          <a:prstGeom prst="rect">
            <a:avLst/>
          </a:prstGeom>
          <a:noFill/>
        </p:spPr>
      </p:pic>
      <p:pic>
        <p:nvPicPr>
          <p:cNvPr id="3076" name="Picture 4" descr="http://dush.3dn.ru/_ph/1/26640185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596" y="4500546"/>
            <a:ext cx="4714908" cy="2357454"/>
          </a:xfrm>
          <a:prstGeom prst="rect">
            <a:avLst/>
          </a:prstGeom>
          <a:noFill/>
        </p:spPr>
      </p:pic>
      <p:graphicFrame>
        <p:nvGraphicFramePr>
          <p:cNvPr id="5" name="Диаграмма 4"/>
          <p:cNvGraphicFramePr/>
          <p:nvPr/>
        </p:nvGraphicFramePr>
        <p:xfrm>
          <a:off x="0" y="1643050"/>
          <a:ext cx="5143504" cy="278608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0" y="1214422"/>
            <a:ext cx="9144000" cy="428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FFFF00"/>
                </a:solidFill>
              </a:rPr>
              <a:t>В 2016 году расходы на физическую культуру и спорт составили 720,0 тыс. руб.</a:t>
            </a:r>
            <a:endParaRPr lang="ru-RU" dirty="0">
              <a:solidFill>
                <a:srgbClr val="FFFF00"/>
              </a:solidFill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dirty="0" smtClean="0"/>
              <a:t>ЖИЛИЩНО-КОММУНАЛЬНОЕ ХОЗЯЙСТВО</a:t>
            </a:r>
            <a:endParaRPr lang="ru-RU" sz="28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0" y="1214422"/>
            <a:ext cx="9286908" cy="428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700" dirty="0" smtClean="0">
                <a:solidFill>
                  <a:srgbClr val="FFFF00"/>
                </a:solidFill>
              </a:rPr>
              <a:t>В 2016 году расходы на жилищно-коммунальное хозяйство составили 342 894,6 тыс. руб.</a:t>
            </a:r>
            <a:endParaRPr lang="ru-RU" sz="1700" dirty="0">
              <a:solidFill>
                <a:srgbClr val="FFFF00"/>
              </a:solidFill>
            </a:endParaRPr>
          </a:p>
        </p:txBody>
      </p:sp>
      <p:pic>
        <p:nvPicPr>
          <p:cNvPr id="2050" name="Picture 2" descr="http://konkur29.ru/wp-content/uploads/sites/8/2016/02/imagesParsTXT/image_ed0411_36798/42486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6248" y="4286256"/>
            <a:ext cx="4857752" cy="2571744"/>
          </a:xfrm>
          <a:prstGeom prst="rect">
            <a:avLst/>
          </a:prstGeom>
          <a:noFill/>
        </p:spPr>
      </p:pic>
      <p:sp>
        <p:nvSpPr>
          <p:cNvPr id="2052" name="AutoShape 4" descr="https://img-fotki.yandex.ru/get/120725/125827701.20d/0_15c78d_1b2f1ed2_XL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54" name="AutoShape 6" descr="https://img-fotki.yandex.ru/get/120725/125827701.20d/0_15c78d_1b2f1ed2_XL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56" name="AutoShape 8" descr="https://gkh.dvinaland.ru/upload/iblock/9fd/guzcoybbggsiv-zojfk_xvygqz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58" name="Picture 10" descr="http://d1.izvestia29.ru/data/files/db/06/000006db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4314816"/>
            <a:ext cx="4214810" cy="2543184"/>
          </a:xfrm>
          <a:prstGeom prst="rect">
            <a:avLst/>
          </a:prstGeom>
          <a:noFill/>
        </p:spPr>
      </p:pic>
      <p:sp>
        <p:nvSpPr>
          <p:cNvPr id="4" name="AutoShape 2" descr="https://img-fotki.yandex.ru/get/131711/125827701.20b/0_15c72b_1493d46c_XL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4" descr="https://img-fotki.yandex.ru/get/131711/125827701.20b/0_15c72b_1493d46c_XL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6" name="Picture 6" descr="https://im0-tub-ru.yandex.net/i?id=c4acd3b6d1277b2fded0ac49e32fc7a0-l&amp;n=1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86446" y="1714488"/>
            <a:ext cx="3357554" cy="2571768"/>
          </a:xfrm>
          <a:prstGeom prst="rect">
            <a:avLst/>
          </a:prstGeom>
          <a:noFill/>
        </p:spPr>
      </p:pic>
      <p:graphicFrame>
        <p:nvGraphicFramePr>
          <p:cNvPr id="12" name="Таблица 11"/>
          <p:cNvGraphicFramePr>
            <a:graphicFrameLocks noGrp="1"/>
          </p:cNvGraphicFramePr>
          <p:nvPr/>
        </p:nvGraphicFramePr>
        <p:xfrm>
          <a:off x="0" y="1714488"/>
          <a:ext cx="5715006" cy="242889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78151"/>
                <a:gridCol w="1731853"/>
                <a:gridCol w="1905002"/>
              </a:tblGrid>
              <a:tr h="678582">
                <a:tc>
                  <a:txBody>
                    <a:bodyPr/>
                    <a:lstStyle/>
                    <a:p>
                      <a:r>
                        <a:rPr lang="ru-RU" dirty="0" smtClean="0"/>
                        <a:t>Наименование расходов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2015 год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2016 год</a:t>
                      </a:r>
                      <a:endParaRPr lang="ru-RU" dirty="0"/>
                    </a:p>
                  </a:txBody>
                  <a:tcPr/>
                </a:tc>
              </a:tr>
              <a:tr h="678582">
                <a:tc>
                  <a:txBody>
                    <a:bodyPr/>
                    <a:lstStyle/>
                    <a:p>
                      <a:r>
                        <a:rPr lang="ru-RU" dirty="0" smtClean="0"/>
                        <a:t>Жилищное</a:t>
                      </a:r>
                      <a:r>
                        <a:rPr lang="ru-RU" baseline="0" dirty="0" smtClean="0"/>
                        <a:t> хозяйство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698 858,5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340 221,8</a:t>
                      </a:r>
                      <a:endParaRPr lang="ru-RU" dirty="0"/>
                    </a:p>
                  </a:txBody>
                  <a:tcPr/>
                </a:tc>
              </a:tr>
              <a:tr h="678582">
                <a:tc>
                  <a:txBody>
                    <a:bodyPr/>
                    <a:lstStyle/>
                    <a:p>
                      <a:r>
                        <a:rPr lang="ru-RU" dirty="0" smtClean="0"/>
                        <a:t>Коммунальное хозяйство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8 907,0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2 063,0</a:t>
                      </a:r>
                      <a:endParaRPr lang="ru-RU" dirty="0"/>
                    </a:p>
                  </a:txBody>
                  <a:tcPr/>
                </a:tc>
              </a:tr>
              <a:tr h="393147">
                <a:tc>
                  <a:txBody>
                    <a:bodyPr/>
                    <a:lstStyle/>
                    <a:p>
                      <a:r>
                        <a:rPr lang="ru-RU" dirty="0" smtClean="0"/>
                        <a:t>Благоустройство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498,5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609,8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85720" y="357166"/>
            <a:ext cx="8572560" cy="64017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pPr algn="ctr"/>
            <a:r>
              <a:rPr lang="ru-RU" sz="3200" b="1" i="1" dirty="0" smtClean="0">
                <a:solidFill>
                  <a:schemeClr val="tx2"/>
                </a:solidFill>
              </a:rPr>
              <a:t>Что такое муниципальная программа? </a:t>
            </a:r>
          </a:p>
          <a:p>
            <a:pPr algn="just">
              <a:lnSpc>
                <a:spcPct val="150000"/>
              </a:lnSpc>
            </a:pPr>
            <a:r>
              <a:rPr lang="ru-RU" sz="2400" i="1" dirty="0" smtClean="0">
                <a:solidFill>
                  <a:srgbClr val="FF00FF"/>
                </a:solidFill>
              </a:rPr>
              <a:t>Муниципальная программа – объединяет все финансовые и иные ресурсы, планируемые для достижения определенной стратегической цели социально-экономического развития пос. Коноши. </a:t>
            </a:r>
          </a:p>
          <a:p>
            <a:pPr algn="just">
              <a:lnSpc>
                <a:spcPct val="150000"/>
              </a:lnSpc>
            </a:pPr>
            <a:r>
              <a:rPr lang="ru-RU" sz="2400" i="1" dirty="0" smtClean="0">
                <a:solidFill>
                  <a:schemeClr val="accent2">
                    <a:lumMod val="75000"/>
                  </a:schemeClr>
                </a:solidFill>
              </a:rPr>
              <a:t>Муниципальные программы разрабатываются сроком до 3 лет и утверждаются постановлением администрации МО «</a:t>
            </a:r>
            <a:r>
              <a:rPr lang="ru-RU" sz="2400" i="1" dirty="0" err="1" smtClean="0">
                <a:solidFill>
                  <a:schemeClr val="accent2">
                    <a:lumMod val="75000"/>
                  </a:schemeClr>
                </a:solidFill>
              </a:rPr>
              <a:t>Коношский</a:t>
            </a:r>
            <a:r>
              <a:rPr lang="ru-RU" sz="2400" i="1" dirty="0" smtClean="0">
                <a:solidFill>
                  <a:schemeClr val="accent2">
                    <a:lumMod val="75000"/>
                  </a:schemeClr>
                </a:solidFill>
              </a:rPr>
              <a:t> муниципальный район». </a:t>
            </a:r>
          </a:p>
          <a:p>
            <a:pPr algn="just">
              <a:lnSpc>
                <a:spcPct val="150000"/>
              </a:lnSpc>
            </a:pPr>
            <a:r>
              <a:rPr lang="ru-RU" sz="2400" i="1" dirty="0" smtClean="0">
                <a:solidFill>
                  <a:schemeClr val="accent4">
                    <a:lumMod val="75000"/>
                  </a:schemeClr>
                </a:solidFill>
              </a:rPr>
              <a:t>В 2016 году в МО «</a:t>
            </a:r>
            <a:r>
              <a:rPr lang="ru-RU" sz="2400" i="1" dirty="0" err="1" smtClean="0">
                <a:solidFill>
                  <a:schemeClr val="accent4">
                    <a:lumMod val="75000"/>
                  </a:schemeClr>
                </a:solidFill>
              </a:rPr>
              <a:t>Коношский</a:t>
            </a:r>
            <a:r>
              <a:rPr lang="ru-RU" sz="2400" i="1" dirty="0" smtClean="0">
                <a:solidFill>
                  <a:schemeClr val="accent4">
                    <a:lumMod val="75000"/>
                  </a:schemeClr>
                </a:solidFill>
              </a:rPr>
              <a:t> муниципальный район» осуществлялась реализация 33 муниципальных программ. </a:t>
            </a:r>
            <a:endParaRPr lang="ru-RU" sz="2400" i="1" dirty="0">
              <a:solidFill>
                <a:schemeClr val="accent4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800" b="1" dirty="0" smtClean="0"/>
              <a:t>ИСПОЛНЕНИЕ ПРОГРАММНЫХ РАСХОДОВ БЮДЖЕТА </a:t>
            </a:r>
            <a:br>
              <a:rPr lang="ru-RU" sz="2800" b="1" dirty="0" smtClean="0"/>
            </a:br>
            <a:r>
              <a:rPr lang="ru-RU" sz="2800" b="1" dirty="0" smtClean="0"/>
              <a:t>МО «КОНОШСКИЙ МУНИЦИПАЛЬНЫЙ РАЙОН»</a:t>
            </a:r>
            <a:br>
              <a:rPr lang="ru-RU" sz="2800" b="1" dirty="0" smtClean="0"/>
            </a:br>
            <a:endParaRPr lang="ru-RU" sz="2800" b="1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0" y="1397000"/>
          <a:ext cx="9144000" cy="15859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71472"/>
                <a:gridCol w="6786610"/>
                <a:gridCol w="1785918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№</a:t>
                      </a:r>
                      <a:r>
                        <a:rPr lang="ru-RU" dirty="0" err="1" smtClean="0">
                          <a:solidFill>
                            <a:schemeClr val="tx1"/>
                          </a:solidFill>
                        </a:rPr>
                        <a:t>п</a:t>
                      </a:r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/</a:t>
                      </a:r>
                      <a:r>
                        <a:rPr lang="ru-RU" dirty="0" err="1" smtClean="0">
                          <a:solidFill>
                            <a:schemeClr val="tx1"/>
                          </a:solidFill>
                        </a:rPr>
                        <a:t>п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Наименование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Кассовые расходы</a:t>
                      </a:r>
                    </a:p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 за 2016 год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just" fontAlgn="b"/>
                      <a:endParaRPr lang="ru-RU" sz="1200" b="1" i="0" u="none" strike="noStrike" dirty="0"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 smtClean="0">
                          <a:latin typeface="Arial"/>
                        </a:rPr>
                        <a:t>Расходы на реализацию муниципальных программ,</a:t>
                      </a:r>
                      <a:r>
                        <a:rPr lang="ru-RU" sz="1600" b="1" i="0" u="none" strike="noStrike" baseline="0" dirty="0" smtClean="0">
                          <a:latin typeface="Arial"/>
                        </a:rPr>
                        <a:t> всего</a:t>
                      </a:r>
                      <a:endParaRPr lang="ru-RU" sz="1600" b="1" i="0" u="none" strike="noStrike" dirty="0"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/>
                        <a:t>890 011,7</a:t>
                      </a:r>
                      <a:endParaRPr lang="ru-RU" sz="16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just" fontAlgn="b"/>
                      <a:r>
                        <a:rPr lang="ru-RU" sz="1200" b="1" i="0" u="none" strike="noStrike" dirty="0" smtClean="0">
                          <a:latin typeface="Arial"/>
                        </a:rPr>
                        <a:t>1.</a:t>
                      </a:r>
                      <a:endParaRPr lang="ru-RU" sz="1200" b="1" i="0" u="none" strike="noStrike" dirty="0"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just" fontAlgn="b"/>
                      <a:r>
                        <a:rPr lang="ru-RU" sz="1200" b="1" i="0" u="none" strike="noStrike" dirty="0">
                          <a:latin typeface="Arial"/>
                        </a:rPr>
                        <a:t>Муниципальная программа «Развитие образования в муниципальном образовании « </a:t>
                      </a:r>
                      <a:r>
                        <a:rPr lang="ru-RU" sz="1200" b="1" i="0" u="none" strike="noStrike" dirty="0" err="1">
                          <a:latin typeface="Arial"/>
                        </a:rPr>
                        <a:t>Коношский</a:t>
                      </a:r>
                      <a:r>
                        <a:rPr lang="ru-RU" sz="1200" b="1" i="0" u="none" strike="noStrike" dirty="0">
                          <a:latin typeface="Arial"/>
                        </a:rPr>
                        <a:t> муниципальный район» на 2016 год»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/>
                        <a:t>457 863,8</a:t>
                      </a:r>
                      <a:endParaRPr lang="ru-RU" sz="12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i="0" u="none" strike="noStrike" dirty="0" smtClean="0">
                          <a:latin typeface="Arial"/>
                        </a:rPr>
                        <a:t>2.</a:t>
                      </a:r>
                      <a:endParaRPr lang="ru-RU" sz="1200" b="1" i="0" u="none" strike="noStrike" dirty="0"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i="0" u="none" strike="noStrike" dirty="0">
                          <a:latin typeface="Arial"/>
                        </a:rPr>
                        <a:t>Муниципальная программа «Организация отдыха и оздоровления детей в муниципальном образовании « </a:t>
                      </a:r>
                      <a:r>
                        <a:rPr lang="ru-RU" sz="1200" b="1" i="0" u="none" strike="noStrike" dirty="0" err="1">
                          <a:latin typeface="Arial"/>
                        </a:rPr>
                        <a:t>Коношский</a:t>
                      </a:r>
                      <a:r>
                        <a:rPr lang="ru-RU" sz="1200" b="1" i="0" u="none" strike="noStrike" dirty="0">
                          <a:latin typeface="Arial"/>
                        </a:rPr>
                        <a:t> муниципальный район» на 2016 год»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/>
                        <a:t>4 160,7</a:t>
                      </a:r>
                      <a:endParaRPr lang="ru-RU" sz="12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i="0" u="none" strike="noStrike" dirty="0" smtClean="0">
                          <a:latin typeface="Arial"/>
                        </a:rPr>
                        <a:t>3.</a:t>
                      </a:r>
                      <a:endParaRPr lang="ru-RU" sz="1200" b="1" i="0" u="none" strike="noStrike" dirty="0"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i="0" u="none" strike="noStrike" dirty="0">
                          <a:latin typeface="Arial"/>
                        </a:rPr>
                        <a:t>Муниципальная программа «Организация деятельности муниципальных бюджетных учреждений культуры и учреждений дополнительного образования в сфере культуры Коношского района в 2016 году»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/>
                        <a:t>43 995,0</a:t>
                      </a:r>
                      <a:endParaRPr lang="ru-RU" sz="1200" b="1" dirty="0"/>
                    </a:p>
                  </a:txBody>
                  <a:tcPr/>
                </a:tc>
              </a:tr>
              <a:tr h="380369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i="0" u="none" strike="noStrike" dirty="0" smtClean="0">
                          <a:latin typeface="Arial"/>
                        </a:rPr>
                        <a:t>4.</a:t>
                      </a:r>
                      <a:endParaRPr lang="ru-RU" sz="1200" b="1" i="0" u="none" strike="noStrike" dirty="0"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i="0" u="none" strike="noStrike" dirty="0">
                          <a:latin typeface="Arial"/>
                        </a:rPr>
                        <a:t>Муниципальная программа «Капитальный ремонт в муниципальных учреждениях сферы культуры муниципального образования «</a:t>
                      </a:r>
                      <a:r>
                        <a:rPr lang="ru-RU" sz="1200" b="1" i="0" u="none" strike="noStrike" dirty="0" err="1">
                          <a:latin typeface="Arial"/>
                        </a:rPr>
                        <a:t>Коношский</a:t>
                      </a:r>
                      <a:r>
                        <a:rPr lang="ru-RU" sz="1200" b="1" i="0" u="none" strike="noStrike" dirty="0">
                          <a:latin typeface="Arial"/>
                        </a:rPr>
                        <a:t> муниципальный район» в 2016 году</a:t>
                      </a:r>
                      <a:r>
                        <a:rPr lang="ru-RU" sz="1200" b="1" i="0" u="none" strike="noStrike" dirty="0" smtClean="0">
                          <a:latin typeface="Arial"/>
                        </a:rPr>
                        <a:t>»</a:t>
                      </a:r>
                      <a:endParaRPr lang="ru-RU" sz="1200" b="1" i="0" u="none" strike="noStrike" dirty="0"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/>
                        <a:t>1 046,9</a:t>
                      </a:r>
                      <a:endParaRPr lang="ru-RU" sz="12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i="0" u="none" strike="noStrike" dirty="0" smtClean="0">
                          <a:latin typeface="Arial"/>
                        </a:rPr>
                        <a:t>5.</a:t>
                      </a:r>
                      <a:endParaRPr lang="ru-RU" sz="1200" b="1" i="0" u="none" strike="noStrike" dirty="0"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i="0" u="none" strike="noStrike" dirty="0">
                          <a:latin typeface="Arial"/>
                        </a:rPr>
                        <a:t>Муниципальная программа «Повышение эффективности сферы культуры в муниципальном образовании «</a:t>
                      </a:r>
                      <a:r>
                        <a:rPr lang="ru-RU" sz="1200" b="1" i="0" u="none" strike="noStrike" dirty="0" err="1">
                          <a:latin typeface="Arial"/>
                        </a:rPr>
                        <a:t>Коношский</a:t>
                      </a:r>
                      <a:r>
                        <a:rPr lang="ru-RU" sz="1200" b="1" i="0" u="none" strike="noStrike" dirty="0">
                          <a:latin typeface="Arial"/>
                        </a:rPr>
                        <a:t> муниципальный район» в 2016 году»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/>
                        <a:t>275,</a:t>
                      </a:r>
                      <a:r>
                        <a:rPr lang="ru-RU" sz="1200" b="1" baseline="0" dirty="0" smtClean="0"/>
                        <a:t>5</a:t>
                      </a:r>
                      <a:endParaRPr lang="ru-RU" sz="12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i="0" u="none" strike="noStrike" dirty="0" smtClean="0">
                          <a:latin typeface="Arial"/>
                        </a:rPr>
                        <a:t>6.</a:t>
                      </a:r>
                      <a:endParaRPr lang="ru-RU" sz="1200" b="1" i="0" u="none" strike="noStrike" dirty="0"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i="0" u="none" strike="noStrike" dirty="0">
                          <a:latin typeface="Arial"/>
                        </a:rPr>
                        <a:t>Муниципальная программа «Развитие  внутреннего и въездного туризма в муниципальном образовании «</a:t>
                      </a:r>
                      <a:r>
                        <a:rPr lang="ru-RU" sz="1200" b="1" i="0" u="none" strike="noStrike" dirty="0" err="1">
                          <a:latin typeface="Arial"/>
                        </a:rPr>
                        <a:t>Коношский</a:t>
                      </a:r>
                      <a:r>
                        <a:rPr lang="ru-RU" sz="1200" b="1" i="0" u="none" strike="noStrike" dirty="0">
                          <a:latin typeface="Arial"/>
                        </a:rPr>
                        <a:t> муниципальный район» в 2016 году»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/>
                        <a:t>1 073,6</a:t>
                      </a:r>
                      <a:endParaRPr lang="ru-RU" sz="12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i="0" u="none" strike="noStrike" dirty="0" smtClean="0">
                          <a:latin typeface="Arial"/>
                        </a:rPr>
                        <a:t>7.</a:t>
                      </a:r>
                      <a:endParaRPr lang="ru-RU" sz="1200" b="1" i="0" u="none" strike="noStrike" dirty="0"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i="0" u="none" strike="noStrike" dirty="0">
                          <a:latin typeface="Arial"/>
                        </a:rPr>
                        <a:t>Муниципальная программа «Софинансирование мероприятий, предусмотренных государственной программой Архангельской области «Культура Русского Севера        (2013-2020 годы)» на 2016 год»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/>
                        <a:t>688,4</a:t>
                      </a:r>
                      <a:endParaRPr lang="ru-RU" sz="12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i="0" u="none" strike="noStrike" dirty="0" smtClean="0">
                          <a:latin typeface="Arial"/>
                        </a:rPr>
                        <a:t>8.</a:t>
                      </a:r>
                      <a:endParaRPr lang="ru-RU" sz="1200" b="1" i="0" u="none" strike="noStrike" dirty="0"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i="0" u="none" strike="noStrike" dirty="0">
                          <a:latin typeface="Arial"/>
                        </a:rPr>
                        <a:t>Муниципальная программа «Развитие сельского хозяйства Коношского района на 2016 год»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/>
                        <a:t>373,6</a:t>
                      </a:r>
                      <a:endParaRPr lang="ru-RU" sz="12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i="0" u="none" strike="noStrike" dirty="0" smtClean="0">
                          <a:latin typeface="Arial"/>
                        </a:rPr>
                        <a:t>9.</a:t>
                      </a:r>
                      <a:endParaRPr lang="ru-RU" sz="1200" b="1" i="0" u="none" strike="noStrike" dirty="0"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i="0" u="none" strike="noStrike" dirty="0">
                          <a:latin typeface="Arial"/>
                        </a:rPr>
                        <a:t>Муниципальная программа «Гражданская оборона, защита населения и территорий от чрезвычайных ситуаций природного и техногенного характера и снижение рисков их возникновения» муниципального образования «</a:t>
                      </a:r>
                      <a:r>
                        <a:rPr lang="ru-RU" sz="1200" b="1" i="0" u="none" strike="noStrike" dirty="0" err="1">
                          <a:latin typeface="Arial"/>
                        </a:rPr>
                        <a:t>Коношский</a:t>
                      </a:r>
                      <a:r>
                        <a:rPr lang="ru-RU" sz="1200" b="1" i="0" u="none" strike="noStrike" dirty="0">
                          <a:latin typeface="Arial"/>
                        </a:rPr>
                        <a:t> муниципальный район» на 2016 год»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/>
                        <a:t>609,5</a:t>
                      </a:r>
                      <a:endParaRPr lang="ru-RU" sz="12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i="0" u="none" strike="noStrike" dirty="0" smtClean="0">
                          <a:latin typeface="Arial"/>
                        </a:rPr>
                        <a:t>10.</a:t>
                      </a:r>
                      <a:endParaRPr lang="ru-RU" sz="1200" b="1" i="0" u="none" strike="noStrike" dirty="0"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i="0" u="none" strike="noStrike" dirty="0">
                          <a:latin typeface="Arial"/>
                        </a:rPr>
                        <a:t>Муниципальная программа «Поддержка и развитие малого предпринимательства в муниципальном образовании «</a:t>
                      </a:r>
                      <a:r>
                        <a:rPr lang="ru-RU" sz="1200" b="1" i="0" u="none" strike="noStrike" dirty="0" err="1">
                          <a:latin typeface="Arial"/>
                        </a:rPr>
                        <a:t>Коношский</a:t>
                      </a:r>
                      <a:r>
                        <a:rPr lang="ru-RU" sz="1200" b="1" i="0" u="none" strike="noStrike" dirty="0">
                          <a:latin typeface="Arial"/>
                        </a:rPr>
                        <a:t> муниципальный район» на 2016 год»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/>
                        <a:t>2 537,4 </a:t>
                      </a:r>
                      <a:endParaRPr lang="ru-RU" sz="12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just" fontAlgn="b"/>
                      <a:r>
                        <a:rPr lang="ru-RU" sz="1200" b="1" i="0" u="none" strike="noStrike" dirty="0" smtClean="0">
                          <a:latin typeface="Arial"/>
                        </a:rPr>
                        <a:t>11.</a:t>
                      </a:r>
                      <a:endParaRPr lang="ru-RU" sz="1200" b="1" i="0" u="none" strike="noStrike" dirty="0"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just" fontAlgn="b"/>
                      <a:r>
                        <a:rPr lang="ru-RU" sz="1200" b="1" i="0" u="none" strike="noStrike" dirty="0">
                          <a:latin typeface="Arial"/>
                        </a:rPr>
                        <a:t>Муниципальная программа «Обеспечение регулярных пассажирских перевозок на территории муниципального образования «</a:t>
                      </a:r>
                      <a:r>
                        <a:rPr lang="ru-RU" sz="1200" b="1" i="0" u="none" strike="noStrike" dirty="0" err="1">
                          <a:latin typeface="Arial"/>
                        </a:rPr>
                        <a:t>Коношский</a:t>
                      </a:r>
                      <a:r>
                        <a:rPr lang="ru-RU" sz="1200" b="1" i="0" u="none" strike="noStrike" dirty="0">
                          <a:latin typeface="Arial"/>
                        </a:rPr>
                        <a:t> муниципальный район» на 2016 год</a:t>
                      </a:r>
                      <a:r>
                        <a:rPr lang="ru-RU" sz="1200" b="1" i="0" u="none" strike="noStrike" dirty="0" smtClean="0">
                          <a:latin typeface="Arial"/>
                        </a:rPr>
                        <a:t>»</a:t>
                      </a:r>
                      <a:endParaRPr lang="ru-RU" sz="1200" b="1" i="0" u="none" strike="noStrike" dirty="0"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/>
                        <a:t>428,5</a:t>
                      </a:r>
                      <a:endParaRPr lang="ru-RU" sz="12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just" fontAlgn="b"/>
                      <a:r>
                        <a:rPr lang="ru-RU" sz="1200" b="1" i="0" u="none" strike="noStrike" dirty="0" smtClean="0">
                          <a:latin typeface="Arial"/>
                        </a:rPr>
                        <a:t>12.</a:t>
                      </a:r>
                      <a:endParaRPr lang="ru-RU" sz="1200" b="1" i="0" u="none" strike="noStrike" dirty="0"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just" fontAlgn="b"/>
                      <a:r>
                        <a:rPr lang="ru-RU" sz="1200" b="1" i="0" u="none" strike="noStrike" dirty="0">
                          <a:latin typeface="Arial"/>
                        </a:rPr>
                        <a:t>Муниципальная программа «Развитие территориального общественного самоуправления в муниципальном образовании «</a:t>
                      </a:r>
                      <a:r>
                        <a:rPr lang="ru-RU" sz="1200" b="1" i="0" u="none" strike="noStrike" dirty="0" err="1">
                          <a:latin typeface="Arial"/>
                        </a:rPr>
                        <a:t>Коношский</a:t>
                      </a:r>
                      <a:r>
                        <a:rPr lang="ru-RU" sz="1200" b="1" i="0" u="none" strike="noStrike" dirty="0">
                          <a:latin typeface="Arial"/>
                        </a:rPr>
                        <a:t> муниципальный район»  на 2016 год»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/>
                        <a:t>873,5</a:t>
                      </a:r>
                      <a:endParaRPr lang="ru-RU" sz="12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just" fontAlgn="b"/>
                      <a:r>
                        <a:rPr lang="ru-RU" sz="1200" b="1" i="0" u="none" strike="noStrike" dirty="0" smtClean="0">
                          <a:latin typeface="Arial"/>
                        </a:rPr>
                        <a:t>13.</a:t>
                      </a:r>
                      <a:endParaRPr lang="ru-RU" sz="1200" b="1" i="0" u="none" strike="noStrike" dirty="0"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just" fontAlgn="b"/>
                      <a:r>
                        <a:rPr lang="ru-RU" sz="1200" b="1" i="0" u="none" strike="noStrike" dirty="0">
                          <a:latin typeface="Arial"/>
                        </a:rPr>
                        <a:t>Муниципальная программа «Разработка генеральных планов и правил землепользования и застройки сельских поселений в 2016 году»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/>
                        <a:t>229,0</a:t>
                      </a:r>
                      <a:endParaRPr lang="ru-RU" sz="12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just" fontAlgn="b"/>
                      <a:r>
                        <a:rPr lang="ru-RU" sz="1200" b="1" i="0" u="none" strike="noStrike" dirty="0" smtClean="0">
                          <a:latin typeface="Arial"/>
                        </a:rPr>
                        <a:t>14.</a:t>
                      </a:r>
                      <a:endParaRPr lang="ru-RU" sz="1200" b="1" i="0" u="none" strike="noStrike" dirty="0"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just" fontAlgn="b"/>
                      <a:r>
                        <a:rPr lang="ru-RU" sz="1200" b="1" i="0" u="none" strike="noStrike" dirty="0">
                          <a:latin typeface="Arial"/>
                        </a:rPr>
                        <a:t>Муниципальная программа «Устойчивое развитие сельских территорий Коношского района на 2016 год»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/>
                        <a:t>6 155,7</a:t>
                      </a:r>
                      <a:endParaRPr lang="ru-RU" sz="12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just" fontAlgn="b"/>
                      <a:r>
                        <a:rPr lang="ru-RU" sz="1200" b="1" i="0" u="none" strike="noStrike" dirty="0" smtClean="0">
                          <a:latin typeface="Arial"/>
                        </a:rPr>
                        <a:t>15.</a:t>
                      </a:r>
                      <a:endParaRPr lang="ru-RU" sz="1200" b="1" i="0" u="none" strike="noStrike" dirty="0"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just" fontAlgn="b"/>
                      <a:r>
                        <a:rPr lang="ru-RU" sz="1200" b="1" i="0" u="none" strike="noStrike" dirty="0">
                          <a:latin typeface="Arial"/>
                        </a:rPr>
                        <a:t>Муниципальная программа «Энергосбережение и повышение энергетической эффективности МО «</a:t>
                      </a:r>
                      <a:r>
                        <a:rPr lang="ru-RU" sz="1200" b="1" i="0" u="none" strike="noStrike" dirty="0" err="1">
                          <a:latin typeface="Arial"/>
                        </a:rPr>
                        <a:t>Коношский</a:t>
                      </a:r>
                      <a:r>
                        <a:rPr lang="ru-RU" sz="1200" b="1" i="0" u="none" strike="noStrike" dirty="0">
                          <a:latin typeface="Arial"/>
                        </a:rPr>
                        <a:t> муниципальный район» на 2014-2020 годы»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/>
                        <a:t>100,0</a:t>
                      </a:r>
                      <a:endParaRPr lang="ru-RU" sz="12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just" fontAlgn="b"/>
                      <a:r>
                        <a:rPr lang="ru-RU" sz="1200" b="1" i="0" u="none" strike="noStrike" dirty="0" smtClean="0">
                          <a:latin typeface="Arial"/>
                        </a:rPr>
                        <a:t>16.</a:t>
                      </a:r>
                      <a:endParaRPr lang="ru-RU" sz="1200" b="1" i="0" u="none" strike="noStrike" dirty="0"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just" fontAlgn="b"/>
                      <a:r>
                        <a:rPr lang="ru-RU" sz="1200" b="1" i="0" u="none" strike="noStrike" dirty="0">
                          <a:latin typeface="Arial"/>
                        </a:rPr>
                        <a:t>Муниципальная программа «Проведение мероприятий по энергосбережению и повышению энергетической эффективности в администрации муниципального образования «</a:t>
                      </a:r>
                      <a:r>
                        <a:rPr lang="ru-RU" sz="1200" b="1" i="0" u="none" strike="noStrike" dirty="0" err="1">
                          <a:latin typeface="Arial"/>
                        </a:rPr>
                        <a:t>Коношский</a:t>
                      </a:r>
                      <a:r>
                        <a:rPr lang="ru-RU" sz="1200" b="1" i="0" u="none" strike="noStrike" dirty="0">
                          <a:latin typeface="Arial"/>
                        </a:rPr>
                        <a:t> муниципальный район» на 2016 год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/>
                        <a:t>49,5</a:t>
                      </a:r>
                      <a:endParaRPr lang="ru-RU" sz="12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 smtClean="0">
                          <a:latin typeface="Arial"/>
                        </a:rPr>
                        <a:t>17.</a:t>
                      </a:r>
                      <a:endParaRPr lang="ru-RU" sz="1200" b="1" i="0" u="none" strike="noStrike" dirty="0"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latin typeface="Arial"/>
                        </a:rPr>
                        <a:t>Муниципальная программа «Развитие жилищно-коммунального хозяйства муниципального образования «</a:t>
                      </a:r>
                      <a:r>
                        <a:rPr lang="ru-RU" sz="1200" b="1" i="0" u="none" strike="noStrike" dirty="0" err="1">
                          <a:latin typeface="Arial"/>
                        </a:rPr>
                        <a:t>Коношский</a:t>
                      </a:r>
                      <a:r>
                        <a:rPr lang="ru-RU" sz="1200" b="1" i="0" u="none" strike="noStrike" dirty="0">
                          <a:latin typeface="Arial"/>
                        </a:rPr>
                        <a:t> муниципальный  район» на 2016 год»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/>
                        <a:t>2 412,2</a:t>
                      </a:r>
                      <a:endParaRPr lang="ru-RU" sz="12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just" fontAlgn="b"/>
                      <a:r>
                        <a:rPr lang="ru-RU" sz="1200" b="1" i="0" u="none" strike="noStrike" dirty="0" smtClean="0">
                          <a:latin typeface="Arial"/>
                        </a:rPr>
                        <a:t>18.</a:t>
                      </a:r>
                      <a:endParaRPr lang="ru-RU" sz="1200" b="1" i="0" u="none" strike="noStrike" dirty="0"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just" fontAlgn="b"/>
                      <a:r>
                        <a:rPr lang="ru-RU" sz="1200" b="1" i="0" u="none" strike="noStrike" dirty="0">
                          <a:latin typeface="Arial"/>
                        </a:rPr>
                        <a:t>Муниципальная программа «Строительство средней общеобразовательной школы с эстетическим уклоном на 240 мест в п.Ерцево Коношского района на 2016-2017 годы»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/>
                        <a:t>56,2</a:t>
                      </a:r>
                      <a:endParaRPr lang="ru-RU" sz="12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just" fontAlgn="b"/>
                      <a:r>
                        <a:rPr lang="ru-RU" sz="1200" b="1" i="0" u="none" strike="noStrike" dirty="0" smtClean="0">
                          <a:latin typeface="Arial"/>
                        </a:rPr>
                        <a:t>19.</a:t>
                      </a:r>
                      <a:endParaRPr lang="ru-RU" sz="1200" b="1" i="0" u="none" strike="noStrike" dirty="0"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just" fontAlgn="b"/>
                      <a:r>
                        <a:rPr lang="ru-RU" sz="1200" b="1" i="0" u="none" strike="noStrike" dirty="0">
                          <a:latin typeface="Arial"/>
                        </a:rPr>
                        <a:t>Муниципальная программа «Строительство физкультурно-оздоровительного комплекса в п. Коноша в 2016 году»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/>
                        <a:t>0,00</a:t>
                      </a:r>
                      <a:endParaRPr lang="ru-RU" sz="12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i="0" u="none" strike="noStrike" dirty="0" smtClean="0">
                          <a:latin typeface="Arial"/>
                        </a:rPr>
                        <a:t>20.</a:t>
                      </a:r>
                      <a:endParaRPr lang="ru-RU" sz="1200" b="1" i="0" u="none" strike="noStrike" dirty="0"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i="0" u="none" strike="noStrike" dirty="0">
                          <a:latin typeface="Arial"/>
                        </a:rPr>
                        <a:t>Муниципальная программа «Совершенствование и развитие муниципальной службы в администрации муниципального образования «</a:t>
                      </a:r>
                      <a:r>
                        <a:rPr lang="ru-RU" sz="1200" b="1" i="0" u="none" strike="noStrike" dirty="0" err="1">
                          <a:latin typeface="Arial"/>
                        </a:rPr>
                        <a:t>Коношский</a:t>
                      </a:r>
                      <a:r>
                        <a:rPr lang="ru-RU" sz="1200" b="1" i="0" u="none" strike="noStrike" dirty="0">
                          <a:latin typeface="Arial"/>
                        </a:rPr>
                        <a:t> муниципальный район» на 2016 год»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/>
                        <a:t>25,9</a:t>
                      </a:r>
                      <a:endParaRPr lang="ru-RU" sz="12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i="0" u="none" strike="noStrike" dirty="0" smtClean="0">
                          <a:latin typeface="Arial"/>
                        </a:rPr>
                        <a:t>21.</a:t>
                      </a:r>
                      <a:endParaRPr lang="ru-RU" sz="1200" b="1" i="0" u="none" strike="noStrike" dirty="0"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i="0" u="none" strike="noStrike" dirty="0">
                          <a:latin typeface="Arial"/>
                        </a:rPr>
                        <a:t>Муниципальная программа «Повышение безопасности дорожного движения в муниципальном образовании «</a:t>
                      </a:r>
                      <a:r>
                        <a:rPr lang="ru-RU" sz="1200" b="1" i="0" u="none" strike="noStrike" dirty="0" err="1">
                          <a:latin typeface="Arial"/>
                        </a:rPr>
                        <a:t>Коношский</a:t>
                      </a:r>
                      <a:r>
                        <a:rPr lang="ru-RU" sz="1200" b="1" i="0" u="none" strike="noStrike" dirty="0">
                          <a:latin typeface="Arial"/>
                        </a:rPr>
                        <a:t> муниципальный район» на 2016 год</a:t>
                      </a:r>
                      <a:r>
                        <a:rPr lang="ru-RU" sz="1200" b="1" i="0" u="none" strike="noStrike" dirty="0" smtClean="0">
                          <a:latin typeface="Arial"/>
                        </a:rPr>
                        <a:t>»</a:t>
                      </a:r>
                      <a:endParaRPr lang="ru-RU" sz="1200" b="1" i="0" u="none" strike="noStrike" dirty="0"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/>
                        <a:t>99,0</a:t>
                      </a:r>
                      <a:endParaRPr lang="ru-RU" sz="12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 smtClean="0">
                          <a:latin typeface="Arial"/>
                        </a:rPr>
                        <a:t>22.</a:t>
                      </a:r>
                      <a:endParaRPr lang="ru-RU" sz="1200" b="1" i="0" u="none" strike="noStrike" dirty="0"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latin typeface="Arial"/>
                        </a:rPr>
                        <a:t>Муниципальная программа «Дом для молодой семьи в муниципальном образовании «</a:t>
                      </a:r>
                      <a:r>
                        <a:rPr lang="ru-RU" sz="1200" b="1" i="0" u="none" strike="noStrike" dirty="0" err="1">
                          <a:latin typeface="Arial"/>
                        </a:rPr>
                        <a:t>Коношский</a:t>
                      </a:r>
                      <a:r>
                        <a:rPr lang="ru-RU" sz="1200" b="1" i="0" u="none" strike="noStrike" dirty="0">
                          <a:latin typeface="Arial"/>
                        </a:rPr>
                        <a:t> муниципальный район» на 2016 год"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/>
                        <a:t>619,0</a:t>
                      </a:r>
                      <a:endParaRPr lang="ru-RU" sz="12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i="0" u="none" strike="noStrike" dirty="0" smtClean="0">
                          <a:latin typeface="Arial"/>
                        </a:rPr>
                        <a:t>23.</a:t>
                      </a:r>
                      <a:endParaRPr lang="ru-RU" sz="1200" b="1" i="0" u="none" strike="noStrike" dirty="0"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i="0" u="none" strike="noStrike" dirty="0">
                          <a:latin typeface="Arial"/>
                        </a:rPr>
                        <a:t>Муниципальная программа «Предоставление земельных участков многодетным гражданам на территории Коношского района в 2016 году</a:t>
                      </a:r>
                      <a:r>
                        <a:rPr lang="ru-RU" sz="1200" b="1" i="0" u="none" strike="noStrike" dirty="0" smtClean="0">
                          <a:latin typeface="Arial"/>
                        </a:rPr>
                        <a:t>»</a:t>
                      </a:r>
                      <a:endParaRPr lang="ru-RU" sz="1200" b="1" i="0" u="none" strike="noStrike" dirty="0"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/>
                        <a:t>0,00</a:t>
                      </a:r>
                      <a:endParaRPr lang="ru-RU" sz="12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just" fontAlgn="b"/>
                      <a:r>
                        <a:rPr lang="ru-RU" sz="1200" b="1" i="0" u="none" strike="noStrike" dirty="0" smtClean="0">
                          <a:latin typeface="Arial"/>
                        </a:rPr>
                        <a:t>24.</a:t>
                      </a:r>
                      <a:endParaRPr lang="ru-RU" sz="1200" b="1" i="0" u="none" strike="noStrike" dirty="0"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just" fontAlgn="b"/>
                      <a:r>
                        <a:rPr lang="ru-RU" sz="1200" b="1" i="0" u="none" strike="noStrike" dirty="0">
                          <a:latin typeface="Arial"/>
                        </a:rPr>
                        <a:t>Муниципальная программа  «Профилактика безнадзорности и правонарушений несовершеннолетних на территории муниципального образования «</a:t>
                      </a:r>
                      <a:r>
                        <a:rPr lang="ru-RU" sz="1200" b="1" i="0" u="none" strike="noStrike" dirty="0" err="1">
                          <a:latin typeface="Arial"/>
                        </a:rPr>
                        <a:t>Коношский</a:t>
                      </a:r>
                      <a:r>
                        <a:rPr lang="ru-RU" sz="1200" b="1" i="0" u="none" strike="noStrike" dirty="0">
                          <a:latin typeface="Arial"/>
                        </a:rPr>
                        <a:t> муниципальный район» на 2016 год»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/>
                        <a:t>40,0</a:t>
                      </a:r>
                      <a:endParaRPr lang="ru-RU" sz="12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just" fontAlgn="b"/>
                      <a:r>
                        <a:rPr lang="ru-RU" sz="1200" b="1" i="0" u="none" strike="noStrike" dirty="0" smtClean="0">
                          <a:latin typeface="Arial"/>
                        </a:rPr>
                        <a:t>25.</a:t>
                      </a:r>
                      <a:endParaRPr lang="ru-RU" sz="1200" b="1" i="0" u="none" strike="noStrike" dirty="0"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just" fontAlgn="b"/>
                      <a:r>
                        <a:rPr lang="ru-RU" sz="1200" b="1" i="0" u="none" strike="noStrike" dirty="0">
                          <a:latin typeface="Arial"/>
                        </a:rPr>
                        <a:t>Муниципальная программа «Развитие массовой физической культуры и спорта в  </a:t>
                      </a:r>
                      <a:r>
                        <a:rPr lang="ru-RU" sz="1200" b="1" i="0" u="none" strike="noStrike" dirty="0" err="1">
                          <a:latin typeface="Arial"/>
                        </a:rPr>
                        <a:t>Коношском</a:t>
                      </a:r>
                      <a:r>
                        <a:rPr lang="ru-RU" sz="1200" b="1" i="0" u="none" strike="noStrike" dirty="0">
                          <a:latin typeface="Arial"/>
                        </a:rPr>
                        <a:t> районе на 2016 год»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/>
                        <a:t>220,0</a:t>
                      </a:r>
                      <a:endParaRPr lang="ru-RU" sz="12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just" fontAlgn="b"/>
                      <a:r>
                        <a:rPr lang="ru-RU" sz="1200" b="1" i="0" u="none" strike="noStrike" dirty="0" smtClean="0">
                          <a:latin typeface="Arial"/>
                        </a:rPr>
                        <a:t>26.</a:t>
                      </a:r>
                      <a:endParaRPr lang="ru-RU" sz="1200" b="1" i="0" u="none" strike="noStrike" dirty="0"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just" fontAlgn="b"/>
                      <a:r>
                        <a:rPr lang="ru-RU" sz="1200" b="1" i="0" u="none" strike="noStrike" dirty="0">
                          <a:latin typeface="Arial"/>
                        </a:rPr>
                        <a:t>Муниципальная программа «Территория молодежи - территория развития Коношского района на 2016 год»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/>
                        <a:t>180,0</a:t>
                      </a:r>
                      <a:endParaRPr lang="ru-RU" sz="12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just" fontAlgn="b"/>
                      <a:r>
                        <a:rPr lang="ru-RU" sz="1200" b="1" i="0" u="none" strike="noStrike" dirty="0" smtClean="0">
                          <a:latin typeface="Arial"/>
                        </a:rPr>
                        <a:t>27.</a:t>
                      </a:r>
                      <a:endParaRPr lang="ru-RU" sz="1200" b="1" i="0" u="none" strike="noStrike" dirty="0"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just" fontAlgn="b"/>
                      <a:r>
                        <a:rPr lang="ru-RU" sz="1200" b="1" i="0" u="none" strike="noStrike" dirty="0">
                          <a:latin typeface="Arial"/>
                        </a:rPr>
                        <a:t>Муниципальная программа «Развитие архивного дела в муниципальном образовании «</a:t>
                      </a:r>
                      <a:r>
                        <a:rPr lang="ru-RU" sz="1200" b="1" i="0" u="none" strike="noStrike" dirty="0" err="1">
                          <a:latin typeface="Arial"/>
                        </a:rPr>
                        <a:t>Коношский</a:t>
                      </a:r>
                      <a:r>
                        <a:rPr lang="ru-RU" sz="1200" b="1" i="0" u="none" strike="noStrike" dirty="0">
                          <a:latin typeface="Arial"/>
                        </a:rPr>
                        <a:t> муниципальный район» на 2016 год»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/>
                        <a:t>51,0</a:t>
                      </a:r>
                      <a:endParaRPr lang="ru-RU" sz="12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just" fontAlgn="b"/>
                      <a:r>
                        <a:rPr lang="ru-RU" sz="1200" b="1" i="0" u="none" strike="noStrike" dirty="0" smtClean="0">
                          <a:latin typeface="Arial"/>
                        </a:rPr>
                        <a:t>28.</a:t>
                      </a:r>
                      <a:endParaRPr lang="ru-RU" sz="1200" b="1" i="0" u="none" strike="noStrike" dirty="0"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just" fontAlgn="b"/>
                      <a:r>
                        <a:rPr lang="ru-RU" sz="1200" b="1" i="0" u="none" strike="noStrike" dirty="0">
                          <a:latin typeface="Arial"/>
                        </a:rPr>
                        <a:t>Муниципальная программа МО «</a:t>
                      </a:r>
                      <a:r>
                        <a:rPr lang="ru-RU" sz="1200" b="1" i="0" u="none" strike="noStrike" dirty="0" err="1">
                          <a:latin typeface="Arial"/>
                        </a:rPr>
                        <a:t>Коношский</a:t>
                      </a:r>
                      <a:r>
                        <a:rPr lang="ru-RU" sz="1200" b="1" i="0" u="none" strike="noStrike" dirty="0">
                          <a:latin typeface="Arial"/>
                        </a:rPr>
                        <a:t> муниципальный район» «Управление муниципальными финансами и муниципальным долгом на 2016 год »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/>
                        <a:t>28 745,4</a:t>
                      </a:r>
                      <a:endParaRPr lang="ru-RU" sz="12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 smtClean="0">
                          <a:latin typeface="Arial"/>
                        </a:rPr>
                        <a:t>29.</a:t>
                      </a:r>
                      <a:endParaRPr lang="ru-RU" sz="1200" b="1" i="0" u="none" strike="noStrike" dirty="0"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latin typeface="Arial"/>
                        </a:rPr>
                        <a:t>Муниципальная программа «Социализация детей-сирот и детей, оставшихся без попечения родителей, на 2016 год»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/>
                        <a:t>5 335,9</a:t>
                      </a:r>
                      <a:endParaRPr lang="ru-RU" sz="12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just" fontAlgn="b"/>
                      <a:r>
                        <a:rPr lang="ru-RU" sz="1200" b="1" i="0" u="none" strike="noStrike" dirty="0" smtClean="0">
                          <a:latin typeface="Arial"/>
                        </a:rPr>
                        <a:t>30.</a:t>
                      </a:r>
                      <a:endParaRPr lang="ru-RU" sz="1200" b="1" i="0" u="none" strike="noStrike" dirty="0"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just" fontAlgn="b"/>
                      <a:r>
                        <a:rPr lang="ru-RU" sz="1200" b="1" i="0" u="none" strike="noStrike" dirty="0">
                          <a:latin typeface="Arial"/>
                        </a:rPr>
                        <a:t>Муниципальная программа муниципального образования «</a:t>
                      </a:r>
                      <a:r>
                        <a:rPr lang="ru-RU" sz="1200" b="1" i="0" u="none" strike="noStrike" dirty="0" err="1">
                          <a:latin typeface="Arial"/>
                        </a:rPr>
                        <a:t>Коношский</a:t>
                      </a:r>
                      <a:r>
                        <a:rPr lang="ru-RU" sz="1200" b="1" i="0" u="none" strike="noStrike" dirty="0">
                          <a:latin typeface="Arial"/>
                        </a:rPr>
                        <a:t> муниципальный район» «Доступная среда» на 2016 год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/>
                        <a:t>79,0</a:t>
                      </a:r>
                      <a:endParaRPr lang="ru-RU" sz="12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i="0" u="none" strike="noStrike" dirty="0" smtClean="0">
                          <a:latin typeface="Arial"/>
                        </a:rPr>
                        <a:t>31.</a:t>
                      </a:r>
                      <a:endParaRPr lang="ru-RU" sz="1200" b="1" i="0" u="none" strike="noStrike" dirty="0"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i="0" u="none" strike="noStrike" dirty="0">
                          <a:latin typeface="Arial"/>
                        </a:rPr>
                        <a:t>Муниципальная </a:t>
                      </a:r>
                      <a:r>
                        <a:rPr lang="ru-RU" sz="1200" b="1" i="0" u="none" strike="noStrike" dirty="0" smtClean="0">
                          <a:latin typeface="Arial"/>
                        </a:rPr>
                        <a:t>программа«Обеспечение </a:t>
                      </a:r>
                      <a:r>
                        <a:rPr lang="ru-RU" sz="1200" b="1" i="0" u="none" strike="noStrike" dirty="0">
                          <a:latin typeface="Arial"/>
                        </a:rPr>
                        <a:t>мероприятий по переселению граждан из аварийного жилищного фонда на территории муниципального образования «</a:t>
                      </a:r>
                      <a:r>
                        <a:rPr lang="ru-RU" sz="1200" b="1" i="0" u="none" strike="noStrike" dirty="0" err="1">
                          <a:latin typeface="Arial"/>
                        </a:rPr>
                        <a:t>Коношский</a:t>
                      </a:r>
                      <a:r>
                        <a:rPr lang="ru-RU" sz="1200" b="1" i="0" u="none" strike="noStrike" dirty="0">
                          <a:latin typeface="Arial"/>
                        </a:rPr>
                        <a:t> муниципальный район» на 2014-2017 годы</a:t>
                      </a:r>
                      <a:r>
                        <a:rPr lang="ru-RU" sz="1200" b="1" i="0" u="none" strike="noStrike" dirty="0" smtClean="0">
                          <a:latin typeface="Arial"/>
                        </a:rPr>
                        <a:t>»</a:t>
                      </a:r>
                      <a:endParaRPr lang="ru-RU" sz="1200" b="1" i="0" u="none" strike="noStrike" dirty="0"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/>
                        <a:t>331 531,9</a:t>
                      </a:r>
                      <a:endParaRPr lang="ru-RU" sz="12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i="0" u="none" strike="noStrike" dirty="0" smtClean="0">
                          <a:latin typeface="Arial"/>
                        </a:rPr>
                        <a:t>32.</a:t>
                      </a:r>
                      <a:endParaRPr lang="ru-RU" sz="1200" b="1" i="0" u="none" strike="noStrike" dirty="0"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i="0" u="none" strike="noStrike" dirty="0">
                          <a:latin typeface="Arial"/>
                        </a:rPr>
                        <a:t>Муниципальная </a:t>
                      </a:r>
                      <a:r>
                        <a:rPr lang="ru-RU" sz="1200" b="1" i="0" u="none" strike="noStrike" dirty="0" smtClean="0">
                          <a:latin typeface="Arial"/>
                        </a:rPr>
                        <a:t>программа«Трудовая </a:t>
                      </a:r>
                      <a:r>
                        <a:rPr lang="ru-RU" sz="1200" b="1" i="0" u="none" strike="noStrike" dirty="0">
                          <a:latin typeface="Arial"/>
                        </a:rPr>
                        <a:t>молодежь Коношского района на 2016 год</a:t>
                      </a:r>
                      <a:r>
                        <a:rPr lang="ru-RU" sz="1200" b="1" i="0" u="none" strike="noStrike" dirty="0" smtClean="0">
                          <a:latin typeface="Arial"/>
                        </a:rPr>
                        <a:t>»</a:t>
                      </a:r>
                      <a:endParaRPr lang="ru-RU" sz="1200" b="1" i="0" u="none" strike="noStrike" dirty="0"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/>
                        <a:t>155,6</a:t>
                      </a:r>
                      <a:endParaRPr lang="ru-RU" sz="12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just" fontAlgn="b"/>
                      <a:r>
                        <a:rPr lang="ru-RU" sz="1200" b="1" i="0" u="none" strike="noStrike" dirty="0" smtClean="0">
                          <a:latin typeface="Arial"/>
                        </a:rPr>
                        <a:t>33.</a:t>
                      </a:r>
                      <a:endParaRPr lang="ru-RU" sz="1200" b="1" i="0" u="none" strike="noStrike" dirty="0"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just" fontAlgn="b"/>
                      <a:r>
                        <a:rPr lang="ru-RU" sz="1200" b="1" i="0" u="none" strike="noStrike" dirty="0">
                          <a:latin typeface="Arial"/>
                        </a:rPr>
                        <a:t>Муниципальная программа «Развитие садоводческих, огороднических и дачных некоммерческих объединений граждан на территории Коношского муниципального района на 2016-2017 годы»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/>
                        <a:t>0,00</a:t>
                      </a:r>
                      <a:endParaRPr lang="ru-RU" sz="1200" b="1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85728"/>
            <a:ext cx="9144000" cy="928694"/>
          </a:xfrm>
        </p:spPr>
        <p:txBody>
          <a:bodyPr>
            <a:noAutofit/>
          </a:bodyPr>
          <a:lstStyle/>
          <a:p>
            <a:pPr algn="ctr"/>
            <a:r>
              <a:rPr lang="ru-RU" sz="2800" dirty="0" smtClean="0"/>
              <a:t>УДЕЛЬНЫЙ ВЕС ПРОГРАММНЫХ РАСХОДОВ БЮДЖЕТА МО «КОНОШСКИЙ МУНИЦИПАЛЬНЫЙ РАЙОН» </a:t>
            </a:r>
            <a:endParaRPr lang="ru-RU" sz="2800" dirty="0"/>
          </a:p>
        </p:txBody>
      </p:sp>
      <p:graphicFrame>
        <p:nvGraphicFramePr>
          <p:cNvPr id="3" name="Диаграмма 2"/>
          <p:cNvGraphicFramePr/>
          <p:nvPr/>
        </p:nvGraphicFramePr>
        <p:xfrm>
          <a:off x="0" y="1214422"/>
          <a:ext cx="9144000" cy="564357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dirty="0" smtClean="0"/>
              <a:t>ИНФОРМАЦИОННЫЕ РЕСУРСЫ</a:t>
            </a:r>
            <a:endParaRPr lang="ru-RU" sz="2800" dirty="0"/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0" y="1142984"/>
            <a:ext cx="9144000" cy="571501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i="1" dirty="0" smtClean="0">
                <a:solidFill>
                  <a:srgbClr val="800000"/>
                </a:solidFill>
              </a:rPr>
              <a:t>Материал подготовлен </a:t>
            </a:r>
          </a:p>
          <a:p>
            <a:pPr algn="ctr"/>
            <a:r>
              <a:rPr lang="ru-RU" sz="2800" b="1" i="1" dirty="0" smtClean="0">
                <a:solidFill>
                  <a:srgbClr val="800000"/>
                </a:solidFill>
              </a:rPr>
              <a:t>Финансовым управлением администрации </a:t>
            </a:r>
          </a:p>
          <a:p>
            <a:pPr algn="ctr"/>
            <a:r>
              <a:rPr lang="ru-RU" sz="2800" b="1" i="1" dirty="0" smtClean="0">
                <a:solidFill>
                  <a:srgbClr val="800000"/>
                </a:solidFill>
              </a:rPr>
              <a:t>МО «</a:t>
            </a:r>
            <a:r>
              <a:rPr lang="ru-RU" sz="2800" b="1" i="1" dirty="0" err="1" smtClean="0">
                <a:solidFill>
                  <a:srgbClr val="800000"/>
                </a:solidFill>
              </a:rPr>
              <a:t>Коношский</a:t>
            </a:r>
            <a:r>
              <a:rPr lang="ru-RU" sz="2800" b="1" i="1" dirty="0" smtClean="0">
                <a:solidFill>
                  <a:srgbClr val="800000"/>
                </a:solidFill>
              </a:rPr>
              <a:t> муниципальный район»,</a:t>
            </a:r>
          </a:p>
          <a:p>
            <a:pPr algn="ctr"/>
            <a:endParaRPr lang="ru-RU" sz="2800" b="1" i="1" dirty="0" smtClean="0">
              <a:solidFill>
                <a:srgbClr val="800000"/>
              </a:solidFill>
            </a:endParaRPr>
          </a:p>
          <a:p>
            <a:pPr algn="ctr"/>
            <a:r>
              <a:rPr lang="ru-RU" sz="2800" b="1" i="1" dirty="0" smtClean="0">
                <a:solidFill>
                  <a:srgbClr val="800000"/>
                </a:solidFill>
              </a:rPr>
              <a:t>Ул.Советская,76, п.Коноша, 164010</a:t>
            </a:r>
          </a:p>
          <a:p>
            <a:pPr algn="ctr"/>
            <a:endParaRPr lang="ru-RU" sz="2800" b="1" i="1" dirty="0" smtClean="0">
              <a:solidFill>
                <a:srgbClr val="800000"/>
              </a:solidFill>
            </a:endParaRPr>
          </a:p>
          <a:p>
            <a:pPr algn="ctr"/>
            <a:r>
              <a:rPr lang="ru-RU" sz="2800" b="1" i="1" dirty="0" smtClean="0">
                <a:solidFill>
                  <a:srgbClr val="800000"/>
                </a:solidFill>
              </a:rPr>
              <a:t>Тел.(8 818-58) 2-23-50, факс (8 818-58) 2-22-97</a:t>
            </a:r>
          </a:p>
          <a:p>
            <a:pPr algn="ctr"/>
            <a:endParaRPr lang="ru-RU" sz="2800" b="1" i="1" dirty="0" smtClean="0">
              <a:solidFill>
                <a:srgbClr val="800000"/>
              </a:solidFill>
            </a:endParaRPr>
          </a:p>
          <a:p>
            <a:pPr algn="ctr"/>
            <a:r>
              <a:rPr lang="ru-RU" sz="2800" b="1" i="1" dirty="0" err="1" smtClean="0">
                <a:solidFill>
                  <a:srgbClr val="800000"/>
                </a:solidFill>
              </a:rPr>
              <a:t>Эл.адрес</a:t>
            </a:r>
            <a:r>
              <a:rPr lang="ru-RU" sz="2800" b="1" i="1" dirty="0" smtClean="0">
                <a:solidFill>
                  <a:srgbClr val="800000"/>
                </a:solidFill>
              </a:rPr>
              <a:t>: </a:t>
            </a:r>
            <a:r>
              <a:rPr lang="en-US" sz="2800" b="1" i="1" dirty="0" smtClean="0">
                <a:solidFill>
                  <a:srgbClr val="800000"/>
                </a:solidFill>
              </a:rPr>
              <a:t>fokonosh@yandex.ru</a:t>
            </a:r>
            <a:endParaRPr lang="ru-RU" sz="2800" b="1" i="1" dirty="0">
              <a:solidFill>
                <a:srgbClr val="800000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14290"/>
            <a:ext cx="8686800" cy="84124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b="1" dirty="0" smtClean="0">
                <a:solidFill>
                  <a:srgbClr val="0070C0"/>
                </a:solidFill>
                <a:effectLst/>
              </a:rPr>
              <a:t>ОСНОВНЫЕ ПАРАМЕТРЫ БЮДЖЕТА: ДОХОДЫ, РАСХОДЫ, ДЕФИЦИТ (ПРОФИЦИТ)</a:t>
            </a:r>
            <a:endParaRPr lang="ru-RU" sz="2800" b="1" dirty="0">
              <a:solidFill>
                <a:srgbClr val="0070C0"/>
              </a:solidFill>
              <a:effectLst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85720" y="1285861"/>
            <a:ext cx="5643602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/>
              <a:t>ДОХОДЫ бюджета бывают: </a:t>
            </a:r>
          </a:p>
          <a:p>
            <a:r>
              <a:rPr lang="ru-RU" dirty="0" smtClean="0"/>
              <a:t>собственные - </a:t>
            </a:r>
            <a:r>
              <a:rPr lang="ru-RU" dirty="0" smtClean="0">
                <a:solidFill>
                  <a:srgbClr val="FF0000"/>
                </a:solidFill>
              </a:rPr>
              <a:t>НАЛОГОВЫЕ и НЕНАЛОГОВЫЕ доходы </a:t>
            </a:r>
          </a:p>
          <a:p>
            <a:r>
              <a:rPr lang="ru-RU" dirty="0" smtClean="0"/>
              <a:t>безвозмездные поступления от других бюджетов бюджетной системы РФ в виде </a:t>
            </a:r>
            <a:r>
              <a:rPr lang="ru-RU" dirty="0" smtClean="0">
                <a:solidFill>
                  <a:srgbClr val="FF0000"/>
                </a:solidFill>
              </a:rPr>
              <a:t>ДОТАЦИЙ, СУБСИДИЙ, СУБВЕНЦИЙ, ИНЫХ МЕЖБЮДЖЕТНЫХ ТРАНСФЕРТОВ. </a:t>
            </a:r>
          </a:p>
        </p:txBody>
      </p:sp>
      <p:pic>
        <p:nvPicPr>
          <p:cNvPr id="3481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215206" y="1500174"/>
            <a:ext cx="1714512" cy="1357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Двойная стрелка влево/вправо 4"/>
          <p:cNvSpPr/>
          <p:nvPr/>
        </p:nvSpPr>
        <p:spPr>
          <a:xfrm>
            <a:off x="6000760" y="1928802"/>
            <a:ext cx="1216152" cy="484632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4643438" y="3071810"/>
            <a:ext cx="4500562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 smtClean="0"/>
              <a:t>РАСХОДЫ бюджета – совокупность средств, направляемых на оказание государственных (муниципальных) услуг, социальное обеспечение населения, бюджетные инвестиции, предоставление межбюджетных трансфертов, обслуживание государственного (муниципального) долга. </a:t>
            </a:r>
            <a:endParaRPr lang="ru-RU" sz="1600" dirty="0"/>
          </a:p>
        </p:txBody>
      </p:sp>
      <p:pic>
        <p:nvPicPr>
          <p:cNvPr id="3481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3429000"/>
            <a:ext cx="3143240" cy="2071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Прямоугольник 7"/>
          <p:cNvSpPr/>
          <p:nvPr/>
        </p:nvSpPr>
        <p:spPr>
          <a:xfrm rot="10800000" flipV="1">
            <a:off x="-1" y="5356425"/>
            <a:ext cx="9143999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r>
              <a:rPr lang="ru-RU" sz="2000" b="1" i="1" dirty="0" smtClean="0">
                <a:solidFill>
                  <a:srgbClr val="FF0000"/>
                </a:solidFill>
              </a:rPr>
              <a:t>Результат исполнения бюджета </a:t>
            </a:r>
            <a:r>
              <a:rPr lang="ru-RU" sz="2000" b="1" i="1" dirty="0" smtClean="0"/>
              <a:t>= ДОХОДЫ «минус» РАСХОДЫ </a:t>
            </a:r>
          </a:p>
          <a:p>
            <a:r>
              <a:rPr lang="ru-RU" sz="2000" b="1" i="1" dirty="0" smtClean="0">
                <a:solidFill>
                  <a:srgbClr val="FF0000"/>
                </a:solidFill>
              </a:rPr>
              <a:t>ДЕФИЦИТ </a:t>
            </a:r>
            <a:r>
              <a:rPr lang="ru-RU" sz="2000" b="1" i="1" dirty="0" smtClean="0"/>
              <a:t>– превышение расходов над доходами </a:t>
            </a:r>
          </a:p>
          <a:p>
            <a:r>
              <a:rPr lang="ru-RU" sz="2000" b="1" i="1" dirty="0" smtClean="0">
                <a:solidFill>
                  <a:srgbClr val="FF0000"/>
                </a:solidFill>
              </a:rPr>
              <a:t>ПРОФИЦИТ</a:t>
            </a:r>
            <a:r>
              <a:rPr lang="ru-RU" sz="2000" b="1" i="1" dirty="0" smtClean="0"/>
              <a:t> – превышение доходов над расходами </a:t>
            </a:r>
            <a:endParaRPr lang="ru-RU" sz="2000" i="1" dirty="0"/>
          </a:p>
        </p:txBody>
      </p:sp>
      <p:sp>
        <p:nvSpPr>
          <p:cNvPr id="9" name="Двойная стрелка влево/вправо 8"/>
          <p:cNvSpPr/>
          <p:nvPr/>
        </p:nvSpPr>
        <p:spPr>
          <a:xfrm>
            <a:off x="3357554" y="4000504"/>
            <a:ext cx="1216152" cy="484632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686800" cy="84124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СТРУКТУРА БЮДЖЕТНОЙ СИСТЕМЫ РОССИЙСКОЙ ФЕДЕРАЦИИ</a:t>
            </a:r>
            <a:endParaRPr lang="ru-RU" sz="2800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00034" y="1357298"/>
            <a:ext cx="8143932" cy="428628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1 уровень</a:t>
            </a:r>
            <a:endParaRPr lang="ru-RU" sz="32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00034" y="1785926"/>
            <a:ext cx="4071966" cy="785818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Федеральный бюджет</a:t>
            </a:r>
            <a:endParaRPr lang="ru-RU" sz="2400" b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572000" y="1785926"/>
            <a:ext cx="4071966" cy="785818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Бюджеты государственных внебюджетных фондов Российской Федерации</a:t>
            </a:r>
            <a:endParaRPr lang="ru-RU" dirty="0"/>
          </a:p>
        </p:txBody>
      </p:sp>
      <p:sp>
        <p:nvSpPr>
          <p:cNvPr id="8" name="Стрелка вниз 7"/>
          <p:cNvSpPr/>
          <p:nvPr/>
        </p:nvSpPr>
        <p:spPr>
          <a:xfrm>
            <a:off x="4071934" y="2571744"/>
            <a:ext cx="1127574" cy="642942"/>
          </a:xfrm>
          <a:prstGeom prst="downArrow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571472" y="3214686"/>
            <a:ext cx="8143932" cy="428628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2 уровень</a:t>
            </a:r>
            <a:endParaRPr lang="ru-RU" sz="32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571472" y="3643314"/>
            <a:ext cx="4071966" cy="928694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Бюджеты субъектов РФ </a:t>
            </a:r>
          </a:p>
          <a:p>
            <a:pPr algn="ctr"/>
            <a:r>
              <a:rPr lang="ru-RU" dirty="0" smtClean="0"/>
              <a:t>*областной бюджет Архангельской области</a:t>
            </a:r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4643438" y="3643314"/>
            <a:ext cx="4071966" cy="928694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Бюджеты территориальных государственных внебюджетных фондов</a:t>
            </a:r>
            <a:endParaRPr lang="ru-RU" dirty="0"/>
          </a:p>
        </p:txBody>
      </p:sp>
      <p:sp>
        <p:nvSpPr>
          <p:cNvPr id="12" name="Стрелка вниз 11"/>
          <p:cNvSpPr/>
          <p:nvPr/>
        </p:nvSpPr>
        <p:spPr>
          <a:xfrm>
            <a:off x="4071934" y="4572008"/>
            <a:ext cx="1214446" cy="642942"/>
          </a:xfrm>
          <a:prstGeom prst="downArrow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571472" y="5214950"/>
            <a:ext cx="8143932" cy="428628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3 уровень</a:t>
            </a:r>
            <a:endParaRPr lang="ru-RU" sz="3200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571472" y="5643578"/>
            <a:ext cx="8143932" cy="785818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Местные бюджеты</a:t>
            </a:r>
          </a:p>
          <a:p>
            <a:pPr algn="ctr"/>
            <a:r>
              <a:rPr lang="ru-RU" b="1" dirty="0" smtClean="0"/>
              <a:t>Бюджет МО «</a:t>
            </a:r>
            <a:r>
              <a:rPr lang="ru-RU" b="1" dirty="0" err="1" smtClean="0"/>
              <a:t>Коношский</a:t>
            </a:r>
            <a:r>
              <a:rPr lang="ru-RU" b="1" dirty="0" smtClean="0"/>
              <a:t> муниципальный район»</a:t>
            </a:r>
          </a:p>
          <a:p>
            <a:pPr algn="ctr"/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14290"/>
            <a:ext cx="8686800" cy="841248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 smtClean="0">
                <a:solidFill>
                  <a:srgbClr val="0070C0"/>
                </a:solidFill>
              </a:rPr>
              <a:t>СВЕДЕНИЯ, НЕОБХОДИМЫЕ  ДЛЯ СОСТАВЛЕНИЯ ПРОЕКТОВ БЮДЖЕТОВ В РФ </a:t>
            </a:r>
            <a:endParaRPr lang="ru-RU" sz="2800" b="1" dirty="0">
              <a:solidFill>
                <a:srgbClr val="0070C0"/>
              </a:solidFill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3571868" y="3000372"/>
            <a:ext cx="1643074" cy="914400"/>
          </a:xfrm>
          <a:prstGeom prst="roundRect">
            <a:avLst/>
          </a:prstGeom>
          <a:solidFill>
            <a:srgbClr val="00B050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</a:rPr>
              <a:t>Проект бюджета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5786446" y="2428868"/>
            <a:ext cx="3143272" cy="1000132"/>
          </a:xfrm>
          <a:prstGeom prst="round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002060"/>
                </a:solidFill>
              </a:rPr>
              <a:t>Основные направления бюджетной и налоговой политики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928926" y="1357298"/>
            <a:ext cx="2643206" cy="1057276"/>
          </a:xfrm>
          <a:prstGeom prst="roundRect">
            <a:avLst/>
          </a:prstGeom>
          <a:solidFill>
            <a:srgbClr val="FFFF00"/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002060"/>
                </a:solidFill>
              </a:rPr>
              <a:t>Послание Президента РФ Федеральному Собранию РФ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5857884" y="4000504"/>
            <a:ext cx="2857520" cy="928694"/>
          </a:xfrm>
          <a:prstGeom prst="roundRect">
            <a:avLst/>
          </a:prstGeom>
          <a:solidFill>
            <a:srgbClr val="FF0066"/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002060"/>
                </a:solidFill>
              </a:rPr>
              <a:t>Основные направления </a:t>
            </a:r>
            <a:r>
              <a:rPr lang="ru-RU" dirty="0" err="1" smtClean="0">
                <a:solidFill>
                  <a:srgbClr val="002060"/>
                </a:solidFill>
              </a:rPr>
              <a:t>таможенно-тарифной</a:t>
            </a:r>
            <a:r>
              <a:rPr lang="ru-RU" dirty="0" smtClean="0">
                <a:solidFill>
                  <a:srgbClr val="002060"/>
                </a:solidFill>
              </a:rPr>
              <a:t> политики РФ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3071802" y="4929198"/>
            <a:ext cx="2357454" cy="914400"/>
          </a:xfrm>
          <a:prstGeom prst="roundRect">
            <a:avLst/>
          </a:prstGeom>
          <a:solidFill>
            <a:srgbClr val="B2124B"/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002060"/>
                </a:solidFill>
              </a:rPr>
              <a:t>Государственные (муниципальные) программы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285720" y="4071942"/>
            <a:ext cx="2571768" cy="1000132"/>
          </a:xfrm>
          <a:prstGeom prst="roundRect">
            <a:avLst/>
          </a:prstGeom>
          <a:solidFill>
            <a:srgbClr val="3366FF"/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002060"/>
                </a:solidFill>
              </a:rPr>
              <a:t>Бюджетный прогноз на долгосрочный период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214282" y="2428868"/>
            <a:ext cx="2571768" cy="914400"/>
          </a:xfrm>
          <a:prstGeom prst="roundRect">
            <a:avLst/>
          </a:prstGeom>
          <a:solidFill>
            <a:srgbClr val="00B0F0"/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002060"/>
                </a:solidFill>
              </a:rPr>
              <a:t>Прогноз социально-экономического развития</a:t>
            </a:r>
            <a:endParaRPr lang="ru-RU" dirty="0">
              <a:solidFill>
                <a:srgbClr val="002060"/>
              </a:solidFill>
            </a:endParaRPr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5400000">
            <a:off x="4000496" y="2714620"/>
            <a:ext cx="571504" cy="158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 rot="5400000">
            <a:off x="3821901" y="4464851"/>
            <a:ext cx="1071570" cy="1588"/>
          </a:xfrm>
          <a:prstGeom prst="line">
            <a:avLst/>
          </a:prstGeom>
          <a:ln w="38100" cmpd="sng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 rot="10800000" flipV="1">
            <a:off x="2500298" y="3643314"/>
            <a:ext cx="1071570" cy="42862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>
            <a:off x="5214942" y="3571876"/>
            <a:ext cx="785818" cy="42862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 flipV="1">
            <a:off x="4929190" y="2571744"/>
            <a:ext cx="857256" cy="42862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>
            <a:off x="2786050" y="2643182"/>
            <a:ext cx="785818" cy="42862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152400"/>
            <a:ext cx="9001156" cy="1276336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ОСНОВНЫЕ ПОКАЗАТЕЛИ СОЦИАЛЬНО-ЭКОНОМИЧЕСКОГО ПОЛОЖЕНИЯ</a:t>
            </a:r>
            <a:br>
              <a:rPr lang="ru-RU" sz="28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8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МО «КОНОШСКИЙ МУНИЦИПАЛЬНЫЙ РАЙОН»</a:t>
            </a:r>
            <a:endParaRPr lang="ru-RU" sz="2800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2" y="1500171"/>
          <a:ext cx="9143997" cy="579112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11805"/>
                <a:gridCol w="903135"/>
                <a:gridCol w="928694"/>
                <a:gridCol w="928694"/>
                <a:gridCol w="2071669"/>
              </a:tblGrid>
              <a:tr h="642945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</a:rPr>
                        <a:t>Показатели</a:t>
                      </a:r>
                      <a:endParaRPr lang="ru-RU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</a:rPr>
                        <a:t>2014 год</a:t>
                      </a:r>
                      <a:endParaRPr lang="ru-RU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</a:rPr>
                        <a:t>2015 год</a:t>
                      </a:r>
                      <a:endParaRPr lang="ru-RU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</a:rPr>
                        <a:t>2016 год</a:t>
                      </a:r>
                      <a:endParaRPr lang="ru-RU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</a:rPr>
                        <a:t>% к соответствующему периоду 2015 года</a:t>
                      </a:r>
                      <a:endParaRPr lang="ru-RU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507778">
                <a:tc>
                  <a:txBody>
                    <a:bodyPr/>
                    <a:lstStyle/>
                    <a:p>
                      <a:pPr algn="just"/>
                      <a:r>
                        <a:rPr lang="ru-RU" sz="1400" dirty="0" smtClean="0"/>
                        <a:t>Численность постоянного населения (на конец года), тыс.человек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23,4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23,1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23,0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99,6%</a:t>
                      </a:r>
                      <a:endParaRPr lang="ru-RU" sz="1400" dirty="0"/>
                    </a:p>
                  </a:txBody>
                  <a:tcPr/>
                </a:tc>
              </a:tr>
              <a:tr h="507778">
                <a:tc>
                  <a:txBody>
                    <a:bodyPr/>
                    <a:lstStyle/>
                    <a:p>
                      <a:pPr algn="just"/>
                      <a:r>
                        <a:rPr lang="ru-RU" sz="1400" dirty="0" smtClean="0"/>
                        <a:t>Количество предприятий и организаций, единиц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252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252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235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93,3%</a:t>
                      </a:r>
                      <a:endParaRPr lang="ru-RU" sz="1400" dirty="0"/>
                    </a:p>
                  </a:txBody>
                  <a:tcPr/>
                </a:tc>
              </a:tr>
              <a:tr h="507778">
                <a:tc>
                  <a:txBody>
                    <a:bodyPr/>
                    <a:lstStyle/>
                    <a:p>
                      <a:pPr algn="just"/>
                      <a:r>
                        <a:rPr lang="ru-RU" sz="1400" dirty="0" smtClean="0"/>
                        <a:t>Прибыль прибыльных предприятий, млн.рублей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19,1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15,0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15,0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100,0%</a:t>
                      </a:r>
                      <a:endParaRPr lang="ru-RU" sz="1400" dirty="0"/>
                    </a:p>
                  </a:txBody>
                  <a:tcPr/>
                </a:tc>
              </a:tr>
              <a:tr h="507778">
                <a:tc>
                  <a:txBody>
                    <a:bodyPr/>
                    <a:lstStyle/>
                    <a:p>
                      <a:pPr algn="just"/>
                      <a:r>
                        <a:rPr lang="ru-RU" sz="1400" dirty="0" smtClean="0"/>
                        <a:t>Оборот розничной торговли через все каналы реализации, млн.рублей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2 306,4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2 756,9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3 076,1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111,6%</a:t>
                      </a:r>
                      <a:endParaRPr lang="ru-RU" sz="1400" dirty="0"/>
                    </a:p>
                  </a:txBody>
                  <a:tcPr/>
                </a:tc>
              </a:tr>
              <a:tr h="507778">
                <a:tc>
                  <a:txBody>
                    <a:bodyPr/>
                    <a:lstStyle/>
                    <a:p>
                      <a:pPr algn="just"/>
                      <a:r>
                        <a:rPr lang="ru-RU" sz="1400" dirty="0" smtClean="0"/>
                        <a:t>Оборот общественного питания (по крупным и средним)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13,4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14,8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19,4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131,1%</a:t>
                      </a:r>
                      <a:endParaRPr lang="ru-RU" sz="1400" dirty="0"/>
                    </a:p>
                  </a:txBody>
                  <a:tcPr/>
                </a:tc>
              </a:tr>
              <a:tr h="298693">
                <a:tc>
                  <a:txBody>
                    <a:bodyPr/>
                    <a:lstStyle/>
                    <a:p>
                      <a:pPr algn="just"/>
                      <a:r>
                        <a:rPr lang="ru-RU" sz="1400" dirty="0" smtClean="0"/>
                        <a:t>Объем платных услуг населению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105,8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121,7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136,9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112,5%</a:t>
                      </a:r>
                      <a:endParaRPr lang="ru-RU" sz="1400" dirty="0"/>
                    </a:p>
                  </a:txBody>
                  <a:tcPr/>
                </a:tc>
              </a:tr>
              <a:tr h="716864">
                <a:tc>
                  <a:txBody>
                    <a:bodyPr/>
                    <a:lstStyle/>
                    <a:p>
                      <a:pPr algn="just"/>
                      <a:r>
                        <a:rPr lang="ru-RU" sz="1400" dirty="0" smtClean="0"/>
                        <a:t>Ввод в действие жилых домов за счет всех источников финансирования, кв.м. общей площади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11 017,2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12 904,2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10 015,0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77,6%</a:t>
                      </a:r>
                      <a:endParaRPr lang="ru-RU" sz="1400" dirty="0"/>
                    </a:p>
                  </a:txBody>
                  <a:tcPr/>
                </a:tc>
              </a:tr>
              <a:tr h="716864">
                <a:tc>
                  <a:txBody>
                    <a:bodyPr/>
                    <a:lstStyle/>
                    <a:p>
                      <a:pPr algn="just"/>
                      <a:r>
                        <a:rPr lang="ru-RU" sz="1400" dirty="0" smtClean="0"/>
                        <a:t>Среднесписочная</a:t>
                      </a:r>
                      <a:r>
                        <a:rPr lang="ru-RU" sz="1400" baseline="0" dirty="0" smtClean="0"/>
                        <a:t> численность работников крупных организаций и субъектов среднего предпринимательства, человек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6 245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6 036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4 650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77,0%</a:t>
                      </a:r>
                      <a:endParaRPr lang="ru-RU" sz="1400" dirty="0"/>
                    </a:p>
                  </a:txBody>
                  <a:tcPr/>
                </a:tc>
              </a:tr>
              <a:tr h="386447">
                <a:tc>
                  <a:txBody>
                    <a:bodyPr/>
                    <a:lstStyle/>
                    <a:p>
                      <a:pPr algn="just"/>
                      <a:r>
                        <a:rPr lang="ru-RU" sz="1400" dirty="0" smtClean="0"/>
                        <a:t>Инфляция</a:t>
                      </a:r>
                      <a:r>
                        <a:rPr lang="ru-RU" sz="1400" baseline="0" dirty="0" smtClean="0"/>
                        <a:t> (по Архангельской области),%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11,8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11,9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11,9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-</a:t>
                      </a:r>
                      <a:endParaRPr lang="ru-RU" sz="14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371600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solidFill>
                  <a:srgbClr val="0070C0"/>
                </a:solidFill>
                <a:effectLst/>
              </a:rPr>
              <a:t>ДИНАМИКА ИЗМЕНЕНИЯ ЧИСЛЕННОСТИ НАСЕЛЕНИЯ </a:t>
            </a:r>
            <a:br>
              <a:rPr lang="ru-RU" sz="2400" b="1" dirty="0" smtClean="0">
                <a:solidFill>
                  <a:srgbClr val="0070C0"/>
                </a:solidFill>
                <a:effectLst/>
              </a:rPr>
            </a:br>
            <a:r>
              <a:rPr lang="ru-RU" sz="2400" b="1" dirty="0" smtClean="0">
                <a:solidFill>
                  <a:srgbClr val="0070C0"/>
                </a:solidFill>
                <a:effectLst/>
              </a:rPr>
              <a:t>МО «КОНОШСКИЙ МУНИЦИПАЛЬНЫЙ РАЙОН», (тыс. человек)</a:t>
            </a:r>
            <a:endParaRPr lang="ru-RU" sz="2400" b="1" dirty="0">
              <a:solidFill>
                <a:srgbClr val="0070C0"/>
              </a:solidFill>
              <a:effectLst/>
            </a:endParaRPr>
          </a:p>
        </p:txBody>
      </p:sp>
      <p:graphicFrame>
        <p:nvGraphicFramePr>
          <p:cNvPr id="5" name="Диаграмма 4"/>
          <p:cNvGraphicFramePr/>
          <p:nvPr/>
        </p:nvGraphicFramePr>
        <p:xfrm>
          <a:off x="0" y="1142984"/>
          <a:ext cx="9144000" cy="57150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77627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ОСНОВНЫЕ</a:t>
            </a:r>
            <a:r>
              <a:rPr lang="ru-RU" sz="2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8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ПАРАМЕТРЫ БЮДЖЕТА</a:t>
            </a:r>
            <a:br>
              <a:rPr lang="ru-RU" sz="28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8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МО « КОНОШСКИЙ МУНИЦИПАЛЬНЫЙ РАЙОН»</a:t>
            </a:r>
            <a:endParaRPr lang="ru-RU" sz="2800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428596" y="1397000"/>
          <a:ext cx="8429684" cy="517527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92255"/>
                <a:gridCol w="1722587"/>
                <a:gridCol w="2107421"/>
                <a:gridCol w="2107421"/>
              </a:tblGrid>
              <a:tr h="14777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Наименование показателя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Исполнено за 2015 год (отчет), </a:t>
                      </a:r>
                    </a:p>
                    <a:p>
                      <a:pPr algn="ctr"/>
                      <a:r>
                        <a:rPr lang="ru-RU" dirty="0" smtClean="0"/>
                        <a:t>тыс. руб.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Исполнено за 2016 год (отчет), 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тыс. руб.</a:t>
                      </a:r>
                    </a:p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Темп роста 2016 года к 2015 году,</a:t>
                      </a:r>
                    </a:p>
                    <a:p>
                      <a:pPr algn="ctr"/>
                      <a:r>
                        <a:rPr lang="ru-RU" dirty="0" smtClean="0"/>
                        <a:t> %</a:t>
                      </a:r>
                      <a:endParaRPr lang="ru-RU" dirty="0"/>
                    </a:p>
                  </a:txBody>
                  <a:tcPr/>
                </a:tc>
              </a:tr>
              <a:tr h="461004">
                <a:tc>
                  <a:txBody>
                    <a:bodyPr/>
                    <a:lstStyle/>
                    <a:p>
                      <a:r>
                        <a:rPr lang="ru-RU" dirty="0" smtClean="0"/>
                        <a:t>ДОХОДЫ, всего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r>
                        <a:rPr lang="ru-RU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243 238,3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952 720,6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76,6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795707">
                <a:tc>
                  <a:txBody>
                    <a:bodyPr/>
                    <a:lstStyle/>
                    <a:p>
                      <a:r>
                        <a:rPr lang="ru-RU" dirty="0" smtClean="0"/>
                        <a:t>Налоговые и неналоговые доходы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100 630,1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106 550,5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105,9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795707">
                <a:tc>
                  <a:txBody>
                    <a:bodyPr/>
                    <a:lstStyle/>
                    <a:p>
                      <a:r>
                        <a:rPr lang="ru-RU" dirty="0" smtClean="0"/>
                        <a:t>Безвозмездные поступления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1 142 608,2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846 170,1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74,1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849409">
                <a:tc>
                  <a:txBody>
                    <a:bodyPr/>
                    <a:lstStyle/>
                    <a:p>
                      <a:r>
                        <a:rPr lang="ru-RU" dirty="0" smtClean="0"/>
                        <a:t>РАСХОДЫ, всего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1 222 527,7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972 834,3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79,6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795707">
                <a:tc>
                  <a:txBody>
                    <a:bodyPr/>
                    <a:lstStyle/>
                    <a:p>
                      <a:r>
                        <a:rPr lang="ru-RU" dirty="0" smtClean="0"/>
                        <a:t>ДЕФИЦИТ(-), ПРОФИЦИТ(+)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20 710,6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-20 113,7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800" dirty="0" smtClean="0"/>
              <a:t>НАЛОГОВЫЕ И НЕНАЛОГОВЫЕ ДОХОДЫ БЮДЖЕТА МО «КОНОШСКИЙ МУНИЦИПАЛЬНЫЙ РАЙОН»</a:t>
            </a:r>
            <a:endParaRPr lang="ru-RU" sz="2800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0" y="1692452"/>
          <a:ext cx="9144000" cy="511474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89102"/>
                <a:gridCol w="1536197"/>
                <a:gridCol w="1682502"/>
                <a:gridCol w="1536199"/>
              </a:tblGrid>
              <a:tr h="494792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Наименование</a:t>
                      </a:r>
                      <a:r>
                        <a:rPr lang="ru-RU" sz="1400" baseline="0" dirty="0" smtClean="0">
                          <a:solidFill>
                            <a:schemeClr val="tx1"/>
                          </a:solidFill>
                        </a:rPr>
                        <a:t> показателя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Факт </a:t>
                      </a:r>
                    </a:p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2015 года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Факт </a:t>
                      </a:r>
                    </a:p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2016 года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Темп </a:t>
                      </a:r>
                    </a:p>
                    <a:p>
                      <a:pPr algn="ctr"/>
                      <a:r>
                        <a:rPr lang="ru-RU" sz="1400" dirty="0" err="1" smtClean="0">
                          <a:solidFill>
                            <a:schemeClr val="tx1"/>
                          </a:solidFill>
                        </a:rPr>
                        <a:t>роста,%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38012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Налоговые  и неналоговые доходы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100 630,0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106 551,0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105,9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38012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Налог на доходы физических лиц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65 471,0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62 593,0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95,6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38012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Доходы от уплаты акцизов на нефтепродукты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5 390,0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12 876,0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238,9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38012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Налоги на совокупный доход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19 845,0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18 463,0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93,0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38012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Государственная</a:t>
                      </a:r>
                      <a:r>
                        <a:rPr lang="ru-RU" sz="1400" baseline="0" dirty="0" smtClean="0">
                          <a:solidFill>
                            <a:schemeClr val="tx1"/>
                          </a:solidFill>
                        </a:rPr>
                        <a:t> пошлина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2 066,0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2 112,0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102,2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38012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Арендные платежи за земельные участки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4 244,0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3 909,0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92,1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38012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Арендные платежи</a:t>
                      </a:r>
                      <a:r>
                        <a:rPr lang="ru-RU" sz="1400" baseline="0" dirty="0" smtClean="0">
                          <a:solidFill>
                            <a:schemeClr val="tx1"/>
                          </a:solidFill>
                        </a:rPr>
                        <a:t> за муниципальное имущество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981,0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1 173,0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119,6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494792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Плата за негативное воздействие на окружающую среду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657,0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812,0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123,6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494792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Доходы от оказания платных услуг (работ) и компенсации затрат государства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93,0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355,0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381,7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494792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Доходы от продажи материальных и нематериальных активов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1 037,0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3 366,0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324,6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38012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Штрафные санкции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822,0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916,0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111,4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38012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Прочие неналоговые доходы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24,0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-24,0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-100,0</a:t>
                      </a:r>
                      <a:endParaRPr lang="ru-RU" sz="14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7715272" y="1357298"/>
            <a:ext cx="1285884" cy="28575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Тыс. руб.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1764</TotalTime>
  <Words>1854</Words>
  <PresentationFormat>Экран (4:3)</PresentationFormat>
  <Paragraphs>417</Paragraphs>
  <Slides>29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30" baseType="lpstr">
      <vt:lpstr>Трек</vt:lpstr>
      <vt:lpstr>Слайд 1</vt:lpstr>
      <vt:lpstr>СТРУКТУРА БЮДЖЕТНОЙ СИСТЕМЫ  РОССИЙСКОЙ ФЕДЕРАЦИИ</vt:lpstr>
      <vt:lpstr>ОСНОВНЫЕ ПАРАМЕТРЫ БЮДЖЕТА: ДОХОДЫ, РАСХОДЫ, ДЕФИЦИТ (ПРОФИЦИТ)</vt:lpstr>
      <vt:lpstr>СТРУКТУРА БЮДЖЕТНОЙ СИСТЕМЫ РОССИЙСКОЙ ФЕДЕРАЦИИ</vt:lpstr>
      <vt:lpstr>СВЕДЕНИЯ, НЕОБХОДИМЫЕ  ДЛЯ СОСТАВЛЕНИЯ ПРОЕКТОВ БЮДЖЕТОВ В РФ </vt:lpstr>
      <vt:lpstr>ОСНОВНЫЕ ПОКАЗАТЕЛИ СОЦИАЛЬНО-ЭКОНОМИЧЕСКОГО ПОЛОЖЕНИЯ МО «КОНОШСКИЙ МУНИЦИПАЛЬНЫЙ РАЙОН»</vt:lpstr>
      <vt:lpstr>ДИНАМИКА ИЗМЕНЕНИЯ ЧИСЛЕННОСТИ НАСЕЛЕНИЯ  МО «КОНОШСКИЙ МУНИЦИПАЛЬНЫЙ РАЙОН», (тыс. человек)</vt:lpstr>
      <vt:lpstr>ОСНОВНЫЕ ПАРАМЕТРЫ БЮДЖЕТА  МО « КОНОШСКИЙ МУНИЦИПАЛЬНЫЙ РАЙОН»</vt:lpstr>
      <vt:lpstr>НАЛОГОВЫЕ И НЕНАЛОГОВЫЕ ДОХОДЫ БЮДЖЕТА МО «КОНОШСКИЙ МУНИЦИПАЛЬНЫЙ РАЙОН»</vt:lpstr>
      <vt:lpstr>СТРУКТУРА НАЛОГОВЫХ И НЕНАЛОГОВЫХ ДОХОДОВ БЮДЖЕТА МО «КОНОШСКИЙ МУНИЦИПАЛЬНЫЙ РАЙОН» В 2016 ГОДУ</vt:lpstr>
      <vt:lpstr> </vt:lpstr>
      <vt:lpstr>СТРУКТУРА НЕНАЛОГОВЫХ ДОХОДОВ РАЙОННОГО БЮДЖЕТА  ЗА 2016 ГОД</vt:lpstr>
      <vt:lpstr>Слайд 13</vt:lpstr>
      <vt:lpstr>СТРУКТУРА МЕЖБЮДЖЕТНЫХ ТРАНСФЕРТОВ  МО «КОНОШСКИЙ МУНИЦИПАЛЬНЫЙ РАЙОН» </vt:lpstr>
      <vt:lpstr>Слайд 15</vt:lpstr>
      <vt:lpstr>РАСХОДЫ БЮДЖЕТОВ ПО ОСНОВНЫМ ФУНКЦИЯМ ГОСУДАРСТВА</vt:lpstr>
      <vt:lpstr>СТРУКТУРА РАСХОДОВ БЮДЖЕТА  МО «КОНОШСКИЙ МУНИЦИПАЛЬНЫЙ РАЙОН» </vt:lpstr>
      <vt:lpstr>РАСХОДЫ БЮДЖЕТА  МО «КОНОШСКИЙ МУНИЦИПАЛЬНЫЙ РАЙОН»  ПО РАЗДЕЛАМ , ТЫС. РУБ.</vt:lpstr>
      <vt:lpstr>ДИНАМИКА РАСХОДОВ БЮДЖЕТА  МО «КОНОШСКИЙ МУНИЦИПАЛЬНЫЙ РАЙОН»</vt:lpstr>
      <vt:lpstr>Доля расходов на социальную сферу в  общем объеме расходов в 2016 году</vt:lpstr>
      <vt:lpstr>СТРУКТУРА РАСХОДОВ НА СОЦИАЛЬНУЮ СФЕРУ  В 2016 ГОДУ </vt:lpstr>
      <vt:lpstr>ОБРАЗОВАНИЕ</vt:lpstr>
      <vt:lpstr>КУЛЬТУРА</vt:lpstr>
      <vt:lpstr>ФИЗИЧЕСКАЯ КУЛЬТУРА И СПОРТ</vt:lpstr>
      <vt:lpstr>ЖИЛИЩНО-КОММУНАЛЬНОЕ ХОЗЯЙСТВО</vt:lpstr>
      <vt:lpstr>Слайд 26</vt:lpstr>
      <vt:lpstr>ИСПОЛНЕНИЕ ПРОГРАММНЫХ РАСХОДОВ БЮДЖЕТА  МО «КОНОШСКИЙ МУНИЦИПАЛЬНЫЙ РАЙОН» </vt:lpstr>
      <vt:lpstr>УДЕЛЬНЫЙ ВЕС ПРОГРАММНЫХ РАСХОДОВ БЮДЖЕТА МО «КОНОШСКИЙ МУНИЦИПАЛЬНЫЙ РАЙОН» </vt:lpstr>
      <vt:lpstr>ИНФОРМАЦИОННЫЕ РЕСУРСЫ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Ускова</cp:lastModifiedBy>
  <cp:revision>480</cp:revision>
  <dcterms:modified xsi:type="dcterms:W3CDTF">2017-05-26T05:08:02Z</dcterms:modified>
</cp:coreProperties>
</file>