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7"/>
  </p:notesMasterIdLst>
  <p:sldIdLst>
    <p:sldId id="262" r:id="rId2"/>
    <p:sldId id="264" r:id="rId3"/>
    <p:sldId id="287" r:id="rId4"/>
    <p:sldId id="288" r:id="rId5"/>
    <p:sldId id="279" r:id="rId6"/>
    <p:sldId id="280" r:id="rId7"/>
    <p:sldId id="281" r:id="rId8"/>
    <p:sldId id="289" r:id="rId9"/>
    <p:sldId id="266" r:id="rId10"/>
    <p:sldId id="270" r:id="rId11"/>
    <p:sldId id="265" r:id="rId12"/>
    <p:sldId id="271" r:id="rId13"/>
    <p:sldId id="283" r:id="rId14"/>
    <p:sldId id="284" r:id="rId15"/>
    <p:sldId id="285" r:id="rId16"/>
    <p:sldId id="273" r:id="rId17"/>
    <p:sldId id="272" r:id="rId18"/>
    <p:sldId id="274" r:id="rId19"/>
    <p:sldId id="290" r:id="rId20"/>
    <p:sldId id="275" r:id="rId21"/>
    <p:sldId id="276" r:id="rId22"/>
    <p:sldId id="277" r:id="rId23"/>
    <p:sldId id="278" r:id="rId24"/>
    <p:sldId id="263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19" autoAdjust="0"/>
    <p:restoredTop sz="92769" autoAdjust="0"/>
  </p:normalViewPr>
  <p:slideViewPr>
    <p:cSldViewPr>
      <p:cViewPr>
        <p:scale>
          <a:sx n="69" d="100"/>
          <a:sy n="69" d="100"/>
        </p:scale>
        <p:origin x="-1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576443569553815E-2"/>
          <c:y val="0.18369834336797131"/>
          <c:w val="0.43508300524934396"/>
          <c:h val="0.575927752184599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showVal val="1"/>
            </c:dLbl>
            <c:dLbl>
              <c:idx val="1"/>
              <c:showVal val="1"/>
            </c:dLbl>
            <c:dLbl>
              <c:idx val="2"/>
              <c:showVal val="1"/>
            </c:dLbl>
            <c:dLbl>
              <c:idx val="3"/>
              <c:showVal val="1"/>
            </c:dLbl>
            <c:dLbl>
              <c:idx val="5"/>
              <c:layout>
                <c:manualLayout>
                  <c:x val="6.021385504982199E-3"/>
                  <c:y val="1.0146097334870107E-2"/>
                </c:manualLayout>
              </c:layout>
              <c:showVal val="1"/>
            </c:dLbl>
            <c:dLbl>
              <c:idx val="6"/>
              <c:showVal val="1"/>
            </c:dLbl>
            <c:delete val="1"/>
          </c:dLbls>
          <c:cat>
            <c:strRef>
              <c:f>Лист1!$A$2:$A$8</c:f>
              <c:strCache>
                <c:ptCount val="7"/>
                <c:pt idx="0">
                  <c:v>НДФЛ -65,6%</c:v>
                </c:pt>
                <c:pt idx="1">
                  <c:v>Доходы от уплаты акцизов на нефтепродукты -11,2%</c:v>
                </c:pt>
                <c:pt idx="2">
                  <c:v>Единый налог на вмененный доход для отдельных видов деятельности-20,8%</c:v>
                </c:pt>
                <c:pt idx="3">
                  <c:v>Единый сельскохозяйственный налог-0,1%</c:v>
                </c:pt>
                <c:pt idx="5">
                  <c:v>Налог, взимаемый в связи с применением патентной системы налогооблажения-0,1%</c:v>
                </c:pt>
                <c:pt idx="6">
                  <c:v>Госпошлина-2,2%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0.65600000000000014</c:v>
                </c:pt>
                <c:pt idx="1">
                  <c:v>0.11200000000000002</c:v>
                </c:pt>
                <c:pt idx="2">
                  <c:v>0.20800000000000002</c:v>
                </c:pt>
                <c:pt idx="3">
                  <c:v>1.0000000000000002E-3</c:v>
                </c:pt>
                <c:pt idx="5">
                  <c:v>1.0000000000000002E-3</c:v>
                </c:pt>
                <c:pt idx="6">
                  <c:v>2.2000000000000002E-2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4752924321959755"/>
          <c:y val="0"/>
          <c:w val="0.5247075678040245"/>
          <c:h val="1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858119555804841E-2"/>
          <c:y val="6.9135318582391567E-2"/>
          <c:w val="0.51800874353550863"/>
          <c:h val="0.79259404425282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участки-53,1%</c:v>
                </c:pt>
                <c:pt idx="1">
                  <c:v>Доходы от сдачи в аренду имущества-9,3%</c:v>
                </c:pt>
                <c:pt idx="2">
                  <c:v>Доходы от реализации земельных участков-3,2%</c:v>
                </c:pt>
                <c:pt idx="3">
                  <c:v>Доходы от реализации имущества-15,6%</c:v>
                </c:pt>
                <c:pt idx="4">
                  <c:v>Плата за негативное воздействие на окружающую среду-2,2%</c:v>
                </c:pt>
                <c:pt idx="5">
                  <c:v>Штрафы-16,6%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0.53100000000000003</c:v>
                </c:pt>
                <c:pt idx="1">
                  <c:v>9.3000000000000041E-2</c:v>
                </c:pt>
                <c:pt idx="2">
                  <c:v>3.2000000000000008E-2</c:v>
                </c:pt>
                <c:pt idx="3">
                  <c:v>0.15600000000000003</c:v>
                </c:pt>
                <c:pt idx="4">
                  <c:v>2.1999999999999999E-2</c:v>
                </c:pt>
                <c:pt idx="5">
                  <c:v>0.16600000000000001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54412217587277"/>
          <c:y val="6.0091928976486325E-2"/>
          <c:w val="0.40536344030174232"/>
          <c:h val="0.92672919952344168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0"/>
      <c:perspective val="0"/>
    </c:view3D>
    <c:plotArea>
      <c:layout>
        <c:manualLayout>
          <c:layoutTarget val="inner"/>
          <c:xMode val="edge"/>
          <c:yMode val="edge"/>
          <c:x val="1.0604882285806725E-4"/>
          <c:y val="2.1777178072895937E-2"/>
          <c:w val="0.63503561587739432"/>
          <c:h val="0.895536341326760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расходов бюджета по разделам</c:v>
                </c:pt>
              </c:strCache>
            </c:strRef>
          </c:tx>
          <c:explosion val="25"/>
          <c:dPt>
            <c:idx val="6"/>
            <c:spPr>
              <a:solidFill>
                <a:schemeClr val="bg2">
                  <a:lumMod val="75000"/>
                </a:schemeClr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FF00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Pt>
            <c:idx val="10"/>
            <c:spPr>
              <a:solidFill>
                <a:srgbClr val="AAF10D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200" b="1" i="0" u="none" strike="noStrike" baseline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en-US" smtClean="0"/>
                      <a:t>8,6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numFmt formatCode="0.00%" sourceLinked="0"/>
              <c:spPr>
                <a:ln>
                  <a:noFill/>
                </a:ln>
              </c:spPr>
              <c:dLblPos val="bestFit"/>
              <c:showPercent val="1"/>
            </c:dLbl>
            <c:dLbl>
              <c:idx val="1"/>
              <c:layout>
                <c:manualLayout>
                  <c:x val="-2.1826890676058992E-2"/>
                  <c:y val="-4.7990988645061523E-2"/>
                </c:manualLayout>
              </c:layout>
              <c:numFmt formatCode="0.0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1.4308671855560605E-2"/>
                  <c:y val="1.2696778164429609E-2"/>
                </c:manualLayout>
              </c:layout>
              <c:numFmt formatCode="0.0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3"/>
              <c:numFmt formatCode="0.0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</c:dLbl>
            <c:dLbl>
              <c:idx val="4"/>
              <c:numFmt formatCode="0.0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</c:dLbl>
            <c:dLbl>
              <c:idx val="5"/>
              <c:numFmt formatCode="0.00%" sourceLinked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tx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</c:dLbl>
            <c:dLbl>
              <c:idx val="6"/>
              <c:layout>
                <c:manualLayout>
                  <c:x val="1.44175899647514E-3"/>
                  <c:y val="-0.19848239155994424"/>
                </c:manualLayout>
              </c:layout>
              <c:dLblPos val="bestFit"/>
              <c:showPercent val="1"/>
            </c:dLbl>
            <c:dLbl>
              <c:idx val="7"/>
              <c:layout>
                <c:manualLayout>
                  <c:x val="1.7682034411236221E-2"/>
                  <c:y val="-8.7438944519407549E-2"/>
                </c:manualLayout>
              </c:layout>
              <c:dLblPos val="bestFit"/>
              <c:showPercent val="1"/>
            </c:dLbl>
            <c:dLbl>
              <c:idx val="9"/>
              <c:layout>
                <c:manualLayout>
                  <c:x val="-1.8722437635487886E-2"/>
                  <c:y val="-3.0139115750933373E-3"/>
                </c:manualLayout>
              </c:layout>
              <c:dLblPos val="bestFit"/>
              <c:showPercent val="1"/>
            </c:dLbl>
            <c:numFmt formatCode="0.00%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dLblPos val="bestFit"/>
            <c:showPercent val="1"/>
            <c:showLeaderLines val="1"/>
            <c:leaderLines>
              <c:spPr>
                <a:ln>
                  <a:solidFill>
                    <a:sysClr val="windowText" lastClr="000000"/>
                  </a:solidFill>
                </a:ln>
              </c:spPr>
            </c:leaderLines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муниципального долга</c:v>
                </c:pt>
                <c:pt idx="10">
                  <c:v>Межбюджетные трансферты общего характера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 formatCode="#,##0.00">
                  <c:v>53674.1</c:v>
                </c:pt>
                <c:pt idx="1">
                  <c:v>964.4</c:v>
                </c:pt>
                <c:pt idx="2">
                  <c:v>650</c:v>
                </c:pt>
                <c:pt idx="3" formatCode="#,##0.00">
                  <c:v>14611</c:v>
                </c:pt>
                <c:pt idx="4" formatCode="#,##0.00">
                  <c:v>2496.6999999999998</c:v>
                </c:pt>
                <c:pt idx="5" formatCode="#,##0.00">
                  <c:v>460257.5</c:v>
                </c:pt>
                <c:pt idx="6" formatCode="#,##0.00">
                  <c:v>32646.7</c:v>
                </c:pt>
                <c:pt idx="7" formatCode="#,##0.00">
                  <c:v>16142.1</c:v>
                </c:pt>
                <c:pt idx="8" formatCode="#,##0">
                  <c:v>12470</c:v>
                </c:pt>
                <c:pt idx="9" formatCode="#,##0.00">
                  <c:v>1303</c:v>
                </c:pt>
                <c:pt idx="10" formatCode="#,##0.00">
                  <c:v>24226.3</c:v>
                </c:pt>
              </c:numCache>
            </c:numRef>
          </c:val>
        </c:ser>
      </c:pie3DChart>
      <c:spPr>
        <a:noFill/>
        <a:ln w="25400">
          <a:noFill/>
        </a:ln>
        <a:effectLst/>
      </c:spPr>
    </c:plotArea>
    <c:legend>
      <c:legendPos val="r"/>
      <c:legendEntry>
        <c:idx val="6"/>
        <c:txPr>
          <a:bodyPr/>
          <a:lstStyle/>
          <a:p>
            <a:pPr>
              <a:defRPr sz="120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</c:legendEntry>
      <c:layout>
        <c:manualLayout>
          <c:xMode val="edge"/>
          <c:yMode val="edge"/>
          <c:x val="0.6496626637444326"/>
          <c:y val="1.919923616536073E-2"/>
          <c:w val="0.32257366261416504"/>
          <c:h val="0.87704866289484196"/>
        </c:manualLayout>
      </c:layout>
      <c:txPr>
        <a:bodyPr/>
        <a:lstStyle/>
        <a:p>
          <a:pPr>
            <a:defRPr sz="1200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spPr>
    <a:ln>
      <a:noFill/>
    </a:ln>
    <a:effectLst>
      <a:outerShdw blurRad="63500" sx="102000" sy="102000" algn="ctr" rotWithShape="0">
        <a:schemeClr val="accent6">
          <a:lumMod val="20000"/>
          <a:lumOff val="80000"/>
          <a:alpha val="40000"/>
        </a:schemeClr>
      </a:outerShdw>
    </a:effectLst>
  </c:spPr>
  <c:txPr>
    <a:bodyPr/>
    <a:lstStyle/>
    <a:p>
      <a:pPr>
        <a:defRPr sz="1001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913F5-6403-42E4-93AC-6A2DE3CBB79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90B33B-7766-4100-90F3-57BA1C63030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00" baseline="0" dirty="0"/>
            <a:t>НАЛОГОВЫЕ ДОХОДЫ</a:t>
          </a:r>
          <a:endParaRPr lang="ru-RU" sz="1500" dirty="0"/>
        </a:p>
      </dgm:t>
    </dgm:pt>
    <dgm:pt modelId="{61D793C8-F147-4E77-81FB-840DE61E6249}" type="parTrans" cxnId="{46EEAE60-821E-49F3-B0BA-8712F9A15875}">
      <dgm:prSet/>
      <dgm:spPr/>
      <dgm:t>
        <a:bodyPr/>
        <a:lstStyle/>
        <a:p>
          <a:endParaRPr lang="ru-RU"/>
        </a:p>
      </dgm:t>
    </dgm:pt>
    <dgm:pt modelId="{19AE5CE8-8CF9-42C4-BA1F-1001F074FCD9}" type="sibTrans" cxnId="{46EEAE60-821E-49F3-B0BA-8712F9A15875}">
      <dgm:prSet/>
      <dgm:spPr/>
      <dgm:t>
        <a:bodyPr/>
        <a:lstStyle/>
        <a:p>
          <a:endParaRPr lang="ru-RU"/>
        </a:p>
      </dgm:t>
    </dgm:pt>
    <dgm:pt modelId="{D9F1243F-861B-405A-AF71-FD9E8CCDFF1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00" dirty="0"/>
            <a:t>НЕНАЛОГОВЫЕ ДОХОДЫ</a:t>
          </a:r>
        </a:p>
      </dgm:t>
    </dgm:pt>
    <dgm:pt modelId="{4FDA1267-2A64-42D3-A2E6-D0EB1E57CF5C}" type="parTrans" cxnId="{FEC4E87E-906F-4782-A2D4-0A77A4092B09}">
      <dgm:prSet/>
      <dgm:spPr/>
      <dgm:t>
        <a:bodyPr/>
        <a:lstStyle/>
        <a:p>
          <a:endParaRPr lang="ru-RU"/>
        </a:p>
      </dgm:t>
    </dgm:pt>
    <dgm:pt modelId="{620AF793-E100-449E-8EE1-2945F985853B}" type="sibTrans" cxnId="{FEC4E87E-906F-4782-A2D4-0A77A4092B09}">
      <dgm:prSet/>
      <dgm:spPr/>
      <dgm:t>
        <a:bodyPr/>
        <a:lstStyle/>
        <a:p>
          <a:endParaRPr lang="ru-RU"/>
        </a:p>
      </dgm:t>
    </dgm:pt>
    <dgm:pt modelId="{300F49D3-DC28-4A21-B380-14C943ED84F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500" dirty="0"/>
            <a:t>БЕЗВОЗМЕЗДНЫЕ ПОСТУПЛЕНИЯ</a:t>
          </a:r>
        </a:p>
      </dgm:t>
    </dgm:pt>
    <dgm:pt modelId="{FB004F0D-0525-440A-92E8-28D16A6643A8}" type="parTrans" cxnId="{B9727920-CA57-4D20-9C6A-334F082BAEAC}">
      <dgm:prSet/>
      <dgm:spPr/>
      <dgm:t>
        <a:bodyPr/>
        <a:lstStyle/>
        <a:p>
          <a:endParaRPr lang="ru-RU"/>
        </a:p>
      </dgm:t>
    </dgm:pt>
    <dgm:pt modelId="{0EF19DC6-E124-46FF-AC97-8FEB88E9163F}" type="sibTrans" cxnId="{B9727920-CA57-4D20-9C6A-334F082BAEAC}">
      <dgm:prSet/>
      <dgm:spPr/>
      <dgm:t>
        <a:bodyPr/>
        <a:lstStyle/>
        <a:p>
          <a:endParaRPr lang="ru-RU"/>
        </a:p>
      </dgm:t>
    </dgm:pt>
    <dgm:pt modelId="{598721EB-7DB0-4B9C-87EA-AC3F21589834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налог на доходы физических лиц;</a:t>
          </a:r>
          <a:endParaRPr lang="ru-RU" sz="1300" dirty="0"/>
        </a:p>
      </dgm:t>
    </dgm:pt>
    <dgm:pt modelId="{90DF259F-CA17-4048-8F9C-1E6D2DFEB1A8}" type="parTrans" cxnId="{0FFEB83C-27D3-4EB8-91E4-5F18B1DEB7AA}">
      <dgm:prSet/>
      <dgm:spPr/>
      <dgm:t>
        <a:bodyPr/>
        <a:lstStyle/>
        <a:p>
          <a:endParaRPr lang="ru-RU"/>
        </a:p>
      </dgm:t>
    </dgm:pt>
    <dgm:pt modelId="{77E3752A-D0B6-48D7-8997-C2239A8F6E13}" type="sibTrans" cxnId="{0FFEB83C-27D3-4EB8-91E4-5F18B1DEB7AA}">
      <dgm:prSet/>
      <dgm:spPr/>
      <dgm:t>
        <a:bodyPr/>
        <a:lstStyle/>
        <a:p>
          <a:endParaRPr lang="ru-RU"/>
        </a:p>
      </dgm:t>
    </dgm:pt>
    <dgm:pt modelId="{342CC266-F48E-4723-BB07-1B260B41AD0B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налоги на совокупный доход;</a:t>
          </a:r>
        </a:p>
      </dgm:t>
    </dgm:pt>
    <dgm:pt modelId="{9832818D-530D-4493-AA01-5A3FA66B4F1F}" type="parTrans" cxnId="{9D3C0DE1-A9CC-48E5-A62D-928CA3F55FBF}">
      <dgm:prSet/>
      <dgm:spPr/>
      <dgm:t>
        <a:bodyPr/>
        <a:lstStyle/>
        <a:p>
          <a:endParaRPr lang="ru-RU"/>
        </a:p>
      </dgm:t>
    </dgm:pt>
    <dgm:pt modelId="{856CE606-062F-4E66-AF4C-B3A4D5FE7E50}" type="sibTrans" cxnId="{9D3C0DE1-A9CC-48E5-A62D-928CA3F55FBF}">
      <dgm:prSet/>
      <dgm:spPr/>
      <dgm:t>
        <a:bodyPr/>
        <a:lstStyle/>
        <a:p>
          <a:endParaRPr lang="ru-RU"/>
        </a:p>
      </dgm:t>
    </dgm:pt>
    <dgm:pt modelId="{7CC8EBFA-2B54-4E6B-AF10-4DB3F21BB549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государственная пошлина;</a:t>
          </a:r>
        </a:p>
      </dgm:t>
    </dgm:pt>
    <dgm:pt modelId="{85AA2D11-DAE9-4983-9A0D-F9E4D051AEC3}" type="parTrans" cxnId="{85B15133-468A-4439-9FFC-6BA185D97623}">
      <dgm:prSet/>
      <dgm:spPr/>
      <dgm:t>
        <a:bodyPr/>
        <a:lstStyle/>
        <a:p>
          <a:endParaRPr lang="ru-RU"/>
        </a:p>
      </dgm:t>
    </dgm:pt>
    <dgm:pt modelId="{38F1FF2E-87C0-486E-B6AF-7EEF20C5BC4C}" type="sibTrans" cxnId="{85B15133-468A-4439-9FFC-6BA185D97623}">
      <dgm:prSet/>
      <dgm:spPr/>
      <dgm:t>
        <a:bodyPr/>
        <a:lstStyle/>
        <a:p>
          <a:endParaRPr lang="ru-RU"/>
        </a:p>
      </dgm:t>
    </dgm:pt>
    <dgm:pt modelId="{560E94EF-A101-4A18-9853-E47429D459E9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endParaRPr lang="ru-RU" sz="1300" dirty="0"/>
        </a:p>
      </dgm:t>
    </dgm:pt>
    <dgm:pt modelId="{426A5569-792D-4A7F-A242-A22BD4B61112}" type="parTrans" cxnId="{25BCEA88-88B2-4E07-92E4-DDAEF80E8F5B}">
      <dgm:prSet/>
      <dgm:spPr/>
      <dgm:t>
        <a:bodyPr/>
        <a:lstStyle/>
        <a:p>
          <a:endParaRPr lang="ru-RU"/>
        </a:p>
      </dgm:t>
    </dgm:pt>
    <dgm:pt modelId="{84F07355-A02D-4FAC-8871-92489E20CA39}" type="sibTrans" cxnId="{25BCEA88-88B2-4E07-92E4-DDAEF80E8F5B}">
      <dgm:prSet/>
      <dgm:spPr/>
      <dgm:t>
        <a:bodyPr/>
        <a:lstStyle/>
        <a:p>
          <a:endParaRPr lang="ru-RU"/>
        </a:p>
      </dgm:t>
    </dgm:pt>
    <dgm:pt modelId="{A945A02E-885A-47B8-9E0C-766BEE73F530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доходы от сдачи в аренду имущества, земельных участков;</a:t>
          </a:r>
          <a:endParaRPr lang="ru-RU" sz="1300" dirty="0"/>
        </a:p>
      </dgm:t>
    </dgm:pt>
    <dgm:pt modelId="{A32C47C1-8DB2-4544-8B2A-72124D5DEFF9}" type="parTrans" cxnId="{F8CBFCD7-82CA-4C1A-BDC6-17793723E1E4}">
      <dgm:prSet/>
      <dgm:spPr/>
      <dgm:t>
        <a:bodyPr/>
        <a:lstStyle/>
        <a:p>
          <a:endParaRPr lang="ru-RU"/>
        </a:p>
      </dgm:t>
    </dgm:pt>
    <dgm:pt modelId="{31189387-4117-413E-9BBA-D04EE47A3793}" type="sibTrans" cxnId="{F8CBFCD7-82CA-4C1A-BDC6-17793723E1E4}">
      <dgm:prSet/>
      <dgm:spPr/>
      <dgm:t>
        <a:bodyPr/>
        <a:lstStyle/>
        <a:p>
          <a:endParaRPr lang="ru-RU"/>
        </a:p>
      </dgm:t>
    </dgm:pt>
    <dgm:pt modelId="{8A1D7362-1F44-42DE-88C9-EE5BE43DCC8E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доходы от реализации имущества, земельных участков;</a:t>
          </a:r>
        </a:p>
      </dgm:t>
    </dgm:pt>
    <dgm:pt modelId="{A34C6792-8203-4288-A298-3A6CCDCB5BE6}" type="parTrans" cxnId="{90E96701-0BF6-4ADC-8810-B6F3E31A4D92}">
      <dgm:prSet/>
      <dgm:spPr/>
      <dgm:t>
        <a:bodyPr/>
        <a:lstStyle/>
        <a:p>
          <a:endParaRPr lang="ru-RU"/>
        </a:p>
      </dgm:t>
    </dgm:pt>
    <dgm:pt modelId="{43AD7675-1FA2-4576-A966-CE153C19493C}" type="sibTrans" cxnId="{90E96701-0BF6-4ADC-8810-B6F3E31A4D92}">
      <dgm:prSet/>
      <dgm:spPr/>
      <dgm:t>
        <a:bodyPr/>
        <a:lstStyle/>
        <a:p>
          <a:endParaRPr lang="ru-RU"/>
        </a:p>
      </dgm:t>
    </dgm:pt>
    <dgm:pt modelId="{7E399576-8A08-4C2E-ADA0-063C7FB8B45D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плата за негативное воздействие на окружающую среду;</a:t>
          </a:r>
        </a:p>
      </dgm:t>
    </dgm:pt>
    <dgm:pt modelId="{8C76DB34-25AD-4890-A612-A03D652FEDE1}" type="parTrans" cxnId="{ACA33FD5-9788-49D1-BD58-D506869FC6AA}">
      <dgm:prSet/>
      <dgm:spPr/>
      <dgm:t>
        <a:bodyPr/>
        <a:lstStyle/>
        <a:p>
          <a:endParaRPr lang="ru-RU"/>
        </a:p>
      </dgm:t>
    </dgm:pt>
    <dgm:pt modelId="{3E49DC7C-FCDB-47B2-BAB6-829024CB79B7}" type="sibTrans" cxnId="{ACA33FD5-9788-49D1-BD58-D506869FC6AA}">
      <dgm:prSet/>
      <dgm:spPr/>
      <dgm:t>
        <a:bodyPr/>
        <a:lstStyle/>
        <a:p>
          <a:endParaRPr lang="ru-RU"/>
        </a:p>
      </dgm:t>
    </dgm:pt>
    <dgm:pt modelId="{A33EE933-92A6-4FA8-A093-985AD27D37B7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штрафы, санкции, возмещение ущерба.</a:t>
          </a:r>
        </a:p>
      </dgm:t>
    </dgm:pt>
    <dgm:pt modelId="{E5CEB0A1-5594-415B-B36A-E24009FBEFE1}" type="parTrans" cxnId="{BD756F6A-D6BC-46CD-939E-EF5CEC7969D8}">
      <dgm:prSet/>
      <dgm:spPr/>
      <dgm:t>
        <a:bodyPr/>
        <a:lstStyle/>
        <a:p>
          <a:endParaRPr lang="ru-RU"/>
        </a:p>
      </dgm:t>
    </dgm:pt>
    <dgm:pt modelId="{73977968-E67D-46C5-8281-5A510D7FE3C6}" type="sibTrans" cxnId="{BD756F6A-D6BC-46CD-939E-EF5CEC7969D8}">
      <dgm:prSet/>
      <dgm:spPr/>
      <dgm:t>
        <a:bodyPr/>
        <a:lstStyle/>
        <a:p>
          <a:endParaRPr lang="ru-RU"/>
        </a:p>
      </dgm:t>
    </dgm:pt>
    <dgm:pt modelId="{2808F25A-2D00-4817-BF29-A30949704AB0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дотации;</a:t>
          </a:r>
          <a:endParaRPr lang="ru-RU" sz="1300" dirty="0"/>
        </a:p>
      </dgm:t>
    </dgm:pt>
    <dgm:pt modelId="{3AB01560-5228-4072-9EF6-DFC499E23B8D}" type="parTrans" cxnId="{0DBA93D3-DFF3-4110-B4C1-34ACDC208E1E}">
      <dgm:prSet/>
      <dgm:spPr/>
      <dgm:t>
        <a:bodyPr/>
        <a:lstStyle/>
        <a:p>
          <a:endParaRPr lang="ru-RU"/>
        </a:p>
      </dgm:t>
    </dgm:pt>
    <dgm:pt modelId="{772BDF03-6507-44C7-B8E8-81CCC5200705}" type="sibTrans" cxnId="{0DBA93D3-DFF3-4110-B4C1-34ACDC208E1E}">
      <dgm:prSet/>
      <dgm:spPr/>
      <dgm:t>
        <a:bodyPr/>
        <a:lstStyle/>
        <a:p>
          <a:endParaRPr lang="ru-RU"/>
        </a:p>
      </dgm:t>
    </dgm:pt>
    <dgm:pt modelId="{F79F6A8C-542A-4A7F-A4D3-50DC997924B8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субсидии;</a:t>
          </a:r>
        </a:p>
      </dgm:t>
    </dgm:pt>
    <dgm:pt modelId="{EF815FA5-0CF6-43BF-9FAD-B852670DB539}" type="parTrans" cxnId="{3B0BFE5C-48EF-4904-9D9D-6423B9DF85D5}">
      <dgm:prSet/>
      <dgm:spPr/>
      <dgm:t>
        <a:bodyPr/>
        <a:lstStyle/>
        <a:p>
          <a:endParaRPr lang="ru-RU"/>
        </a:p>
      </dgm:t>
    </dgm:pt>
    <dgm:pt modelId="{5B7CC2C9-96F2-414C-B5EE-886E748C6674}" type="sibTrans" cxnId="{3B0BFE5C-48EF-4904-9D9D-6423B9DF85D5}">
      <dgm:prSet/>
      <dgm:spPr/>
      <dgm:t>
        <a:bodyPr/>
        <a:lstStyle/>
        <a:p>
          <a:endParaRPr lang="ru-RU"/>
        </a:p>
      </dgm:t>
    </dgm:pt>
    <dgm:pt modelId="{AA5C44A8-D3EB-43A7-A898-42891B983BDB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субвенции;</a:t>
          </a:r>
        </a:p>
      </dgm:t>
    </dgm:pt>
    <dgm:pt modelId="{E5E9A13F-0353-4B8B-8FDB-6AB34E4C8381}" type="parTrans" cxnId="{905740D9-BF35-4981-8627-88A053D34C6F}">
      <dgm:prSet/>
      <dgm:spPr/>
      <dgm:t>
        <a:bodyPr/>
        <a:lstStyle/>
        <a:p>
          <a:endParaRPr lang="ru-RU"/>
        </a:p>
      </dgm:t>
    </dgm:pt>
    <dgm:pt modelId="{AF748066-8C99-45A3-8C1B-52577FF3258C}" type="sibTrans" cxnId="{905740D9-BF35-4981-8627-88A053D34C6F}">
      <dgm:prSet/>
      <dgm:spPr/>
      <dgm:t>
        <a:bodyPr/>
        <a:lstStyle/>
        <a:p>
          <a:endParaRPr lang="ru-RU"/>
        </a:p>
      </dgm:t>
    </dgm:pt>
    <dgm:pt modelId="{25C5D47D-2CA5-4ACD-8578-52A1E6617FC1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иные межбюджетные трансферты;</a:t>
          </a:r>
        </a:p>
      </dgm:t>
    </dgm:pt>
    <dgm:pt modelId="{E3CD5A0A-970D-4E20-910A-07AFCD5C9D77}" type="parTrans" cxnId="{5BD155DC-594C-44E4-86D8-6655DC8E9CFC}">
      <dgm:prSet/>
      <dgm:spPr/>
      <dgm:t>
        <a:bodyPr/>
        <a:lstStyle/>
        <a:p>
          <a:endParaRPr lang="ru-RU"/>
        </a:p>
      </dgm:t>
    </dgm:pt>
    <dgm:pt modelId="{28CA3D94-D300-4894-8169-37E56F56480D}" type="sibTrans" cxnId="{5BD155DC-594C-44E4-86D8-6655DC8E9CFC}">
      <dgm:prSet/>
      <dgm:spPr/>
      <dgm:t>
        <a:bodyPr/>
        <a:lstStyle/>
        <a:p>
          <a:endParaRPr lang="ru-RU"/>
        </a:p>
      </dgm:t>
    </dgm:pt>
    <dgm:pt modelId="{52BAABF0-9421-44FF-8115-32540F434159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/>
            <a:t>прочие безвозмездные поступления.</a:t>
          </a:r>
        </a:p>
      </dgm:t>
    </dgm:pt>
    <dgm:pt modelId="{578C6FD3-2E99-4A0E-9004-157E26907B6D}" type="parTrans" cxnId="{3A8FDD09-C3D7-4F65-92CE-3ACC846E315A}">
      <dgm:prSet/>
      <dgm:spPr/>
      <dgm:t>
        <a:bodyPr/>
        <a:lstStyle/>
        <a:p>
          <a:endParaRPr lang="ru-RU"/>
        </a:p>
      </dgm:t>
    </dgm:pt>
    <dgm:pt modelId="{B421B906-7D46-4C1A-9C5B-A2B121E6766B}" type="sibTrans" cxnId="{3A8FDD09-C3D7-4F65-92CE-3ACC846E315A}">
      <dgm:prSet/>
      <dgm:spPr/>
      <dgm:t>
        <a:bodyPr/>
        <a:lstStyle/>
        <a:p>
          <a:endParaRPr lang="ru-RU"/>
        </a:p>
      </dgm:t>
    </dgm:pt>
    <dgm:pt modelId="{5B4A41D7-CF33-4B45-821B-A1B2071797F5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300" baseline="0" dirty="0" smtClean="0"/>
            <a:t>акцизы на нефтепродукты;</a:t>
          </a:r>
          <a:endParaRPr lang="ru-RU" sz="1300" baseline="0" dirty="0"/>
        </a:p>
      </dgm:t>
    </dgm:pt>
    <dgm:pt modelId="{B2B3F88E-C1DD-4F1E-B870-7D451E32DA94}" type="parTrans" cxnId="{24A191AE-E66E-4142-9547-1B7C415A8EFC}">
      <dgm:prSet/>
      <dgm:spPr/>
    </dgm:pt>
    <dgm:pt modelId="{FFBA7D31-5D41-4347-A831-49E2D075F2C5}" type="sibTrans" cxnId="{24A191AE-E66E-4142-9547-1B7C415A8EFC}">
      <dgm:prSet/>
      <dgm:spPr/>
    </dgm:pt>
    <dgm:pt modelId="{E358C7CE-4C85-44E4-B056-9049F22EEE0A}" type="pres">
      <dgm:prSet presAssocID="{CF7913F5-6403-42E4-93AC-6A2DE3CBB7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55F0FD-EB2B-4B51-B987-952D9CCB6600}" type="pres">
      <dgm:prSet presAssocID="{FC90B33B-7766-4100-90F3-57BA1C630304}" presName="parentLin" presStyleCnt="0"/>
      <dgm:spPr/>
    </dgm:pt>
    <dgm:pt modelId="{C7252AC8-BA6F-46A6-A1AD-3CBFE4266BB1}" type="pres">
      <dgm:prSet presAssocID="{FC90B33B-7766-4100-90F3-57BA1C63030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2BBCF86-FDDB-45C1-B63D-4A552E3961E8}" type="pres">
      <dgm:prSet presAssocID="{FC90B33B-7766-4100-90F3-57BA1C630304}" presName="parentText" presStyleLbl="node1" presStyleIdx="0" presStyleCnt="3" custScaleY="166490" custLinFactNeighborX="-2784" custLinFactNeighborY="-100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A2B12-8E83-4046-98FE-32C8BA2E620C}" type="pres">
      <dgm:prSet presAssocID="{FC90B33B-7766-4100-90F3-57BA1C630304}" presName="negativeSpace" presStyleCnt="0"/>
      <dgm:spPr/>
    </dgm:pt>
    <dgm:pt modelId="{72E16C16-2F45-40BF-A155-B97ACEE76AE4}" type="pres">
      <dgm:prSet presAssocID="{FC90B33B-7766-4100-90F3-57BA1C630304}" presName="childText" presStyleLbl="conFgAcc1" presStyleIdx="0" presStyleCnt="3" custScaleY="93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E96A4-027A-4854-B809-73A5ACE30781}" type="pres">
      <dgm:prSet presAssocID="{19AE5CE8-8CF9-42C4-BA1F-1001F074FCD9}" presName="spaceBetweenRectangles" presStyleCnt="0"/>
      <dgm:spPr/>
    </dgm:pt>
    <dgm:pt modelId="{FF1DABC5-E4B6-4471-937E-A0050CC997C3}" type="pres">
      <dgm:prSet presAssocID="{D9F1243F-861B-405A-AF71-FD9E8CCDFF16}" presName="parentLin" presStyleCnt="0"/>
      <dgm:spPr/>
    </dgm:pt>
    <dgm:pt modelId="{217E4BBC-94EC-4EB3-8A27-B066C0094C42}" type="pres">
      <dgm:prSet presAssocID="{D9F1243F-861B-405A-AF71-FD9E8CCDFF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B93D26D-BBB5-4F36-B845-CD320FBA08DF}" type="pres">
      <dgm:prSet presAssocID="{D9F1243F-861B-405A-AF71-FD9E8CCDFF16}" presName="parentText" presStyleLbl="node1" presStyleIdx="1" presStyleCnt="3" custScaleY="154144" custLinFactNeighborX="7663" custLinFactNeighborY="-150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A0BBE-5A9B-4BC8-98F0-4D6DDDA68755}" type="pres">
      <dgm:prSet presAssocID="{D9F1243F-861B-405A-AF71-FD9E8CCDFF16}" presName="negativeSpace" presStyleCnt="0"/>
      <dgm:spPr/>
    </dgm:pt>
    <dgm:pt modelId="{F60274E6-B674-497E-92DB-5C104D7D6227}" type="pres">
      <dgm:prSet presAssocID="{D9F1243F-861B-405A-AF71-FD9E8CCDFF16}" presName="childText" presStyleLbl="conFgAcc1" presStyleIdx="1" presStyleCnt="3" custScaleY="92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60A9A-797B-456E-BE76-2AD40F515D13}" type="pres">
      <dgm:prSet presAssocID="{620AF793-E100-449E-8EE1-2945F985853B}" presName="spaceBetweenRectangles" presStyleCnt="0"/>
      <dgm:spPr/>
    </dgm:pt>
    <dgm:pt modelId="{5D0336F0-5394-40EA-A2D6-63F14E71C97A}" type="pres">
      <dgm:prSet presAssocID="{300F49D3-DC28-4A21-B380-14C943ED84FE}" presName="parentLin" presStyleCnt="0"/>
      <dgm:spPr/>
    </dgm:pt>
    <dgm:pt modelId="{8D28BE44-1597-4536-A33D-A236015EEF05}" type="pres">
      <dgm:prSet presAssocID="{300F49D3-DC28-4A21-B380-14C943ED84F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BF5F41A-CD60-4285-BF31-94EFFD560CD0}" type="pres">
      <dgm:prSet presAssocID="{300F49D3-DC28-4A21-B380-14C943ED84FE}" presName="parentText" presStyleLbl="node1" presStyleIdx="2" presStyleCnt="3" custScaleY="146780" custLinFactNeighborX="-3832" custLinFactNeighborY="-241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531C2-97EC-43EC-B395-AFDD8C4CAD67}" type="pres">
      <dgm:prSet presAssocID="{300F49D3-DC28-4A21-B380-14C943ED84FE}" presName="negativeSpace" presStyleCnt="0"/>
      <dgm:spPr/>
    </dgm:pt>
    <dgm:pt modelId="{B14232B0-E90F-4D8B-96D3-3DB0233FEF8B}" type="pres">
      <dgm:prSet presAssocID="{300F49D3-DC28-4A21-B380-14C943ED84FE}" presName="childText" presStyleLbl="conFgAcc1" presStyleIdx="2" presStyleCnt="3" custScaleY="90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E96701-0BF6-4ADC-8810-B6F3E31A4D92}" srcId="{D9F1243F-861B-405A-AF71-FD9E8CCDFF16}" destId="{8A1D7362-1F44-42DE-88C9-EE5BE43DCC8E}" srcOrd="1" destOrd="0" parTransId="{A34C6792-8203-4288-A298-3A6CCDCB5BE6}" sibTransId="{43AD7675-1FA2-4576-A966-CE153C19493C}"/>
    <dgm:cxn modelId="{507B6641-7DB2-46E9-991F-29B39A3AC29B}" type="presOf" srcId="{FC90B33B-7766-4100-90F3-57BA1C630304}" destId="{D2BBCF86-FDDB-45C1-B63D-4A552E3961E8}" srcOrd="1" destOrd="0" presId="urn:microsoft.com/office/officeart/2005/8/layout/list1"/>
    <dgm:cxn modelId="{7EE8300B-8B27-482C-940C-74DC63DDDC24}" type="presOf" srcId="{52BAABF0-9421-44FF-8115-32540F434159}" destId="{B14232B0-E90F-4D8B-96D3-3DB0233FEF8B}" srcOrd="0" destOrd="4" presId="urn:microsoft.com/office/officeart/2005/8/layout/list1"/>
    <dgm:cxn modelId="{7C5F3AA5-03FA-494B-8CA3-51C3CEB42153}" type="presOf" srcId="{2808F25A-2D00-4817-BF29-A30949704AB0}" destId="{B14232B0-E90F-4D8B-96D3-3DB0233FEF8B}" srcOrd="0" destOrd="0" presId="urn:microsoft.com/office/officeart/2005/8/layout/list1"/>
    <dgm:cxn modelId="{ACA33FD5-9788-49D1-BD58-D506869FC6AA}" srcId="{D9F1243F-861B-405A-AF71-FD9E8CCDFF16}" destId="{7E399576-8A08-4C2E-ADA0-063C7FB8B45D}" srcOrd="2" destOrd="0" parTransId="{8C76DB34-25AD-4890-A612-A03D652FEDE1}" sibTransId="{3E49DC7C-FCDB-47B2-BAB6-829024CB79B7}"/>
    <dgm:cxn modelId="{6FE2DF1B-D9E7-4450-B28B-B5FB17A7333C}" type="presOf" srcId="{7CC8EBFA-2B54-4E6B-AF10-4DB3F21BB549}" destId="{72E16C16-2F45-40BF-A155-B97ACEE76AE4}" srcOrd="0" destOrd="3" presId="urn:microsoft.com/office/officeart/2005/8/layout/list1"/>
    <dgm:cxn modelId="{9D3C0DE1-A9CC-48E5-A62D-928CA3F55FBF}" srcId="{FC90B33B-7766-4100-90F3-57BA1C630304}" destId="{342CC266-F48E-4723-BB07-1B260B41AD0B}" srcOrd="1" destOrd="0" parTransId="{9832818D-530D-4493-AA01-5A3FA66B4F1F}" sibTransId="{856CE606-062F-4E66-AF4C-B3A4D5FE7E50}"/>
    <dgm:cxn modelId="{0DBA93D3-DFF3-4110-B4C1-34ACDC208E1E}" srcId="{300F49D3-DC28-4A21-B380-14C943ED84FE}" destId="{2808F25A-2D00-4817-BF29-A30949704AB0}" srcOrd="0" destOrd="0" parTransId="{3AB01560-5228-4072-9EF6-DFC499E23B8D}" sibTransId="{772BDF03-6507-44C7-B8E8-81CCC5200705}"/>
    <dgm:cxn modelId="{25BCEA88-88B2-4E07-92E4-DDAEF80E8F5B}" srcId="{FC90B33B-7766-4100-90F3-57BA1C630304}" destId="{560E94EF-A101-4A18-9853-E47429D459E9}" srcOrd="4" destOrd="0" parTransId="{426A5569-792D-4A7F-A242-A22BD4B61112}" sibTransId="{84F07355-A02D-4FAC-8871-92489E20CA39}"/>
    <dgm:cxn modelId="{37EB618F-25B2-48E2-8317-B8FD4345F4DD}" type="presOf" srcId="{D9F1243F-861B-405A-AF71-FD9E8CCDFF16}" destId="{BB93D26D-BBB5-4F36-B845-CD320FBA08DF}" srcOrd="1" destOrd="0" presId="urn:microsoft.com/office/officeart/2005/8/layout/list1"/>
    <dgm:cxn modelId="{B9727920-CA57-4D20-9C6A-334F082BAEAC}" srcId="{CF7913F5-6403-42E4-93AC-6A2DE3CBB79E}" destId="{300F49D3-DC28-4A21-B380-14C943ED84FE}" srcOrd="2" destOrd="0" parTransId="{FB004F0D-0525-440A-92E8-28D16A6643A8}" sibTransId="{0EF19DC6-E124-46FF-AC97-8FEB88E9163F}"/>
    <dgm:cxn modelId="{68ED4975-BC9F-42FE-A4B1-7BBC6BA26BF3}" type="presOf" srcId="{A33EE933-92A6-4FA8-A093-985AD27D37B7}" destId="{F60274E6-B674-497E-92DB-5C104D7D6227}" srcOrd="0" destOrd="3" presId="urn:microsoft.com/office/officeart/2005/8/layout/list1"/>
    <dgm:cxn modelId="{5D3B9A31-5AB6-423F-BDFD-753B2B3ED8C3}" type="presOf" srcId="{342CC266-F48E-4723-BB07-1B260B41AD0B}" destId="{72E16C16-2F45-40BF-A155-B97ACEE76AE4}" srcOrd="0" destOrd="1" presId="urn:microsoft.com/office/officeart/2005/8/layout/list1"/>
    <dgm:cxn modelId="{85B15133-468A-4439-9FFC-6BA185D97623}" srcId="{FC90B33B-7766-4100-90F3-57BA1C630304}" destId="{7CC8EBFA-2B54-4E6B-AF10-4DB3F21BB549}" srcOrd="3" destOrd="0" parTransId="{85AA2D11-DAE9-4983-9A0D-F9E4D051AEC3}" sibTransId="{38F1FF2E-87C0-486E-B6AF-7EEF20C5BC4C}"/>
    <dgm:cxn modelId="{3B0BFE5C-48EF-4904-9D9D-6423B9DF85D5}" srcId="{300F49D3-DC28-4A21-B380-14C943ED84FE}" destId="{F79F6A8C-542A-4A7F-A4D3-50DC997924B8}" srcOrd="1" destOrd="0" parTransId="{EF815FA5-0CF6-43BF-9FAD-B852670DB539}" sibTransId="{5B7CC2C9-96F2-414C-B5EE-886E748C6674}"/>
    <dgm:cxn modelId="{AFE6EA2E-6048-44FF-BDA7-D4A7FEF56D1A}" type="presOf" srcId="{F79F6A8C-542A-4A7F-A4D3-50DC997924B8}" destId="{B14232B0-E90F-4D8B-96D3-3DB0233FEF8B}" srcOrd="0" destOrd="1" presId="urn:microsoft.com/office/officeart/2005/8/layout/list1"/>
    <dgm:cxn modelId="{FEC4E87E-906F-4782-A2D4-0A77A4092B09}" srcId="{CF7913F5-6403-42E4-93AC-6A2DE3CBB79E}" destId="{D9F1243F-861B-405A-AF71-FD9E8CCDFF16}" srcOrd="1" destOrd="0" parTransId="{4FDA1267-2A64-42D3-A2E6-D0EB1E57CF5C}" sibTransId="{620AF793-E100-449E-8EE1-2945F985853B}"/>
    <dgm:cxn modelId="{0A1CABD3-3525-4F22-9C9F-58AC103AB226}" type="presOf" srcId="{5B4A41D7-CF33-4B45-821B-A1B2071797F5}" destId="{72E16C16-2F45-40BF-A155-B97ACEE76AE4}" srcOrd="0" destOrd="2" presId="urn:microsoft.com/office/officeart/2005/8/layout/list1"/>
    <dgm:cxn modelId="{8E8358B7-7D06-47E0-8FCC-EAF334204B40}" type="presOf" srcId="{7E399576-8A08-4C2E-ADA0-063C7FB8B45D}" destId="{F60274E6-B674-497E-92DB-5C104D7D6227}" srcOrd="0" destOrd="2" presId="urn:microsoft.com/office/officeart/2005/8/layout/list1"/>
    <dgm:cxn modelId="{DE900C4C-B569-4B35-B73C-491A9C4EBF14}" type="presOf" srcId="{25C5D47D-2CA5-4ACD-8578-52A1E6617FC1}" destId="{B14232B0-E90F-4D8B-96D3-3DB0233FEF8B}" srcOrd="0" destOrd="3" presId="urn:microsoft.com/office/officeart/2005/8/layout/list1"/>
    <dgm:cxn modelId="{0FFEB83C-27D3-4EB8-91E4-5F18B1DEB7AA}" srcId="{FC90B33B-7766-4100-90F3-57BA1C630304}" destId="{598721EB-7DB0-4B9C-87EA-AC3F21589834}" srcOrd="0" destOrd="0" parTransId="{90DF259F-CA17-4048-8F9C-1E6D2DFEB1A8}" sibTransId="{77E3752A-D0B6-48D7-8997-C2239A8F6E13}"/>
    <dgm:cxn modelId="{75CC2F3F-C975-4DB1-A675-04FD8EC26559}" type="presOf" srcId="{CF7913F5-6403-42E4-93AC-6A2DE3CBB79E}" destId="{E358C7CE-4C85-44E4-B056-9049F22EEE0A}" srcOrd="0" destOrd="0" presId="urn:microsoft.com/office/officeart/2005/8/layout/list1"/>
    <dgm:cxn modelId="{F8CBFCD7-82CA-4C1A-BDC6-17793723E1E4}" srcId="{D9F1243F-861B-405A-AF71-FD9E8CCDFF16}" destId="{A945A02E-885A-47B8-9E0C-766BEE73F530}" srcOrd="0" destOrd="0" parTransId="{A32C47C1-8DB2-4544-8B2A-72124D5DEFF9}" sibTransId="{31189387-4117-413E-9BBA-D04EE47A3793}"/>
    <dgm:cxn modelId="{5BD155DC-594C-44E4-86D8-6655DC8E9CFC}" srcId="{300F49D3-DC28-4A21-B380-14C943ED84FE}" destId="{25C5D47D-2CA5-4ACD-8578-52A1E6617FC1}" srcOrd="3" destOrd="0" parTransId="{E3CD5A0A-970D-4E20-910A-07AFCD5C9D77}" sibTransId="{28CA3D94-D300-4894-8169-37E56F56480D}"/>
    <dgm:cxn modelId="{46397A80-42F7-4130-874C-AD014EC6483E}" type="presOf" srcId="{D9F1243F-861B-405A-AF71-FD9E8CCDFF16}" destId="{217E4BBC-94EC-4EB3-8A27-B066C0094C42}" srcOrd="0" destOrd="0" presId="urn:microsoft.com/office/officeart/2005/8/layout/list1"/>
    <dgm:cxn modelId="{7DEF362D-2408-4CB4-B114-67C5B892B6A1}" type="presOf" srcId="{AA5C44A8-D3EB-43A7-A898-42891B983BDB}" destId="{B14232B0-E90F-4D8B-96D3-3DB0233FEF8B}" srcOrd="0" destOrd="2" presId="urn:microsoft.com/office/officeart/2005/8/layout/list1"/>
    <dgm:cxn modelId="{905740D9-BF35-4981-8627-88A053D34C6F}" srcId="{300F49D3-DC28-4A21-B380-14C943ED84FE}" destId="{AA5C44A8-D3EB-43A7-A898-42891B983BDB}" srcOrd="2" destOrd="0" parTransId="{E5E9A13F-0353-4B8B-8FDB-6AB34E4C8381}" sibTransId="{AF748066-8C99-45A3-8C1B-52577FF3258C}"/>
    <dgm:cxn modelId="{5A87DB6A-673B-4F7C-A23C-032BDF9D8E2F}" type="presOf" srcId="{560E94EF-A101-4A18-9853-E47429D459E9}" destId="{72E16C16-2F45-40BF-A155-B97ACEE76AE4}" srcOrd="0" destOrd="4" presId="urn:microsoft.com/office/officeart/2005/8/layout/list1"/>
    <dgm:cxn modelId="{089C5046-9806-4E8E-9691-950CAAAE9443}" type="presOf" srcId="{300F49D3-DC28-4A21-B380-14C943ED84FE}" destId="{8D28BE44-1597-4536-A33D-A236015EEF05}" srcOrd="0" destOrd="0" presId="urn:microsoft.com/office/officeart/2005/8/layout/list1"/>
    <dgm:cxn modelId="{46EEAE60-821E-49F3-B0BA-8712F9A15875}" srcId="{CF7913F5-6403-42E4-93AC-6A2DE3CBB79E}" destId="{FC90B33B-7766-4100-90F3-57BA1C630304}" srcOrd="0" destOrd="0" parTransId="{61D793C8-F147-4E77-81FB-840DE61E6249}" sibTransId="{19AE5CE8-8CF9-42C4-BA1F-1001F074FCD9}"/>
    <dgm:cxn modelId="{BD756F6A-D6BC-46CD-939E-EF5CEC7969D8}" srcId="{D9F1243F-861B-405A-AF71-FD9E8CCDFF16}" destId="{A33EE933-92A6-4FA8-A093-985AD27D37B7}" srcOrd="3" destOrd="0" parTransId="{E5CEB0A1-5594-415B-B36A-E24009FBEFE1}" sibTransId="{73977968-E67D-46C5-8281-5A510D7FE3C6}"/>
    <dgm:cxn modelId="{D7802187-9775-438B-BE94-470EB16880A1}" type="presOf" srcId="{8A1D7362-1F44-42DE-88C9-EE5BE43DCC8E}" destId="{F60274E6-B674-497E-92DB-5C104D7D6227}" srcOrd="0" destOrd="1" presId="urn:microsoft.com/office/officeart/2005/8/layout/list1"/>
    <dgm:cxn modelId="{58D0ED44-EAEA-4ECD-A788-85099BB59475}" type="presOf" srcId="{598721EB-7DB0-4B9C-87EA-AC3F21589834}" destId="{72E16C16-2F45-40BF-A155-B97ACEE76AE4}" srcOrd="0" destOrd="0" presId="urn:microsoft.com/office/officeart/2005/8/layout/list1"/>
    <dgm:cxn modelId="{94E52A13-A440-444A-8096-25AD42F66D34}" type="presOf" srcId="{FC90B33B-7766-4100-90F3-57BA1C630304}" destId="{C7252AC8-BA6F-46A6-A1AD-3CBFE4266BB1}" srcOrd="0" destOrd="0" presId="urn:microsoft.com/office/officeart/2005/8/layout/list1"/>
    <dgm:cxn modelId="{744602E3-FD4F-46CF-BDD0-517DB2C7F858}" type="presOf" srcId="{A945A02E-885A-47B8-9E0C-766BEE73F530}" destId="{F60274E6-B674-497E-92DB-5C104D7D6227}" srcOrd="0" destOrd="0" presId="urn:microsoft.com/office/officeart/2005/8/layout/list1"/>
    <dgm:cxn modelId="{21FCE636-265D-4173-A850-28D119B0926D}" type="presOf" srcId="{300F49D3-DC28-4A21-B380-14C943ED84FE}" destId="{ABF5F41A-CD60-4285-BF31-94EFFD560CD0}" srcOrd="1" destOrd="0" presId="urn:microsoft.com/office/officeart/2005/8/layout/list1"/>
    <dgm:cxn modelId="{3A8FDD09-C3D7-4F65-92CE-3ACC846E315A}" srcId="{300F49D3-DC28-4A21-B380-14C943ED84FE}" destId="{52BAABF0-9421-44FF-8115-32540F434159}" srcOrd="4" destOrd="0" parTransId="{578C6FD3-2E99-4A0E-9004-157E26907B6D}" sibTransId="{B421B906-7D46-4C1A-9C5B-A2B121E6766B}"/>
    <dgm:cxn modelId="{24A191AE-E66E-4142-9547-1B7C415A8EFC}" srcId="{FC90B33B-7766-4100-90F3-57BA1C630304}" destId="{5B4A41D7-CF33-4B45-821B-A1B2071797F5}" srcOrd="2" destOrd="0" parTransId="{B2B3F88E-C1DD-4F1E-B870-7D451E32DA94}" sibTransId="{FFBA7D31-5D41-4347-A831-49E2D075F2C5}"/>
    <dgm:cxn modelId="{111D8714-A94B-418C-9872-C0F49E022A02}" type="presParOf" srcId="{E358C7CE-4C85-44E4-B056-9049F22EEE0A}" destId="{AD55F0FD-EB2B-4B51-B987-952D9CCB6600}" srcOrd="0" destOrd="0" presId="urn:microsoft.com/office/officeart/2005/8/layout/list1"/>
    <dgm:cxn modelId="{099B6C38-79D3-469C-8EDC-5624B59D2783}" type="presParOf" srcId="{AD55F0FD-EB2B-4B51-B987-952D9CCB6600}" destId="{C7252AC8-BA6F-46A6-A1AD-3CBFE4266BB1}" srcOrd="0" destOrd="0" presId="urn:microsoft.com/office/officeart/2005/8/layout/list1"/>
    <dgm:cxn modelId="{5E4CD7E9-CA46-4FEA-B6E9-E9AD31C3E578}" type="presParOf" srcId="{AD55F0FD-EB2B-4B51-B987-952D9CCB6600}" destId="{D2BBCF86-FDDB-45C1-B63D-4A552E3961E8}" srcOrd="1" destOrd="0" presId="urn:microsoft.com/office/officeart/2005/8/layout/list1"/>
    <dgm:cxn modelId="{8A84F230-C680-4468-99F2-07236A4FDBAC}" type="presParOf" srcId="{E358C7CE-4C85-44E4-B056-9049F22EEE0A}" destId="{011A2B12-8E83-4046-98FE-32C8BA2E620C}" srcOrd="1" destOrd="0" presId="urn:microsoft.com/office/officeart/2005/8/layout/list1"/>
    <dgm:cxn modelId="{484DB383-0A52-46D3-8A1F-21C91B09CE25}" type="presParOf" srcId="{E358C7CE-4C85-44E4-B056-9049F22EEE0A}" destId="{72E16C16-2F45-40BF-A155-B97ACEE76AE4}" srcOrd="2" destOrd="0" presId="urn:microsoft.com/office/officeart/2005/8/layout/list1"/>
    <dgm:cxn modelId="{FB1A6B06-CC37-469C-BB6F-1D34D9DDFA68}" type="presParOf" srcId="{E358C7CE-4C85-44E4-B056-9049F22EEE0A}" destId="{C1DE96A4-027A-4854-B809-73A5ACE30781}" srcOrd="3" destOrd="0" presId="urn:microsoft.com/office/officeart/2005/8/layout/list1"/>
    <dgm:cxn modelId="{51B06940-D12E-4AC5-ADCA-A92A192E9929}" type="presParOf" srcId="{E358C7CE-4C85-44E4-B056-9049F22EEE0A}" destId="{FF1DABC5-E4B6-4471-937E-A0050CC997C3}" srcOrd="4" destOrd="0" presId="urn:microsoft.com/office/officeart/2005/8/layout/list1"/>
    <dgm:cxn modelId="{D6B58270-E5F6-43C2-BAFA-224611A510E7}" type="presParOf" srcId="{FF1DABC5-E4B6-4471-937E-A0050CC997C3}" destId="{217E4BBC-94EC-4EB3-8A27-B066C0094C42}" srcOrd="0" destOrd="0" presId="urn:microsoft.com/office/officeart/2005/8/layout/list1"/>
    <dgm:cxn modelId="{87CD6BFB-415F-45AA-8070-B786CDFBA088}" type="presParOf" srcId="{FF1DABC5-E4B6-4471-937E-A0050CC997C3}" destId="{BB93D26D-BBB5-4F36-B845-CD320FBA08DF}" srcOrd="1" destOrd="0" presId="urn:microsoft.com/office/officeart/2005/8/layout/list1"/>
    <dgm:cxn modelId="{F0410555-F779-4186-AA2D-7D8EF592F097}" type="presParOf" srcId="{E358C7CE-4C85-44E4-B056-9049F22EEE0A}" destId="{DBFA0BBE-5A9B-4BC8-98F0-4D6DDDA68755}" srcOrd="5" destOrd="0" presId="urn:microsoft.com/office/officeart/2005/8/layout/list1"/>
    <dgm:cxn modelId="{457EBAD6-2F4A-4068-8885-98F3202018BC}" type="presParOf" srcId="{E358C7CE-4C85-44E4-B056-9049F22EEE0A}" destId="{F60274E6-B674-497E-92DB-5C104D7D6227}" srcOrd="6" destOrd="0" presId="urn:microsoft.com/office/officeart/2005/8/layout/list1"/>
    <dgm:cxn modelId="{1BA6DA3B-D612-4D47-8155-36B8145F7FB8}" type="presParOf" srcId="{E358C7CE-4C85-44E4-B056-9049F22EEE0A}" destId="{E4C60A9A-797B-456E-BE76-2AD40F515D13}" srcOrd="7" destOrd="0" presId="urn:microsoft.com/office/officeart/2005/8/layout/list1"/>
    <dgm:cxn modelId="{8D127608-4D69-42DA-B7F2-D350E343CE76}" type="presParOf" srcId="{E358C7CE-4C85-44E4-B056-9049F22EEE0A}" destId="{5D0336F0-5394-40EA-A2D6-63F14E71C97A}" srcOrd="8" destOrd="0" presId="urn:microsoft.com/office/officeart/2005/8/layout/list1"/>
    <dgm:cxn modelId="{611CC953-0A81-4111-98DB-9E215476E0DA}" type="presParOf" srcId="{5D0336F0-5394-40EA-A2D6-63F14E71C97A}" destId="{8D28BE44-1597-4536-A33D-A236015EEF05}" srcOrd="0" destOrd="0" presId="urn:microsoft.com/office/officeart/2005/8/layout/list1"/>
    <dgm:cxn modelId="{6D9AF42D-8CE1-431E-8626-28B933FFF093}" type="presParOf" srcId="{5D0336F0-5394-40EA-A2D6-63F14E71C97A}" destId="{ABF5F41A-CD60-4285-BF31-94EFFD560CD0}" srcOrd="1" destOrd="0" presId="urn:microsoft.com/office/officeart/2005/8/layout/list1"/>
    <dgm:cxn modelId="{23DCC660-866C-43DB-8716-2BFD99E95807}" type="presParOf" srcId="{E358C7CE-4C85-44E4-B056-9049F22EEE0A}" destId="{FA1531C2-97EC-43EC-B395-AFDD8C4CAD67}" srcOrd="9" destOrd="0" presId="urn:microsoft.com/office/officeart/2005/8/layout/list1"/>
    <dgm:cxn modelId="{FD8C011C-678A-4E19-9256-11662F506853}" type="presParOf" srcId="{E358C7CE-4C85-44E4-B056-9049F22EEE0A}" destId="{B14232B0-E90F-4D8B-96D3-3DB0233FEF8B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1890DB-9888-4CBC-BC5F-DD272684A15D}" type="doc">
      <dgm:prSet loTypeId="urn:microsoft.com/office/officeart/2008/layout/VerticalCurvedList" loCatId="list" qsTypeId="urn:microsoft.com/office/officeart/2005/8/quickstyle/simple1#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C947B66-15B9-48A8-9480-AE7693AA09E4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ориентация местного бюджета </a:t>
          </a:r>
          <a:endParaRPr lang="ru-RU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68A838-44B6-47CA-BB51-6B45FF21E131}" type="parTrans" cxnId="{57E906B0-F8E5-49F4-8035-4F800E135E6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D4253E-CF59-4BB2-BFED-65538034E1AB}" type="sibTrans" cxnId="{57E906B0-F8E5-49F4-8035-4F800E135E6E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70AD7C-3630-4829-AB71-7F9AC6AF5969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прозрачности и открытости бюджетного процесса</a:t>
          </a:r>
          <a:endParaRPr lang="ru-RU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237463-1CF0-4F1D-BD3F-460E3893A2C2}" type="parTrans" cxnId="{2037C083-19AB-4B69-A90E-29DA9D96A78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15F61F-E7D9-4417-8F47-662478E3D142}" type="sibTrans" cxnId="{2037C083-19AB-4B69-A90E-29DA9D96A78D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8FDF35-A946-4A8D-B23D-29F884808FB2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ru-RU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Указов Президента Российской Федерации</a:t>
          </a:r>
          <a:endParaRPr lang="ru-RU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8CAC6E-CB40-47AD-9DDD-9F74E6468F2F}" type="parTrans" cxnId="{BDB03752-2722-4420-A307-FCA5C157B27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F0D41B-A6D5-4280-801C-682F2E84A61C}" type="sibTrans" cxnId="{BDB03752-2722-4420-A307-FCA5C157B27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042359-5188-4169-BDF8-56224CDFFC0F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ru-RU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Программный бюджет и повышение эффективности бюджетных расходов</a:t>
          </a:r>
          <a:endParaRPr lang="ru-RU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607668-B4F3-4366-8AA2-6FEEBECAD915}" type="parTrans" cxnId="{05C066DA-9419-4CD6-8B81-6F1395AABF8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2F97EC-95DB-4F13-B126-05EC597A44C7}" type="sibTrans" cxnId="{05C066DA-9419-4CD6-8B81-6F1395AABF8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64CCE0-EB19-477B-8561-BBD95E1A22D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механизмов финансового обеспечения оказания муниципальных услуг</a:t>
          </a:r>
          <a:endParaRPr lang="ru-RU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933332-23A9-4DDB-A410-EAF5A92FBEF2}" type="parTrans" cxnId="{DF0B43E1-545B-4917-90D3-9F5DA52BAA7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63315-352F-43F9-81E6-6C7F43B8251E}" type="sibTrans" cxnId="{DF0B43E1-545B-4917-90D3-9F5DA52BAA7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E2E5A1-1B16-4747-849F-379D9E4FA557}" type="pres">
      <dgm:prSet presAssocID="{4B1890DB-9888-4CBC-BC5F-DD272684A15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1F2AB75-1B60-467F-9F3F-C7DABF5193E6}" type="pres">
      <dgm:prSet presAssocID="{4B1890DB-9888-4CBC-BC5F-DD272684A15D}" presName="Name1" presStyleCnt="0"/>
      <dgm:spPr/>
      <dgm:t>
        <a:bodyPr/>
        <a:lstStyle/>
        <a:p>
          <a:endParaRPr lang="ru-RU"/>
        </a:p>
      </dgm:t>
    </dgm:pt>
    <dgm:pt modelId="{BAB0737B-8392-4BBB-BEEE-840D5598D076}" type="pres">
      <dgm:prSet presAssocID="{4B1890DB-9888-4CBC-BC5F-DD272684A15D}" presName="cycle" presStyleCnt="0"/>
      <dgm:spPr/>
      <dgm:t>
        <a:bodyPr/>
        <a:lstStyle/>
        <a:p>
          <a:endParaRPr lang="ru-RU"/>
        </a:p>
      </dgm:t>
    </dgm:pt>
    <dgm:pt modelId="{87EC56C8-F697-4B78-B538-5909A33485FD}" type="pres">
      <dgm:prSet presAssocID="{4B1890DB-9888-4CBC-BC5F-DD272684A15D}" presName="srcNode" presStyleLbl="node1" presStyleIdx="0" presStyleCnt="5"/>
      <dgm:spPr/>
      <dgm:t>
        <a:bodyPr/>
        <a:lstStyle/>
        <a:p>
          <a:endParaRPr lang="ru-RU"/>
        </a:p>
      </dgm:t>
    </dgm:pt>
    <dgm:pt modelId="{4F6E3B9F-DFAA-4330-9CA3-A956789803BD}" type="pres">
      <dgm:prSet presAssocID="{4B1890DB-9888-4CBC-BC5F-DD272684A15D}" presName="conn" presStyleLbl="parChTrans1D2" presStyleIdx="0" presStyleCnt="1"/>
      <dgm:spPr/>
      <dgm:t>
        <a:bodyPr/>
        <a:lstStyle/>
        <a:p>
          <a:endParaRPr lang="ru-RU"/>
        </a:p>
      </dgm:t>
    </dgm:pt>
    <dgm:pt modelId="{6415FD34-C096-4287-A0FC-9AF989F3F8B9}" type="pres">
      <dgm:prSet presAssocID="{4B1890DB-9888-4CBC-BC5F-DD272684A15D}" presName="extraNode" presStyleLbl="node1" presStyleIdx="0" presStyleCnt="5"/>
      <dgm:spPr/>
      <dgm:t>
        <a:bodyPr/>
        <a:lstStyle/>
        <a:p>
          <a:endParaRPr lang="ru-RU"/>
        </a:p>
      </dgm:t>
    </dgm:pt>
    <dgm:pt modelId="{7BDD7C6E-6DB2-4851-8FA1-76859CDF0101}" type="pres">
      <dgm:prSet presAssocID="{4B1890DB-9888-4CBC-BC5F-DD272684A15D}" presName="dstNode" presStyleLbl="node1" presStyleIdx="0" presStyleCnt="5"/>
      <dgm:spPr/>
      <dgm:t>
        <a:bodyPr/>
        <a:lstStyle/>
        <a:p>
          <a:endParaRPr lang="ru-RU"/>
        </a:p>
      </dgm:t>
    </dgm:pt>
    <dgm:pt modelId="{467EAF2F-E1C4-4F87-BC6F-5AB79AC8E017}" type="pres">
      <dgm:prSet presAssocID="{CC947B66-15B9-48A8-9480-AE7693AA09E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6E3602-2809-4AF9-BD9E-DEE944BA985C}" type="pres">
      <dgm:prSet presAssocID="{CC947B66-15B9-48A8-9480-AE7693AA09E4}" presName="accent_1" presStyleCnt="0"/>
      <dgm:spPr/>
      <dgm:t>
        <a:bodyPr/>
        <a:lstStyle/>
        <a:p>
          <a:endParaRPr lang="ru-RU"/>
        </a:p>
      </dgm:t>
    </dgm:pt>
    <dgm:pt modelId="{10D7A2D9-8168-4024-A84C-B40008F4390B}" type="pres">
      <dgm:prSet presAssocID="{CC947B66-15B9-48A8-9480-AE7693AA09E4}" presName="accentRepeatNode" presStyleLbl="solidFgAcc1" presStyleIdx="0" presStyleCnt="5"/>
      <dgm:spPr>
        <a:noFill/>
      </dgm:spPr>
      <dgm:t>
        <a:bodyPr/>
        <a:lstStyle/>
        <a:p>
          <a:endParaRPr lang="ru-RU"/>
        </a:p>
      </dgm:t>
    </dgm:pt>
    <dgm:pt modelId="{D3DAB0F9-4F9B-4185-B472-0B78AFF3A19B}" type="pres">
      <dgm:prSet presAssocID="{168FDF35-A946-4A8D-B23D-29F884808FB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513B0-28AA-49A5-B037-A7C57ACD010C}" type="pres">
      <dgm:prSet presAssocID="{168FDF35-A946-4A8D-B23D-29F884808FB2}" presName="accent_2" presStyleCnt="0"/>
      <dgm:spPr/>
      <dgm:t>
        <a:bodyPr/>
        <a:lstStyle/>
        <a:p>
          <a:endParaRPr lang="ru-RU"/>
        </a:p>
      </dgm:t>
    </dgm:pt>
    <dgm:pt modelId="{4D5FF3B2-AA2B-4908-AC0E-1C6CE708EF18}" type="pres">
      <dgm:prSet presAssocID="{168FDF35-A946-4A8D-B23D-29F884808FB2}" presName="accentRepeatNode" presStyleLbl="solidFgAcc1" presStyleIdx="1" presStyleCnt="5"/>
      <dgm:spPr>
        <a:noFill/>
      </dgm:spPr>
      <dgm:t>
        <a:bodyPr/>
        <a:lstStyle/>
        <a:p>
          <a:endParaRPr lang="ru-RU"/>
        </a:p>
      </dgm:t>
    </dgm:pt>
    <dgm:pt modelId="{5DA4FE0A-0649-4561-ABF9-5D03F5A59B76}" type="pres">
      <dgm:prSet presAssocID="{DA64CCE0-EB19-477B-8561-BBD95E1A22D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FFC1F8-0592-4919-A09A-C7B44F5D5368}" type="pres">
      <dgm:prSet presAssocID="{DA64CCE0-EB19-477B-8561-BBD95E1A22DD}" presName="accent_3" presStyleCnt="0"/>
      <dgm:spPr/>
      <dgm:t>
        <a:bodyPr/>
        <a:lstStyle/>
        <a:p>
          <a:endParaRPr lang="ru-RU"/>
        </a:p>
      </dgm:t>
    </dgm:pt>
    <dgm:pt modelId="{4F3777E7-79DD-43FC-88F0-0D0A11E68C94}" type="pres">
      <dgm:prSet presAssocID="{DA64CCE0-EB19-477B-8561-BBD95E1A22DD}" presName="accentRepeatNode" presStyleLbl="solidFgAcc1" presStyleIdx="2" presStyleCnt="5"/>
      <dgm:spPr>
        <a:noFill/>
      </dgm:spPr>
      <dgm:t>
        <a:bodyPr/>
        <a:lstStyle/>
        <a:p>
          <a:endParaRPr lang="ru-RU"/>
        </a:p>
      </dgm:t>
    </dgm:pt>
    <dgm:pt modelId="{1234BCBB-42BC-4EBC-9740-3864DC62D7FC}" type="pres">
      <dgm:prSet presAssocID="{E7042359-5188-4169-BDF8-56224CDFFC0F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395B9-486B-4057-AFFB-E7EB4971B8E6}" type="pres">
      <dgm:prSet presAssocID="{E7042359-5188-4169-BDF8-56224CDFFC0F}" presName="accent_4" presStyleCnt="0"/>
      <dgm:spPr/>
      <dgm:t>
        <a:bodyPr/>
        <a:lstStyle/>
        <a:p>
          <a:endParaRPr lang="ru-RU"/>
        </a:p>
      </dgm:t>
    </dgm:pt>
    <dgm:pt modelId="{15CDAEC7-1F26-4A9C-ACD8-C7D8A45D7F18}" type="pres">
      <dgm:prSet presAssocID="{E7042359-5188-4169-BDF8-56224CDFFC0F}" presName="accentRepeatNode" presStyleLbl="solidFgAcc1" presStyleIdx="3" presStyleCnt="5"/>
      <dgm:spPr>
        <a:noFill/>
      </dgm:spPr>
      <dgm:t>
        <a:bodyPr/>
        <a:lstStyle/>
        <a:p>
          <a:endParaRPr lang="ru-RU"/>
        </a:p>
      </dgm:t>
    </dgm:pt>
    <dgm:pt modelId="{60DFA83C-C860-444B-9B63-57BB9547A95C}" type="pres">
      <dgm:prSet presAssocID="{6A70AD7C-3630-4829-AB71-7F9AC6AF596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D10E1-F1D9-498E-BC7F-B6C665D9BF7E}" type="pres">
      <dgm:prSet presAssocID="{6A70AD7C-3630-4829-AB71-7F9AC6AF5969}" presName="accent_5" presStyleCnt="0"/>
      <dgm:spPr/>
      <dgm:t>
        <a:bodyPr/>
        <a:lstStyle/>
        <a:p>
          <a:endParaRPr lang="ru-RU"/>
        </a:p>
      </dgm:t>
    </dgm:pt>
    <dgm:pt modelId="{FED7E444-C0E2-4288-9813-05F4CA26ABF9}" type="pres">
      <dgm:prSet presAssocID="{6A70AD7C-3630-4829-AB71-7F9AC6AF5969}" presName="accentRepeatNode" presStyleLbl="solidFgAcc1" presStyleIdx="4" presStyleCnt="5"/>
      <dgm:spPr>
        <a:noFill/>
      </dgm:spPr>
      <dgm:t>
        <a:bodyPr/>
        <a:lstStyle/>
        <a:p>
          <a:endParaRPr lang="ru-RU"/>
        </a:p>
      </dgm:t>
    </dgm:pt>
  </dgm:ptLst>
  <dgm:cxnLst>
    <dgm:cxn modelId="{57E906B0-F8E5-49F4-8035-4F800E135E6E}" srcId="{4B1890DB-9888-4CBC-BC5F-DD272684A15D}" destId="{CC947B66-15B9-48A8-9480-AE7693AA09E4}" srcOrd="0" destOrd="0" parTransId="{D368A838-44B6-47CA-BB51-6B45FF21E131}" sibTransId="{12D4253E-CF59-4BB2-BFED-65538034E1AB}"/>
    <dgm:cxn modelId="{0AE20E66-3D6D-4A85-BF20-1604EC2C5916}" type="presOf" srcId="{CC947B66-15B9-48A8-9480-AE7693AA09E4}" destId="{467EAF2F-E1C4-4F87-BC6F-5AB79AC8E017}" srcOrd="0" destOrd="0" presId="urn:microsoft.com/office/officeart/2008/layout/VerticalCurvedList"/>
    <dgm:cxn modelId="{B4A630DD-9D67-4BDD-B7A5-034A5F1B059E}" type="presOf" srcId="{4B1890DB-9888-4CBC-BC5F-DD272684A15D}" destId="{97E2E5A1-1B16-4747-849F-379D9E4FA557}" srcOrd="0" destOrd="0" presId="urn:microsoft.com/office/officeart/2008/layout/VerticalCurvedList"/>
    <dgm:cxn modelId="{9386CEF0-8B8D-4DF6-925E-1C588E737AB3}" type="presOf" srcId="{DA64CCE0-EB19-477B-8561-BBD95E1A22DD}" destId="{5DA4FE0A-0649-4561-ABF9-5D03F5A59B76}" srcOrd="0" destOrd="0" presId="urn:microsoft.com/office/officeart/2008/layout/VerticalCurvedList"/>
    <dgm:cxn modelId="{BDB03752-2722-4420-A307-FCA5C157B27A}" srcId="{4B1890DB-9888-4CBC-BC5F-DD272684A15D}" destId="{168FDF35-A946-4A8D-B23D-29F884808FB2}" srcOrd="1" destOrd="0" parTransId="{2D8CAC6E-CB40-47AD-9DDD-9F74E6468F2F}" sibTransId="{E5F0D41B-A6D5-4280-801C-682F2E84A61C}"/>
    <dgm:cxn modelId="{05C066DA-9419-4CD6-8B81-6F1395AABF87}" srcId="{4B1890DB-9888-4CBC-BC5F-DD272684A15D}" destId="{E7042359-5188-4169-BDF8-56224CDFFC0F}" srcOrd="3" destOrd="0" parTransId="{D2607668-B4F3-4366-8AA2-6FEEBECAD915}" sibTransId="{0E2F97EC-95DB-4F13-B126-05EC597A44C7}"/>
    <dgm:cxn modelId="{9ED9A4E6-C934-4901-8F81-8F26410A5F69}" type="presOf" srcId="{6A70AD7C-3630-4829-AB71-7F9AC6AF5969}" destId="{60DFA83C-C860-444B-9B63-57BB9547A95C}" srcOrd="0" destOrd="0" presId="urn:microsoft.com/office/officeart/2008/layout/VerticalCurvedList"/>
    <dgm:cxn modelId="{B63597B5-D94D-4B71-8797-B458269C2A2B}" type="presOf" srcId="{12D4253E-CF59-4BB2-BFED-65538034E1AB}" destId="{4F6E3B9F-DFAA-4330-9CA3-A956789803BD}" srcOrd="0" destOrd="0" presId="urn:microsoft.com/office/officeart/2008/layout/VerticalCurvedList"/>
    <dgm:cxn modelId="{A7CD4422-F11C-4344-B94E-96E05E98A443}" type="presOf" srcId="{168FDF35-A946-4A8D-B23D-29F884808FB2}" destId="{D3DAB0F9-4F9B-4185-B472-0B78AFF3A19B}" srcOrd="0" destOrd="0" presId="urn:microsoft.com/office/officeart/2008/layout/VerticalCurvedList"/>
    <dgm:cxn modelId="{2037C083-19AB-4B69-A90E-29DA9D96A78D}" srcId="{4B1890DB-9888-4CBC-BC5F-DD272684A15D}" destId="{6A70AD7C-3630-4829-AB71-7F9AC6AF5969}" srcOrd="4" destOrd="0" parTransId="{3C237463-1CF0-4F1D-BD3F-460E3893A2C2}" sibTransId="{0615F61F-E7D9-4417-8F47-662478E3D142}"/>
    <dgm:cxn modelId="{DF0B43E1-545B-4917-90D3-9F5DA52BAA7B}" srcId="{4B1890DB-9888-4CBC-BC5F-DD272684A15D}" destId="{DA64CCE0-EB19-477B-8561-BBD95E1A22DD}" srcOrd="2" destOrd="0" parTransId="{64933332-23A9-4DDB-A410-EAF5A92FBEF2}" sibTransId="{69F63315-352F-43F9-81E6-6C7F43B8251E}"/>
    <dgm:cxn modelId="{8350D72A-BFA5-45AD-B1AE-858BE965E349}" type="presOf" srcId="{E7042359-5188-4169-BDF8-56224CDFFC0F}" destId="{1234BCBB-42BC-4EBC-9740-3864DC62D7FC}" srcOrd="0" destOrd="0" presId="urn:microsoft.com/office/officeart/2008/layout/VerticalCurvedList"/>
    <dgm:cxn modelId="{C30D15C7-D631-4A34-8CFD-A1EE30D90E6D}" type="presParOf" srcId="{97E2E5A1-1B16-4747-849F-379D9E4FA557}" destId="{81F2AB75-1B60-467F-9F3F-C7DABF5193E6}" srcOrd="0" destOrd="0" presId="urn:microsoft.com/office/officeart/2008/layout/VerticalCurvedList"/>
    <dgm:cxn modelId="{D658A0FB-F0C3-4DBC-8E46-0E17EC4CFDAF}" type="presParOf" srcId="{81F2AB75-1B60-467F-9F3F-C7DABF5193E6}" destId="{BAB0737B-8392-4BBB-BEEE-840D5598D076}" srcOrd="0" destOrd="0" presId="urn:microsoft.com/office/officeart/2008/layout/VerticalCurvedList"/>
    <dgm:cxn modelId="{1D077358-10C2-4C66-874D-CC89F272D849}" type="presParOf" srcId="{BAB0737B-8392-4BBB-BEEE-840D5598D076}" destId="{87EC56C8-F697-4B78-B538-5909A33485FD}" srcOrd="0" destOrd="0" presId="urn:microsoft.com/office/officeart/2008/layout/VerticalCurvedList"/>
    <dgm:cxn modelId="{1B1A5A82-F3D3-4C60-8B57-521F415C781E}" type="presParOf" srcId="{BAB0737B-8392-4BBB-BEEE-840D5598D076}" destId="{4F6E3B9F-DFAA-4330-9CA3-A956789803BD}" srcOrd="1" destOrd="0" presId="urn:microsoft.com/office/officeart/2008/layout/VerticalCurvedList"/>
    <dgm:cxn modelId="{907A37AC-F853-45AC-841B-CA485489E150}" type="presParOf" srcId="{BAB0737B-8392-4BBB-BEEE-840D5598D076}" destId="{6415FD34-C096-4287-A0FC-9AF989F3F8B9}" srcOrd="2" destOrd="0" presId="urn:microsoft.com/office/officeart/2008/layout/VerticalCurvedList"/>
    <dgm:cxn modelId="{643C196A-C010-46A0-B01F-4F8A3EDB2136}" type="presParOf" srcId="{BAB0737B-8392-4BBB-BEEE-840D5598D076}" destId="{7BDD7C6E-6DB2-4851-8FA1-76859CDF0101}" srcOrd="3" destOrd="0" presId="urn:microsoft.com/office/officeart/2008/layout/VerticalCurvedList"/>
    <dgm:cxn modelId="{DD974D3E-6876-40DE-A376-D8034C2A1021}" type="presParOf" srcId="{81F2AB75-1B60-467F-9F3F-C7DABF5193E6}" destId="{467EAF2F-E1C4-4F87-BC6F-5AB79AC8E017}" srcOrd="1" destOrd="0" presId="urn:microsoft.com/office/officeart/2008/layout/VerticalCurvedList"/>
    <dgm:cxn modelId="{5ACE4092-0BBB-4CA5-82F6-1060354FDA5A}" type="presParOf" srcId="{81F2AB75-1B60-467F-9F3F-C7DABF5193E6}" destId="{6E6E3602-2809-4AF9-BD9E-DEE944BA985C}" srcOrd="2" destOrd="0" presId="urn:microsoft.com/office/officeart/2008/layout/VerticalCurvedList"/>
    <dgm:cxn modelId="{C6EF5297-F159-49DA-ADB3-D6DDFACA6F34}" type="presParOf" srcId="{6E6E3602-2809-4AF9-BD9E-DEE944BA985C}" destId="{10D7A2D9-8168-4024-A84C-B40008F4390B}" srcOrd="0" destOrd="0" presId="urn:microsoft.com/office/officeart/2008/layout/VerticalCurvedList"/>
    <dgm:cxn modelId="{A07FBE0D-4EF6-4D11-95F6-E0BA2D5D708A}" type="presParOf" srcId="{81F2AB75-1B60-467F-9F3F-C7DABF5193E6}" destId="{D3DAB0F9-4F9B-4185-B472-0B78AFF3A19B}" srcOrd="3" destOrd="0" presId="urn:microsoft.com/office/officeart/2008/layout/VerticalCurvedList"/>
    <dgm:cxn modelId="{6C224F58-86F4-4198-BC3A-0522BE042F54}" type="presParOf" srcId="{81F2AB75-1B60-467F-9F3F-C7DABF5193E6}" destId="{8C1513B0-28AA-49A5-B037-A7C57ACD010C}" srcOrd="4" destOrd="0" presId="urn:microsoft.com/office/officeart/2008/layout/VerticalCurvedList"/>
    <dgm:cxn modelId="{D3AA1AEA-B04D-4F85-9E63-BCCBDF526493}" type="presParOf" srcId="{8C1513B0-28AA-49A5-B037-A7C57ACD010C}" destId="{4D5FF3B2-AA2B-4908-AC0E-1C6CE708EF18}" srcOrd="0" destOrd="0" presId="urn:microsoft.com/office/officeart/2008/layout/VerticalCurvedList"/>
    <dgm:cxn modelId="{6F573225-6596-4B1D-A7AF-52F328380D02}" type="presParOf" srcId="{81F2AB75-1B60-467F-9F3F-C7DABF5193E6}" destId="{5DA4FE0A-0649-4561-ABF9-5D03F5A59B76}" srcOrd="5" destOrd="0" presId="urn:microsoft.com/office/officeart/2008/layout/VerticalCurvedList"/>
    <dgm:cxn modelId="{DF14BA2E-2A02-4869-9E2C-CD2FA9DCCEBC}" type="presParOf" srcId="{81F2AB75-1B60-467F-9F3F-C7DABF5193E6}" destId="{53FFC1F8-0592-4919-A09A-C7B44F5D5368}" srcOrd="6" destOrd="0" presId="urn:microsoft.com/office/officeart/2008/layout/VerticalCurvedList"/>
    <dgm:cxn modelId="{E06CC8B5-096D-485B-B995-F2D5461C06F9}" type="presParOf" srcId="{53FFC1F8-0592-4919-A09A-C7B44F5D5368}" destId="{4F3777E7-79DD-43FC-88F0-0D0A11E68C94}" srcOrd="0" destOrd="0" presId="urn:microsoft.com/office/officeart/2008/layout/VerticalCurvedList"/>
    <dgm:cxn modelId="{3EAF50BE-1AD9-4C66-B975-0D39B8863B50}" type="presParOf" srcId="{81F2AB75-1B60-467F-9F3F-C7DABF5193E6}" destId="{1234BCBB-42BC-4EBC-9740-3864DC62D7FC}" srcOrd="7" destOrd="0" presId="urn:microsoft.com/office/officeart/2008/layout/VerticalCurvedList"/>
    <dgm:cxn modelId="{509F3303-2323-42BB-9C50-FAF8EE434C7B}" type="presParOf" srcId="{81F2AB75-1B60-467F-9F3F-C7DABF5193E6}" destId="{2C7395B9-486B-4057-AFFB-E7EB4971B8E6}" srcOrd="8" destOrd="0" presId="urn:microsoft.com/office/officeart/2008/layout/VerticalCurvedList"/>
    <dgm:cxn modelId="{036025E9-4288-46CA-9BC8-FBDECC821391}" type="presParOf" srcId="{2C7395B9-486B-4057-AFFB-E7EB4971B8E6}" destId="{15CDAEC7-1F26-4A9C-ACD8-C7D8A45D7F18}" srcOrd="0" destOrd="0" presId="urn:microsoft.com/office/officeart/2008/layout/VerticalCurvedList"/>
    <dgm:cxn modelId="{08650963-C3FF-4989-9416-1C8305925C27}" type="presParOf" srcId="{81F2AB75-1B60-467F-9F3F-C7DABF5193E6}" destId="{60DFA83C-C860-444B-9B63-57BB9547A95C}" srcOrd="9" destOrd="0" presId="urn:microsoft.com/office/officeart/2008/layout/VerticalCurvedList"/>
    <dgm:cxn modelId="{B6930A10-7CBF-4B78-B2A4-08BB900C99BE}" type="presParOf" srcId="{81F2AB75-1B60-467F-9F3F-C7DABF5193E6}" destId="{385D10E1-F1D9-498E-BC7F-B6C665D9BF7E}" srcOrd="10" destOrd="0" presId="urn:microsoft.com/office/officeart/2008/layout/VerticalCurvedList"/>
    <dgm:cxn modelId="{6230270F-2FF5-4ECA-BA92-0355E8149995}" type="presParOf" srcId="{385D10E1-F1D9-498E-BC7F-B6C665D9BF7E}" destId="{FED7E444-C0E2-4288-9813-05F4CA26ABF9}" srcOrd="0" destOrd="0" presId="urn:microsoft.com/office/officeart/2008/layout/VerticalCurvedLis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581F1-0751-4018-8781-4164472B5A4F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298A3-5F69-49C7-AF12-743F57174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Тыс.руб.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298A3-5F69-49C7-AF12-743F571743F7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im1-tub-ru.yandex.net/i?id=d21ab03bbfe287613290b4178de5bc3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0"/>
            <a:ext cx="5429256" cy="3714752"/>
          </a:xfrm>
          <a:prstGeom prst="rect">
            <a:avLst/>
          </a:prstGeom>
          <a:noFill/>
        </p:spPr>
      </p:pic>
      <p:pic>
        <p:nvPicPr>
          <p:cNvPr id="26630" name="Picture 6" descr="Герб Конош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4" y="0"/>
            <a:ext cx="3559169" cy="14287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3" y="1714488"/>
            <a:ext cx="33575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БЮДЖЕТ ДЛЯ ГРАЖДАН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285720" y="4386286"/>
            <a:ext cx="8572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К РЕШЕНИЮ О БЮДЖЕТЕ МУНИЦИПАЛЬНОГО ОБРАЗОВАНИЯ «КОНОШСКИЙ МУНИЦИПАЛЬНЫЙ РАЙОН» 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800" b="1" dirty="0" smtClean="0"/>
              <a:t>ГОД</a:t>
            </a:r>
            <a:endParaRPr lang="ru-RU" sz="2800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142984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4291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ОСНОВНЫЕ ХАРАКТЕРИСТИКИ БЮДЖЕТА МУНИЦИПАЛЬНОГО ОБРАЗОВАНИЯ</a:t>
            </a:r>
          </a:p>
          <a:p>
            <a:pPr algn="ctr"/>
            <a:r>
              <a:rPr lang="ru-RU" sz="2400" b="1" dirty="0" smtClean="0"/>
              <a:t> «КОНОШСКИЙ МУНИЦИПАЛЬНЫЙ РАЙОН»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400" b="1" dirty="0" smtClean="0"/>
              <a:t>ГОД</a:t>
            </a:r>
          </a:p>
          <a:p>
            <a:pPr algn="ctr"/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2636912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6 560 074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71678"/>
            <a:ext cx="2448272" cy="158303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bg2">
                <a:lumMod val="90000"/>
              </a:schemeClr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14415" y="2214554"/>
            <a:ext cx="22860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ДОХОДЫ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57289" y="2714620"/>
            <a:ext cx="2071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609 441,8 тыс.руб.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7202" y="2071678"/>
            <a:ext cx="249685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572132" y="2214554"/>
            <a:ext cx="2286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РАСХОДЫ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2786058"/>
            <a:ext cx="2143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619 441,8 тыс.руб.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429132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071802" y="4572008"/>
            <a:ext cx="2500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b="1" dirty="0" smtClean="0"/>
              <a:t>ДЕФИЦИТ (-) </a:t>
            </a:r>
          </a:p>
          <a:p>
            <a:pPr algn="ctr" fontAlgn="ctr"/>
            <a:r>
              <a:rPr lang="ru-RU" b="1" dirty="0" smtClean="0"/>
              <a:t>ПРОФИЦИТ (+)</a:t>
            </a:r>
          </a:p>
          <a:p>
            <a:pPr algn="ctr" font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-10 000,00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785794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 бюджета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</a:rPr>
              <a:t>Доходы бюджета – это безвозмездные и безвозвратные    поступления денежных средств в бюджет.</a:t>
            </a:r>
            <a:endParaRPr lang="ru-RU" b="1" dirty="0">
              <a:solidFill>
                <a:srgbClr val="000066"/>
              </a:solidFill>
            </a:endParaRPr>
          </a:p>
        </p:txBody>
      </p:sp>
      <p:pic>
        <p:nvPicPr>
          <p:cNvPr id="3" name="Picture 6" descr="money_6d42b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750952"/>
            <a:ext cx="1643073" cy="146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3500430" y="2143116"/>
            <a:ext cx="3960812" cy="503238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Доходы бюджета</a:t>
            </a:r>
          </a:p>
        </p:txBody>
      </p:sp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468313" y="2928934"/>
            <a:ext cx="2665412" cy="500066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Налоговые доходы</a:t>
            </a:r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3276600" y="2928934"/>
            <a:ext cx="2665412" cy="500066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Неналоговые доходы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6084888" y="2928934"/>
            <a:ext cx="2665412" cy="500066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Безвозмездные </a:t>
            </a:r>
            <a:endParaRPr lang="ru-RU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поступления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395288" y="3500438"/>
            <a:ext cx="2736850" cy="335756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Доходы от предусмотренных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налоговым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законодательством РФ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федеральных,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региональных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 местных налогов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 сборов, специальных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налоговых режимов</a:t>
            </a:r>
            <a:endParaRPr lang="ru-RU" sz="1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3276600" y="3500438"/>
            <a:ext cx="2663825" cy="335756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Поступления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от </a:t>
            </a:r>
            <a:r>
              <a:rPr lang="ru-RU" sz="1500" b="1" dirty="0" err="1" smtClean="0">
                <a:solidFill>
                  <a:schemeClr val="accent2">
                    <a:lumMod val="50000"/>
                  </a:schemeClr>
                </a:solidFill>
              </a:rPr>
              <a:t>исполь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</a:p>
          <a:p>
            <a:pPr algn="ctr"/>
            <a:r>
              <a:rPr lang="ru-RU" sz="1500" b="1" dirty="0" err="1" smtClean="0">
                <a:solidFill>
                  <a:schemeClr val="accent2">
                    <a:lumMod val="50000"/>
                  </a:schemeClr>
                </a:solidFill>
              </a:rPr>
              <a:t>зования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 муниципального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имущества, реализации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имущества, средств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от штрафных санкций,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иные неналоговые доходы</a:t>
            </a:r>
            <a:endParaRPr lang="ru-RU" sz="1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6084888" y="3500438"/>
            <a:ext cx="2663825" cy="335756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Поступления от</a:t>
            </a:r>
          </a:p>
          <a:p>
            <a:pPr algn="ctr"/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других бюджетов</a:t>
            </a:r>
          </a:p>
          <a:p>
            <a:pPr algn="ctr"/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бюджетной системы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фондов, а также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от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физических 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и юридических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лиц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, в том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числе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добровольные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пожертвования</a:t>
            </a:r>
          </a:p>
          <a:p>
            <a:pPr algn="ctr"/>
            <a:endParaRPr lang="ru-RU" sz="1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35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Виды доходов бюджета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муниципального образования</a:t>
            </a:r>
          </a:p>
          <a:p>
            <a:pPr algn="ctr"/>
            <a:r>
              <a:rPr lang="ru-RU" sz="2000" b="1" dirty="0" smtClean="0"/>
              <a:t> «</a:t>
            </a:r>
            <a:r>
              <a:rPr lang="ru-RU" sz="2000" b="1" dirty="0" err="1" smtClean="0"/>
              <a:t>Коношский</a:t>
            </a:r>
            <a:r>
              <a:rPr lang="ru-RU" sz="2000" b="1" dirty="0" smtClean="0"/>
              <a:t> муниципальный район»</a:t>
            </a:r>
            <a:endParaRPr lang="ru-RU" sz="2000" dirty="0"/>
          </a:p>
        </p:txBody>
      </p:sp>
      <p:graphicFrame>
        <p:nvGraphicFramePr>
          <p:cNvPr id="3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6017587"/>
              </p:ext>
            </p:extLst>
          </p:nvPr>
        </p:nvGraphicFramePr>
        <p:xfrm>
          <a:off x="457200" y="1268413"/>
          <a:ext cx="8229600" cy="5400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7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СОБСТВЕННЫЕ ДОХОДЫ РАЙОННОГО БЮДЖЕТА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06" y="1785925"/>
          <a:ext cx="8929751" cy="4644930"/>
        </p:xfrm>
        <a:graphic>
          <a:graphicData uri="http://schemas.openxmlformats.org/drawingml/2006/table">
            <a:tbl>
              <a:tblPr/>
              <a:tblGrid>
                <a:gridCol w="6265229"/>
                <a:gridCol w="1296254"/>
                <a:gridCol w="1368268"/>
              </a:tblGrid>
              <a:tr h="5243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                  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Виды доходов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2015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(план)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(план)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Налог 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на доходы физических лиц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65 200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66 560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Доходы от уплаты акцизов на нефтепродукты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5 200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11 342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Налоги на совокупный доход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19 655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21 348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Государственная пошлина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2 180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2 253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Арендные платежи за земельные участки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3 568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3 406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Арендные платежи за муниципальное имущество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945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600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660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138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Прочие доходы от оказания платных услуг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1 060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1 205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9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Штрафы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Times New Roman"/>
                        </a:rPr>
                        <a:t>860</a:t>
                      </a: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latin typeface="Times New Roman"/>
                          <a:ea typeface="Times New Roman"/>
                        </a:rPr>
                        <a:t>1 065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429520" y="1428736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Тыс.руб.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785795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СТРУКТУРА НАЛОГОВЫХ ДОХОДОВ РАЙОННОГО БЮДЖЕТА     НА 2016 ГОД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500174"/>
          <a:ext cx="9144000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СТРУКТУРА НЕНАЛОГОВЫХ ДОХОДОВ РАЙОННОГО БЮДЖЕТА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НА 2016 ГОД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57158" y="1500174"/>
          <a:ext cx="828680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715436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Виды финансовой помощи</a:t>
            </a:r>
            <a:endParaRPr lang="ru-RU" sz="4000" b="1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4283" y="1285926"/>
            <a:ext cx="8715436" cy="5286158"/>
            <a:chOff x="4603" y="9252"/>
            <a:chExt cx="7669" cy="4140"/>
          </a:xfrm>
        </p:grpSpPr>
        <p:sp>
          <p:nvSpPr>
            <p:cNvPr id="4" name="AutoShape 6"/>
            <p:cNvSpPr>
              <a:spLocks noChangeAspect="1" noChangeArrowheads="1"/>
            </p:cNvSpPr>
            <p:nvPr/>
          </p:nvSpPr>
          <p:spPr bwMode="auto">
            <a:xfrm>
              <a:off x="4603" y="9252"/>
              <a:ext cx="7669" cy="414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4727" y="12001"/>
              <a:ext cx="7200" cy="1081"/>
              <a:chOff x="4776" y="9200"/>
              <a:chExt cx="7200" cy="1080"/>
            </a:xfrm>
          </p:grpSpPr>
          <p:sp>
            <p:nvSpPr>
              <p:cNvPr id="13" name="AutoShape 8"/>
              <p:cNvSpPr>
                <a:spLocks noChangeArrowheads="1"/>
              </p:cNvSpPr>
              <p:nvPr/>
            </p:nvSpPr>
            <p:spPr bwMode="auto">
              <a:xfrm>
                <a:off x="4776" y="9200"/>
                <a:ext cx="7200" cy="990"/>
              </a:xfrm>
              <a:prstGeom prst="flowChartTerminator">
                <a:avLst/>
              </a:prstGeom>
              <a:solidFill>
                <a:srgbClr val="FFCC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Text Box 9"/>
              <p:cNvSpPr txBox="1">
                <a:spLocks noChangeArrowheads="1"/>
              </p:cNvSpPr>
              <p:nvPr/>
            </p:nvSpPr>
            <p:spPr bwMode="auto">
              <a:xfrm>
                <a:off x="5316" y="9290"/>
                <a:ext cx="2070" cy="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6067" tIns="48034" rIns="96067" bIns="48034"/>
              <a:lstStyle/>
              <a:p>
                <a:endParaRPr lang="ru-RU" dirty="0"/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9366" y="9286"/>
                <a:ext cx="2160" cy="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6067" tIns="48034" rIns="96067" bIns="48034"/>
              <a:lstStyle/>
              <a:p>
                <a:endParaRPr lang="ru-RU"/>
              </a:p>
            </p:txBody>
          </p:sp>
          <p:sp>
            <p:nvSpPr>
              <p:cNvPr id="16" name="AutoShape 11" descr="Водяные капли"/>
              <p:cNvSpPr>
                <a:spLocks noChangeArrowheads="1"/>
              </p:cNvSpPr>
              <p:nvPr/>
            </p:nvSpPr>
            <p:spPr bwMode="auto">
              <a:xfrm>
                <a:off x="7386" y="9200"/>
                <a:ext cx="1980" cy="1080"/>
              </a:xfrm>
              <a:prstGeom prst="flowChartMagneticDisk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6067" tIns="48034" rIns="96067" bIns="48034"/>
              <a:lstStyle/>
              <a:p>
                <a:pPr algn="ctr"/>
                <a:endParaRPr lang="ru-RU" sz="1500" dirty="0"/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4776" y="9358"/>
              <a:ext cx="7200" cy="1029"/>
              <a:chOff x="4776" y="9616"/>
              <a:chExt cx="7200" cy="1029"/>
            </a:xfrm>
          </p:grpSpPr>
          <p:sp>
            <p:nvSpPr>
              <p:cNvPr id="9" name="AutoShape 13"/>
              <p:cNvSpPr>
                <a:spLocks noChangeArrowheads="1"/>
              </p:cNvSpPr>
              <p:nvPr/>
            </p:nvSpPr>
            <p:spPr bwMode="auto">
              <a:xfrm>
                <a:off x="4776" y="9616"/>
                <a:ext cx="7200" cy="943"/>
              </a:xfrm>
              <a:prstGeom prst="flowChartTerminator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AutoShape 14" descr="Водяные капли"/>
              <p:cNvSpPr>
                <a:spLocks noChangeArrowheads="1"/>
              </p:cNvSpPr>
              <p:nvPr/>
            </p:nvSpPr>
            <p:spPr bwMode="auto">
              <a:xfrm>
                <a:off x="7386" y="9616"/>
                <a:ext cx="1885" cy="1029"/>
              </a:xfrm>
              <a:prstGeom prst="flowChartMagneticDisk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ru-RU" b="1" dirty="0" smtClean="0"/>
              </a:p>
              <a:p>
                <a:endParaRPr lang="ru-RU" dirty="0"/>
              </a:p>
            </p:txBody>
          </p:sp>
          <p:sp>
            <p:nvSpPr>
              <p:cNvPr id="11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4776" y="9616"/>
                <a:ext cx="2661" cy="9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ru-RU" dirty="0"/>
              </a:p>
            </p:txBody>
          </p:sp>
          <p:sp>
            <p:nvSpPr>
              <p:cNvPr id="12" name="Text Box 16"/>
              <p:cNvSpPr txBox="1">
                <a:spLocks noChangeArrowheads="1"/>
              </p:cNvSpPr>
              <p:nvPr/>
            </p:nvSpPr>
            <p:spPr bwMode="auto">
              <a:xfrm>
                <a:off x="9322" y="9758"/>
                <a:ext cx="2057" cy="6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dirty="0"/>
                  <a:t>Вы даете своему ребенку деньги на «карманные расходы»</a:t>
                </a:r>
              </a:p>
            </p:txBody>
          </p:sp>
        </p:grpSp>
        <p:sp>
          <p:nvSpPr>
            <p:cNvPr id="7" name="AutoShape 17"/>
            <p:cNvSpPr>
              <a:spLocks noChangeArrowheads="1"/>
            </p:cNvSpPr>
            <p:nvPr/>
          </p:nvSpPr>
          <p:spPr bwMode="auto">
            <a:xfrm>
              <a:off x="4776" y="10665"/>
              <a:ext cx="7151" cy="943"/>
            </a:xfrm>
            <a:prstGeom prst="flowChartTerminator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AutoShape 19" descr="Водяные капли"/>
            <p:cNvSpPr>
              <a:spLocks noChangeArrowheads="1"/>
            </p:cNvSpPr>
            <p:nvPr/>
          </p:nvSpPr>
          <p:spPr bwMode="auto">
            <a:xfrm>
              <a:off x="7348" y="10665"/>
              <a:ext cx="1886" cy="1029"/>
            </a:xfrm>
            <a:prstGeom prst="flowChartMagneticDisk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dirty="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642910" y="1357299"/>
            <a:ext cx="27146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Предоставляются на безвозмездной и безвозвратной основе без установления направлений и (или) условий их использования</a:t>
            </a:r>
            <a:endParaRPr lang="ru-RU" sz="16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286116" y="1714488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286116" y="1500174"/>
            <a:ext cx="23574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Дотации (от латинского «</a:t>
            </a:r>
            <a:r>
              <a:rPr lang="en-US" sz="1600" b="1" dirty="0" err="1" smtClean="0"/>
              <a:t>Dotatio</a:t>
            </a:r>
            <a:r>
              <a:rPr lang="ru-RU" sz="1600" b="1" dirty="0" smtClean="0"/>
              <a:t>»-дар, пожертвование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71472" y="3071810"/>
            <a:ext cx="27860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Предоставляются на финансирование «переданных» полномочий другим публично-правовым образованиям</a:t>
            </a:r>
            <a:endParaRPr lang="ru-RU" sz="16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286116" y="3105835"/>
            <a:ext cx="221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Субвенции (от латинского «</a:t>
            </a:r>
            <a:r>
              <a:rPr lang="en-US" sz="1600" b="1" dirty="0" err="1" smtClean="0"/>
              <a:t>Subvenire</a:t>
            </a:r>
            <a:r>
              <a:rPr lang="ru-RU" sz="1600" b="1" dirty="0" smtClean="0"/>
              <a:t>»-приходить на помощь)</a:t>
            </a:r>
            <a:endParaRPr lang="ru-RU" sz="16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5500694" y="3214686"/>
            <a:ext cx="3000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Вы даете своему ребенку деньги и посылаете его в магазин купить продукты строго по списку</a:t>
            </a:r>
            <a:endParaRPr lang="ru-RU" sz="16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286000" y="481399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214678" y="4929198"/>
            <a:ext cx="24288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Субсидии (от латинского «</a:t>
            </a:r>
            <a:r>
              <a:rPr lang="en-US" sz="1600" b="1" dirty="0" err="1" smtClean="0"/>
              <a:t>Subsidium</a:t>
            </a:r>
            <a:r>
              <a:rPr lang="ru-RU" sz="1600" b="1" dirty="0" smtClean="0"/>
              <a:t>»-поддержка)</a:t>
            </a:r>
            <a:endParaRPr lang="ru-RU" sz="16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643570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Вы «добавляете» средства, чтобы ваш ребенок купил себе новый телефон, если остальные он накопил сам</a:t>
            </a:r>
            <a:endParaRPr lang="ru-RU" sz="16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28596" y="4929198"/>
            <a:ext cx="3000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Предоставляются на условиях долевого </a:t>
            </a:r>
            <a:r>
              <a:rPr lang="ru-RU" sz="1600" dirty="0" err="1" smtClean="0"/>
              <a:t>софинансирования</a:t>
            </a:r>
            <a:r>
              <a:rPr lang="ru-RU" sz="1600" dirty="0" smtClean="0"/>
              <a:t> расходов других бюджетов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357167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Расходы бюджета</a:t>
            </a:r>
            <a:endParaRPr lang="ru-RU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714356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charset="0"/>
              </a:rPr>
              <a:t>Выплачиваемые из бюджета денежные средства называются </a:t>
            </a:r>
          </a:p>
          <a:p>
            <a:pPr algn="ctr"/>
            <a:r>
              <a:rPr lang="ru-RU" sz="2000" b="1" dirty="0" smtClean="0">
                <a:latin typeface="Arial" charset="0"/>
              </a:rPr>
              <a:t>РАСХОДАМИ БЮДЖЕТА</a:t>
            </a:r>
            <a:endParaRPr lang="ru-RU" sz="2000" b="1" dirty="0">
              <a:latin typeface="Arial" charset="0"/>
            </a:endParaRPr>
          </a:p>
        </p:txBody>
      </p:sp>
      <p:pic>
        <p:nvPicPr>
          <p:cNvPr id="6" name="Picture 2" descr="C:\Users\fanakova\Desktop\getImageXIZKXU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40768"/>
            <a:ext cx="2000264" cy="1302414"/>
          </a:xfrm>
          <a:prstGeom prst="rect">
            <a:avLst/>
          </a:prstGeom>
          <a:noFill/>
        </p:spPr>
      </p:pic>
      <p:pic>
        <p:nvPicPr>
          <p:cNvPr id="7" name="Picture 16" descr="http://im3-tub-ru.yandex.net/i?id=f6f68b96769a2f54ccb04bf176de5625-135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340768"/>
            <a:ext cx="1864798" cy="1302414"/>
          </a:xfrm>
          <a:prstGeom prst="rect">
            <a:avLst/>
          </a:prstGeom>
          <a:noFill/>
        </p:spPr>
      </p:pic>
      <p:pic>
        <p:nvPicPr>
          <p:cNvPr id="8" name="Picture 4" descr="http://im0-tub-ru.yandex.net/i?id=2890496a00d571d3ff74d73982087102-64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412776"/>
            <a:ext cx="1988294" cy="123040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264318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культуру, </a:t>
            </a:r>
          </a:p>
          <a:p>
            <a:pPr algn="ctr"/>
            <a:r>
              <a:rPr lang="ru-RU" sz="1400" b="1" dirty="0" smtClean="0">
                <a:latin typeface="Constantia" pitchFamily="18" charset="0"/>
              </a:rPr>
              <a:t>кинематографию</a:t>
            </a:r>
            <a:endParaRPr lang="ru-RU" sz="1400" b="1" dirty="0"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89102" y="2714620"/>
            <a:ext cx="19657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образование</a:t>
            </a:r>
            <a:endParaRPr lang="ru-RU" sz="1400" b="1" dirty="0"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2643183"/>
            <a:ext cx="33575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физическую культуру и спорт</a:t>
            </a:r>
            <a:endParaRPr lang="ru-RU" sz="1400" b="1" dirty="0">
              <a:latin typeface="Constantia" pitchFamily="18" charset="0"/>
            </a:endParaRPr>
          </a:p>
        </p:txBody>
      </p:sp>
      <p:pic>
        <p:nvPicPr>
          <p:cNvPr id="12" name="Picture 8" descr="http://im1-tub-ru.yandex.net/i?id=fe2417ed07d40f9c01a5c81666ee7598-01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214686"/>
            <a:ext cx="2071702" cy="1357322"/>
          </a:xfrm>
          <a:prstGeom prst="rect">
            <a:avLst/>
          </a:prstGeom>
          <a:noFill/>
        </p:spPr>
      </p:pic>
      <p:pic>
        <p:nvPicPr>
          <p:cNvPr id="13" name="Picture 10" descr="http://im2-tub-ru.yandex.net/i?id=d89c5896f4680c5e616307535427b640-116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3143248"/>
            <a:ext cx="1800200" cy="1500198"/>
          </a:xfrm>
          <a:prstGeom prst="rect">
            <a:avLst/>
          </a:prstGeom>
          <a:noFill/>
        </p:spPr>
      </p:pic>
      <p:pic>
        <p:nvPicPr>
          <p:cNvPr id="14" name="Picture 11" descr="C:\Users\fanakova\Desktop\презентация\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3143248"/>
            <a:ext cx="2071702" cy="1357322"/>
          </a:xfrm>
          <a:prstGeom prst="rect">
            <a:avLst/>
          </a:prstGeom>
          <a:noFill/>
        </p:spPr>
      </p:pic>
      <p:pic>
        <p:nvPicPr>
          <p:cNvPr id="15" name="Picture 6" descr="http://im2-tub-ru.yandex.net/i?id=9e87702ed9f5628c1e096ef90d59f00d-30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5000636"/>
            <a:ext cx="1928826" cy="1214436"/>
          </a:xfrm>
          <a:prstGeom prst="rect">
            <a:avLst/>
          </a:prstGeom>
          <a:noFill/>
        </p:spPr>
      </p:pic>
      <p:pic>
        <p:nvPicPr>
          <p:cNvPr id="16" name="Picture 12" descr="C:\Users\fanakova\Desktop\презентация\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4" y="5000636"/>
            <a:ext cx="1721352" cy="1225266"/>
          </a:xfrm>
          <a:prstGeom prst="rect">
            <a:avLst/>
          </a:prstGeom>
          <a:noFill/>
        </p:spPr>
      </p:pic>
      <p:pic>
        <p:nvPicPr>
          <p:cNvPr id="17" name="Picture 14" descr="http://im3-tub-ru.yandex.net/i?id=50bbea78231b65b21096e03f030f8966-19-144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4929198"/>
            <a:ext cx="1817725" cy="128588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85720" y="4500570"/>
            <a:ext cx="2214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жилищно-коммунальное хозяйство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14678" y="4500570"/>
            <a:ext cx="25003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охрану </a:t>
            </a:r>
          </a:p>
          <a:p>
            <a:pPr algn="ctr"/>
            <a:r>
              <a:rPr lang="ru-RU" sz="1400" b="1" dirty="0" smtClean="0">
                <a:latin typeface="Constantia" pitchFamily="18" charset="0"/>
              </a:rPr>
              <a:t>окружающей среды</a:t>
            </a:r>
            <a:endParaRPr lang="ru-RU" sz="1400" b="1" dirty="0">
              <a:latin typeface="Constant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72198" y="4429133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общегосударственные вопросы </a:t>
            </a:r>
            <a:endParaRPr lang="ru-RU" sz="1400" b="1" dirty="0">
              <a:latin typeface="Constant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6215082"/>
            <a:ext cx="2500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национальную экономику </a:t>
            </a:r>
            <a:endParaRPr lang="ru-RU" sz="1400" b="1" dirty="0">
              <a:latin typeface="Constant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28926" y="6211669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обслуживание муниципального долга</a:t>
            </a:r>
            <a:endParaRPr lang="ru-RU" sz="1400" b="1" dirty="0">
              <a:latin typeface="Constant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57950" y="5786454"/>
            <a:ext cx="25717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onstantia" pitchFamily="18" charset="0"/>
              </a:rPr>
              <a:t>на предоставление межбюджетных трансфертов общего характера бюджетам поселений</a:t>
            </a:r>
            <a:endParaRPr lang="ru-RU" sz="1400" b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65000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подходы к формированию расходов местного бюджета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2625130834"/>
              </p:ext>
            </p:extLst>
          </p:nvPr>
        </p:nvGraphicFramePr>
        <p:xfrm>
          <a:off x="285719" y="1142984"/>
          <a:ext cx="8607455" cy="523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285728"/>
            <a:ext cx="828680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ОБЪЕМ РАСХОДОВ БЮДЖЕТА НА СОЦИАЛЬНО-КУЛЬТУРНУЮ СФЕРУ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5729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Большую часть расходов занимает социально-культурная сфера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5206" y="1714488"/>
            <a:ext cx="1214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тыс. руб.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500034" y="2214554"/>
            <a:ext cx="857256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34" y="2857496"/>
            <a:ext cx="857256" cy="42862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00167" y="2285992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-ВСЕГО РАСХОДОВ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2928934"/>
            <a:ext cx="4714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-СОЦИАЛЬНО-КУЛЬТУРНАЯ СФЕРА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285852" y="3500438"/>
            <a:ext cx="3071834" cy="264320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564 810,7</a:t>
            </a:r>
          </a:p>
          <a:p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5572132" y="3000372"/>
            <a:ext cx="3071834" cy="264320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619 441,8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2786050" y="4143380"/>
            <a:ext cx="2428892" cy="1928826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484 702,8 (85,8%)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6119297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2015 год</a:t>
            </a: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6357950" y="5995262"/>
            <a:ext cx="17145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2016 год</a:t>
            </a:r>
          </a:p>
        </p:txBody>
      </p:sp>
      <p:sp>
        <p:nvSpPr>
          <p:cNvPr id="14" name="Блок-схема: узел 13"/>
          <p:cNvSpPr/>
          <p:nvPr/>
        </p:nvSpPr>
        <p:spPr>
          <a:xfrm>
            <a:off x="6715108" y="4214818"/>
            <a:ext cx="2428892" cy="1928826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509 046,3 (82,2%)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onosha.ru/assets/templates/konosha/mapkonah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3071834" cy="3643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5" name="Прямоугольник 4"/>
          <p:cNvSpPr/>
          <p:nvPr/>
        </p:nvSpPr>
        <p:spPr>
          <a:xfrm>
            <a:off x="3571868" y="1000108"/>
            <a:ext cx="507209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 smtClean="0"/>
              <a:t>	</a:t>
            </a:r>
            <a:r>
              <a:rPr lang="ru-RU" sz="1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Коношский</a:t>
            </a: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район находится на юге Архангельской области, граничит с </a:t>
            </a:r>
            <a:r>
              <a:rPr lang="ru-RU" sz="1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Каргопольским</a:t>
            </a: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1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Няндомским</a:t>
            </a: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Вельским районами Архангельской области и </a:t>
            </a:r>
            <a:r>
              <a:rPr lang="ru-RU" sz="1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Вожегодским</a:t>
            </a: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районом Вологодской области. </a:t>
            </a:r>
          </a:p>
          <a:p>
            <a:pPr algn="just" fontAlgn="base"/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Площадь </a:t>
            </a:r>
            <a:r>
              <a:rPr lang="ru-RU" sz="16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Коношского</a:t>
            </a: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района составляет 8,46 тыс. кв.км. Численность населения на 01 января 2015 года составила 23,1 тыс. человек. Районный центр – рабочий поселок  Коноша. В состав района входят 8 муниципальных образований (поселений). Общее число населенных пунктов – 164.</a:t>
            </a:r>
          </a:p>
          <a:p>
            <a:pPr algn="just" fontAlgn="base"/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Главные отрасли в экономике – железнодорожный транспорт и лесозаготовка, она представлена лесозаготовительной, лесопильной промышленностью. Сельское хозяйство представлено в основном молочным животноводством.</a:t>
            </a:r>
            <a:endParaRPr lang="ru-RU" sz="16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71481"/>
            <a:ext cx="828680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ХАРАКТЕРИСТИКА  МО «КОНОШСКИЙ МУНИЦИПАЛЬНЫЙ РАЙОН»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6" descr="Герб Конош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7" y="1214422"/>
            <a:ext cx="2928959" cy="857256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расходов бюджета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0" y="1357298"/>
            <a:ext cx="9144000" cy="52776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Формирование расходов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осуществляется в соответствии с расходными обязательствами, обусловленными установленным законодательством разграничений полномочий, исполнение которых должно происходить в отчетном финансовом году за счет средств соответствующих бюджетов.</a:t>
            </a: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Принципы формирования расходов бюджета МО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Коношский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муниципальный район:</a:t>
            </a: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-  по разделам;</a:t>
            </a: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-  по ведомственной структуре;</a:t>
            </a: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-  по муниципальным программам.</a:t>
            </a: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Char char="-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              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941168"/>
            <a:ext cx="124007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00042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latin typeface="Times New Roman" pitchFamily="18" charset="0"/>
              </a:rPr>
              <a:t>Структура расходов бюджета по разделам</a:t>
            </a:r>
          </a:p>
        </p:txBody>
      </p:sp>
      <p:graphicFrame>
        <p:nvGraphicFramePr>
          <p:cNvPr id="3" name="Объект 4"/>
          <p:cNvGraphicFramePr>
            <a:graphicFrameLocks/>
          </p:cNvGraphicFramePr>
          <p:nvPr/>
        </p:nvGraphicFramePr>
        <p:xfrm>
          <a:off x="251520" y="1556792"/>
          <a:ext cx="8712968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Расходы бюджета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муниципального образования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</a:rPr>
              <a:t>Коношский</a:t>
            </a:r>
            <a:r>
              <a:rPr lang="ru-RU" sz="2400" b="1" dirty="0" smtClean="0">
                <a:latin typeface="Times New Roman" pitchFamily="18" charset="0"/>
              </a:rPr>
              <a:t> муниципальный  район»</a:t>
            </a:r>
            <a:endParaRPr lang="ru-RU" sz="2400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77365377"/>
              </p:ext>
            </p:extLst>
          </p:nvPr>
        </p:nvGraphicFramePr>
        <p:xfrm>
          <a:off x="214282" y="1857361"/>
          <a:ext cx="8572559" cy="45167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7685"/>
                <a:gridCol w="5826784"/>
                <a:gridCol w="1378090"/>
              </a:tblGrid>
              <a:tr h="582973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</a:p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                       (2 чтение)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5196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619 441,8</a:t>
                      </a:r>
                      <a:endParaRPr lang="ru-RU" sz="16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Обшегосударственные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вопросы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53 674,1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964,4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1585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650,0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04 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14 611,0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2 496,7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460 257,5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32 646,7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16 142,1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9709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12 470,0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1585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1 303,0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1585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поселений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24 226,3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286644" y="1500174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Тыс.рублей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14290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Общие понятия в сфере межбюджетных отношений</a:t>
            </a:r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1000108"/>
            <a:ext cx="8320116" cy="55975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Межбюджетные отношения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Межбюджетные трансферты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денежные средства, предоставляемые из одного бюджета бюджетной системы Российской Федерации другому.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Дотации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межбюджетные трансферты, предоставляемые на безвозмездной и безвозвратной основе без установления направлений и (или) условий их использования;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Субвенции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предоставляются на финансирование «переданных» другим публично-правовым образованиям полномочий;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Субсидии –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предоставляется на условиях долевого </a:t>
            </a:r>
            <a:r>
              <a:rPr kumimoji="0" 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софинансирования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расходов других бюджетов.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00504"/>
            <a:ext cx="2636247" cy="2387802"/>
          </a:xfrm>
          <a:prstGeom prst="ellipse">
            <a:avLst/>
          </a:prstGeom>
          <a:solidFill>
            <a:srgbClr val="FF9900"/>
          </a:solidFill>
          <a:ln w="9525" cmpd="sng">
            <a:solidFill>
              <a:schemeClr val="accent2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Picture 2" descr="\\Forward1\Документы!!!\ОФСКС\Кононенко\Слайды\Бюджет для граждан 2014\Фото межбюджет\image5880056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0116" y="4429132"/>
            <a:ext cx="2412004" cy="2143140"/>
          </a:xfrm>
          <a:prstGeom prst="ellipse">
            <a:avLst/>
          </a:prstGeom>
          <a:noFill/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941168"/>
            <a:ext cx="2198617" cy="1746264"/>
          </a:xfrm>
          <a:prstGeom prst="ellipse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8" name="Выгнутая вверх стрелка 7"/>
          <p:cNvSpPr/>
          <p:nvPr/>
        </p:nvSpPr>
        <p:spPr>
          <a:xfrm rot="972495">
            <a:off x="2102465" y="3762828"/>
            <a:ext cx="1951038" cy="498475"/>
          </a:xfrm>
          <a:prstGeom prst="curvedDownArrow">
            <a:avLst>
              <a:gd name="adj1" fmla="val 25000"/>
              <a:gd name="adj2" fmla="val 50000"/>
              <a:gd name="adj3" fmla="val 28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1468151">
            <a:off x="5424381" y="4305374"/>
            <a:ext cx="1985962" cy="868107"/>
          </a:xfrm>
          <a:prstGeom prst="curvedDownArrow">
            <a:avLst>
              <a:gd name="adj1" fmla="val 25000"/>
              <a:gd name="adj2" fmla="val 50000"/>
              <a:gd name="adj3" fmla="val 28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konosha.ru/assets/images/ad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0" y="2407084"/>
            <a:ext cx="83582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Финансовое управление администрации муниципального образования       «</a:t>
            </a:r>
            <a:r>
              <a:rPr lang="ru-RU" sz="2800" b="1" dirty="0" err="1" smtClean="0">
                <a:solidFill>
                  <a:srgbClr val="FFFF00"/>
                </a:solidFill>
              </a:rPr>
              <a:t>Коношский</a:t>
            </a:r>
            <a:r>
              <a:rPr lang="ru-RU" sz="2800" b="1" dirty="0" smtClean="0">
                <a:solidFill>
                  <a:srgbClr val="FFFF00"/>
                </a:solidFill>
              </a:rPr>
              <a:t> муниципальный район»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0294" y="714356"/>
            <a:ext cx="6349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ИНФОРМАЦИЯ ДЛЯ КОНТАКТОВ</a:t>
            </a:r>
            <a:endParaRPr lang="ru-RU" sz="28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214818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Индекс:164010</a:t>
            </a:r>
          </a:p>
          <a:p>
            <a:r>
              <a:rPr lang="ru-RU" sz="2400" i="1" dirty="0" err="1" smtClean="0">
                <a:solidFill>
                  <a:srgbClr val="FFFF00"/>
                </a:solidFill>
              </a:rPr>
              <a:t>Пгт</a:t>
            </a:r>
            <a:r>
              <a:rPr lang="ru-RU" sz="2400" i="1" dirty="0" smtClean="0">
                <a:solidFill>
                  <a:srgbClr val="FFFF00"/>
                </a:solidFill>
              </a:rPr>
              <a:t>: Коноша</a:t>
            </a:r>
          </a:p>
          <a:p>
            <a:r>
              <a:rPr lang="ru-RU" sz="2400" i="1" dirty="0" err="1" smtClean="0">
                <a:solidFill>
                  <a:srgbClr val="FFFF00"/>
                </a:solidFill>
              </a:rPr>
              <a:t>Улица:Советская</a:t>
            </a:r>
            <a:endParaRPr lang="ru-RU" sz="2400" i="1" dirty="0" smtClean="0">
              <a:solidFill>
                <a:srgbClr val="FFFF00"/>
              </a:solidFill>
            </a:endParaRPr>
          </a:p>
          <a:p>
            <a:r>
              <a:rPr lang="ru-RU" sz="2400" i="1" dirty="0" smtClean="0">
                <a:solidFill>
                  <a:srgbClr val="FFFF00"/>
                </a:solidFill>
              </a:rPr>
              <a:t>Дом:76</a:t>
            </a:r>
          </a:p>
          <a:p>
            <a:r>
              <a:rPr lang="ru-RU" sz="2400" i="1" dirty="0" smtClean="0">
                <a:solidFill>
                  <a:srgbClr val="FFFF00"/>
                </a:solidFill>
              </a:rPr>
              <a:t>Телефон: (8 818 58) 2-23-50, Факс: (8 818 58) 2-22-97  </a:t>
            </a:r>
            <a:endParaRPr lang="ru-RU" sz="24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500174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 уважением, </a:t>
            </a:r>
          </a:p>
          <a:p>
            <a:pPr algn="ctr"/>
            <a:r>
              <a:rPr lang="ru-RU" sz="3200" b="1" dirty="0" smtClean="0"/>
              <a:t>администрация МО </a:t>
            </a:r>
          </a:p>
          <a:p>
            <a:pPr algn="ctr"/>
            <a:r>
              <a:rPr lang="ru-RU" sz="3200" b="1" dirty="0" smtClean="0"/>
              <a:t>«</a:t>
            </a:r>
            <a:r>
              <a:rPr lang="ru-RU" sz="3200" b="1" dirty="0" err="1" smtClean="0"/>
              <a:t>Коношский</a:t>
            </a:r>
            <a:r>
              <a:rPr lang="ru-RU" sz="3200" b="1" dirty="0" smtClean="0"/>
              <a:t> муниципальный район»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7" y="3244334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 муниципального образования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3" y="1643051"/>
          <a:ext cx="8858315" cy="481400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189010"/>
                <a:gridCol w="1093085"/>
                <a:gridCol w="1144055"/>
                <a:gridCol w="1144055"/>
                <a:gridCol w="1144055"/>
                <a:gridCol w="1144055"/>
              </a:tblGrid>
              <a:tr h="5602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2014 (отчет)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2015 (оценка)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2016 (прогноз)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2017 (прогноз)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2018 (прогноз)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39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Среднегодовая численность населения, </a:t>
                      </a:r>
                      <a:r>
                        <a:rPr lang="ru-RU" sz="1200" b="1" u="none" strike="noStrike" dirty="0"/>
                        <a:t>тыс.чел.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231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Объём отгруженных товаров собственного производства, выполненных работ и услуг собственными силами, </a:t>
                      </a:r>
                      <a:r>
                        <a:rPr lang="ru-RU" sz="1200" b="1" u="none" strike="noStrike" dirty="0"/>
                        <a:t>млн. руб.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963,62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1 164,27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1 301,85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1 435,90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1 574,08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21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Индекс промышленного производства в </a:t>
                      </a:r>
                      <a:r>
                        <a:rPr lang="ru-RU" sz="1200" b="1" u="none" strike="noStrike" dirty="0"/>
                        <a:t>%</a:t>
                      </a:r>
                      <a:r>
                        <a:rPr lang="ru-RU" sz="1200" u="none" strike="noStrike" dirty="0"/>
                        <a:t> к предыдущему году в сопоставимых ценах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248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Индекс потребительских цен, среднегодовой, в </a:t>
                      </a:r>
                      <a:r>
                        <a:rPr lang="ru-RU" sz="1200" b="1" u="none" strike="noStrike" dirty="0"/>
                        <a:t>%</a:t>
                      </a:r>
                      <a:r>
                        <a:rPr lang="ru-RU" sz="1200" u="none" strike="noStrike" dirty="0"/>
                        <a:t> к предыдущему году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142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Уровень безработицы, </a:t>
                      </a:r>
                      <a:r>
                        <a:rPr lang="ru-RU" sz="1200" b="1" u="none" strike="noStrike" dirty="0"/>
                        <a:t>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02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Величина прожиточного минимума (в среднем на душу населения), </a:t>
                      </a:r>
                      <a:r>
                        <a:rPr lang="ru-RU" sz="1200" b="1" u="none" strike="noStrike" dirty="0"/>
                        <a:t>руб. в месяц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10 756,25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12 991,00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12 472,00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12 222,50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11 978,10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602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Среднемесячная номинальная начисленная заработная плата, </a:t>
                      </a:r>
                      <a:r>
                        <a:rPr lang="ru-RU" sz="1200" b="1" u="none" strike="noStrike" dirty="0"/>
                        <a:t>тыс. руб.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27 001,20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28 721,14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28 353,08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28 756,58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28 756,58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02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/>
                        <a:t>Ввод в действие жилых домов, </a:t>
                      </a:r>
                      <a:r>
                        <a:rPr lang="ru-RU" sz="1200" b="1" u="none" strike="noStrike" dirty="0"/>
                        <a:t>тыс. кв.м. общей площади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11 017,20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10 275,50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11 014,70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11 014,70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5 000,00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285728"/>
            <a:ext cx="828680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ОСНОВНЫЕ ХАРАКТЕРИСТИКИ БЮДЖЕТА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14422"/>
            <a:ext cx="8215370" cy="52322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ДОХОДЫ- РАСХОДЫ= ДЕФИЦИТ/ПРОФИЦИТ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357158" y="2071678"/>
            <a:ext cx="2428892" cy="214314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БЮДЖЕТ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5000628" y="2000240"/>
            <a:ext cx="2357454" cy="2214578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ДОХОДЫ</a:t>
            </a:r>
            <a:endParaRPr lang="ru-RU" sz="2000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5286380" y="4786322"/>
            <a:ext cx="1428760" cy="121444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ДОХОДЫ</a:t>
            </a:r>
            <a:endParaRPr lang="ru-RU" sz="1400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7358082" y="2643182"/>
            <a:ext cx="1571636" cy="1285884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РАСХОДЫ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4714884"/>
            <a:ext cx="2286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Дефицит (расходы больше доходов)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2714620"/>
            <a:ext cx="2071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Профицит</a:t>
            </a:r>
            <a:r>
              <a:rPr lang="ru-RU" b="1" dirty="0" smtClean="0"/>
              <a:t> (доходы больше </a:t>
            </a:r>
            <a:r>
              <a:rPr lang="ru-RU" sz="2000" b="1" dirty="0" smtClean="0"/>
              <a:t>расходов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285720" y="4429132"/>
            <a:ext cx="2500330" cy="2143140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БЮДЖЕТ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6715140" y="4286256"/>
            <a:ext cx="2428860" cy="2143140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РАСХОДЫ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9144000" cy="480131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endParaRPr lang="ru-RU" b="1" i="1" dirty="0" smtClean="0"/>
          </a:p>
          <a:p>
            <a:pPr algn="just"/>
            <a:r>
              <a:rPr lang="ru-RU" dirty="0" smtClean="0"/>
              <a:t>	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i="1" dirty="0" smtClean="0"/>
              <a:t>	</a:t>
            </a:r>
          </a:p>
          <a:p>
            <a:pPr algn="just"/>
            <a:endParaRPr lang="ru-RU" b="1" i="1" dirty="0" smtClean="0"/>
          </a:p>
          <a:p>
            <a:pPr algn="just"/>
            <a:endParaRPr lang="ru-RU" b="1" i="1" dirty="0" smtClean="0"/>
          </a:p>
          <a:p>
            <a:pPr algn="just"/>
            <a:endParaRPr lang="ru-RU" b="1" i="1" dirty="0" smtClean="0"/>
          </a:p>
          <a:p>
            <a:pPr algn="just"/>
            <a:r>
              <a:rPr lang="ru-RU" b="1" i="1" dirty="0" smtClean="0">
                <a:solidFill>
                  <a:srgbClr val="002060"/>
                </a:solidFill>
              </a:rPr>
              <a:t>Бюджет для граждан предназначен для жителей </a:t>
            </a:r>
            <a:r>
              <a:rPr lang="ru-RU" b="1" i="1" dirty="0" err="1" smtClean="0">
                <a:solidFill>
                  <a:srgbClr val="002060"/>
                </a:solidFill>
              </a:rPr>
              <a:t>Коношского</a:t>
            </a:r>
            <a:r>
              <a:rPr lang="ru-RU" b="1" i="1" dirty="0" smtClean="0">
                <a:solidFill>
                  <a:srgbClr val="002060"/>
                </a:solidFill>
              </a:rPr>
              <a:t> района, не обладающих специальными знаниями в сфере бюджетного законодательства. 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</a:rPr>
              <a:t>   Документ содержит информационно-аналитический материал, доступный для широкого круга пользователей и будет интересен и полезен педагогам, молодым семьям и другим категориям населения, так как бюджет МО «</a:t>
            </a:r>
            <a:r>
              <a:rPr lang="ru-RU" b="1" i="1" dirty="0" err="1" smtClean="0">
                <a:solidFill>
                  <a:srgbClr val="002060"/>
                </a:solidFill>
              </a:rPr>
              <a:t>Коношский</a:t>
            </a:r>
            <a:r>
              <a:rPr lang="ru-RU" b="1" i="1" dirty="0" smtClean="0">
                <a:solidFill>
                  <a:srgbClr val="002060"/>
                </a:solidFill>
              </a:rPr>
              <a:t> муниципальный район» затрагивает интересы каждого жителя. </a:t>
            </a:r>
          </a:p>
          <a:p>
            <a:pPr algn="just"/>
            <a:endParaRPr lang="ru-RU" i="1" dirty="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857232"/>
            <a:ext cx="9144000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ЧТО ТАКОЕ «БЮДЖЕТ ДЛЯ ГРАЖДАН»? 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0" y="5429264"/>
            <a:ext cx="9144000" cy="1428736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b="1" dirty="0" smtClean="0">
                <a:solidFill>
                  <a:srgbClr val="002060"/>
                </a:solidFill>
              </a:rPr>
              <a:t>БЮДЖЕТ ДЛЯ ГРАЖДАН» НАЦЕЛЕН НА ПОЛУЧЕНИЕ ОБРАТНОЙ СВЯЗИ ОТ ГРАЖДАН, КОТОРЫМ ИНТЕРЕСНЫ СОВРЕМЕННЫЕ ПРОБЛЕМЫ ФИНАНСОВ МО «КОНОШСКИЙ МУНИЦИПАЛЬНЫЙ РАЙОН» 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0" y="1357298"/>
            <a:ext cx="9144000" cy="164307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b="1" i="1" dirty="0" smtClean="0">
                <a:solidFill>
                  <a:srgbClr val="002060"/>
                </a:solidFill>
              </a:rPr>
              <a:t>Бюджет для граждан» - это документ, разрабатываемый в целях ознакомления граждан с основными целями, задачами и приоритетными направлениями бюджетной политики МО «</a:t>
            </a:r>
            <a:r>
              <a:rPr lang="ru-RU" b="1" i="1" dirty="0" err="1" smtClean="0">
                <a:solidFill>
                  <a:srgbClr val="002060"/>
                </a:solidFill>
              </a:rPr>
              <a:t>Коношский</a:t>
            </a:r>
            <a:r>
              <a:rPr lang="ru-RU" b="1" i="1" dirty="0" smtClean="0">
                <a:solidFill>
                  <a:srgbClr val="002060"/>
                </a:solidFill>
              </a:rPr>
              <a:t> муниципальный район».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285728"/>
            <a:ext cx="828680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ТАКОЕ БЮДЖЕТ?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285992"/>
            <a:ext cx="8286808" cy="5715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БЮДЖЕТ – ЭТО ПЛАН ДОХОДОВ И РАСХОДОВ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определенный период 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0034" y="3071810"/>
            <a:ext cx="8286808" cy="1143008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Бюджет муниципального образования – это форма образования и расходования денежных средств, предназначенных для обеспечения задач и функций, отнесенных к предметам ведения местного самоуправления 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500034" y="4429132"/>
            <a:ext cx="8286808" cy="1643074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Граждане – и как налогоплательщики, и как потребители общественных услуг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428736"/>
            <a:ext cx="8215370" cy="646331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Бюджет - в переводе со </a:t>
            </a:r>
            <a:r>
              <a:rPr lang="ru-RU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старонормандского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bougette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это сумка, кошелёк, мешок с деньгами.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 descr="588px-%D0%9A%D0%BD%D0%B8%D0%B3%D0%B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3177"/>
            <a:ext cx="1714513" cy="127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00361" y="292121"/>
            <a:ext cx="5857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 smtClean="0"/>
              <a:t>Гражданин, его участие в бюджетном процессе</a:t>
            </a:r>
            <a:endParaRPr lang="ru-RU" b="1" i="1" dirty="0"/>
          </a:p>
        </p:txBody>
      </p:sp>
      <p:pic>
        <p:nvPicPr>
          <p:cNvPr id="14" name="Picture 21" descr="473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29" y="549275"/>
            <a:ext cx="1714513" cy="145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22"/>
          <p:cNvSpPr>
            <a:spLocks noChangeArrowheads="1"/>
          </p:cNvSpPr>
          <p:nvPr/>
        </p:nvSpPr>
        <p:spPr bwMode="auto">
          <a:xfrm rot="16200000">
            <a:off x="5302364" y="128700"/>
            <a:ext cx="1274537" cy="2447926"/>
          </a:xfrm>
          <a:prstGeom prst="wedgeRoundRectCallout">
            <a:avLst>
              <a:gd name="adj1" fmla="val -82069"/>
              <a:gd name="adj2" fmla="val 30412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/>
          <a:lstStyle/>
          <a:p>
            <a:pPr algn="ctr"/>
            <a:r>
              <a:rPr lang="ru-RU" sz="1600" b="1" dirty="0"/>
              <a:t>Возможности влияния граждан на состав бюджета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179385" y="2587819"/>
            <a:ext cx="4356103" cy="912617"/>
          </a:xfrm>
          <a:prstGeom prst="downArrow">
            <a:avLst>
              <a:gd name="adj1" fmla="val 50546"/>
              <a:gd name="adj2" fmla="val 5784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1600" b="1" dirty="0" smtClean="0"/>
              <a:t>как налогоплательщик</a:t>
            </a:r>
            <a:endParaRPr lang="ru-RU" sz="1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2841" y="1657437"/>
            <a:ext cx="4357721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Помогает формировать доходную</a:t>
            </a:r>
          </a:p>
          <a:p>
            <a:pPr algn="ctr"/>
            <a:r>
              <a:rPr lang="ru-RU" sz="1600" b="1" dirty="0" smtClean="0"/>
              <a:t>часть бюджета (налог на доходы физических лиц)</a:t>
            </a:r>
            <a:endParaRPr lang="ru-RU" sz="1600" b="1" dirty="0"/>
          </a:p>
        </p:txBody>
      </p:sp>
      <p:grpSp>
        <p:nvGrpSpPr>
          <p:cNvPr id="20" name="Group 31"/>
          <p:cNvGrpSpPr>
            <a:grpSpLocks/>
          </p:cNvGrpSpPr>
          <p:nvPr/>
        </p:nvGrpSpPr>
        <p:grpSpPr bwMode="auto">
          <a:xfrm>
            <a:off x="749265" y="2776038"/>
            <a:ext cx="8178805" cy="3396162"/>
            <a:chOff x="450" y="1616"/>
            <a:chExt cx="5152" cy="2177"/>
          </a:xfrm>
        </p:grpSpPr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450" y="1935"/>
              <a:ext cx="1905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ru-RU" sz="1600" b="1" dirty="0"/>
                <a:t>БЮДЖЕТ</a:t>
              </a:r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>
              <a:off x="3334" y="1616"/>
              <a:ext cx="2268" cy="1043"/>
            </a:xfrm>
            <a:prstGeom prst="flowChartAlternateProcess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1600" b="1" dirty="0"/>
                <a:t>Публичные слушания по проекту решения </a:t>
              </a:r>
              <a:r>
                <a:rPr lang="ru-RU" sz="1600" b="1" dirty="0" smtClean="0"/>
                <a:t>муниципального Совета  МО «</a:t>
              </a:r>
              <a:r>
                <a:rPr lang="ru-RU" sz="1600" b="1" dirty="0" err="1" smtClean="0"/>
                <a:t>Коношский</a:t>
              </a:r>
              <a:r>
                <a:rPr lang="ru-RU" sz="1600" b="1" dirty="0" smtClean="0"/>
                <a:t> муниципальный район»о бюджете </a:t>
              </a:r>
              <a:r>
                <a:rPr lang="ru-RU" sz="1600" b="1" dirty="0"/>
                <a:t>на очередной финансовый год </a:t>
              </a:r>
              <a:r>
                <a:rPr lang="ru-RU" sz="1600" b="1" dirty="0" smtClean="0"/>
                <a:t> </a:t>
              </a:r>
              <a:endParaRPr lang="ru-RU" sz="1600" b="1" dirty="0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>
              <a:off x="3334" y="2750"/>
              <a:ext cx="2268" cy="1043"/>
            </a:xfrm>
            <a:prstGeom prst="flowChartAlternateProcess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1600" b="1" dirty="0"/>
                <a:t>Публичные слушания по проекту решения </a:t>
              </a:r>
              <a:r>
                <a:rPr lang="ru-RU" sz="1600" b="1" dirty="0" smtClean="0"/>
                <a:t>муниципального Совета  МО «</a:t>
              </a:r>
              <a:r>
                <a:rPr lang="ru-RU" sz="1600" b="1" dirty="0" err="1" smtClean="0"/>
                <a:t>Коношский</a:t>
              </a:r>
              <a:r>
                <a:rPr lang="ru-RU" sz="1600" b="1" dirty="0" smtClean="0"/>
                <a:t> муниципальный район»об </a:t>
              </a:r>
              <a:r>
                <a:rPr lang="ru-RU" sz="1600" b="1" dirty="0"/>
                <a:t>исполнении </a:t>
              </a:r>
              <a:r>
                <a:rPr lang="ru-RU" sz="1600" b="1" dirty="0" smtClean="0"/>
                <a:t>бюджета </a:t>
              </a:r>
              <a:r>
                <a:rPr lang="ru-RU" sz="1600" b="1" dirty="0"/>
                <a:t>за истекший финансовый год</a:t>
              </a:r>
            </a:p>
          </p:txBody>
        </p:sp>
      </p:grp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214279" y="4015344"/>
            <a:ext cx="4357721" cy="842416"/>
          </a:xfrm>
          <a:prstGeom prst="downArrow">
            <a:avLst>
              <a:gd name="adj1" fmla="val 65812"/>
              <a:gd name="adj2" fmla="val 50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/>
              <a:t>как получатель социальных гарантий</a:t>
            </a:r>
            <a:endParaRPr lang="ru-RU" sz="1600" b="1" dirty="0"/>
          </a:p>
        </p:txBody>
      </p:sp>
      <p:pic>
        <p:nvPicPr>
          <p:cNvPr id="25" name="Picture 27" descr="0013-007-Podtverzhdenie-sootvetstvija-zanimaemoj-dolzhnost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6086491"/>
            <a:ext cx="1117631" cy="77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9" descr="6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437" y="6022557"/>
            <a:ext cx="1214446" cy="8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AutoShape 19"/>
          <p:cNvSpPr>
            <a:spLocks noChangeArrowheads="1"/>
          </p:cNvSpPr>
          <p:nvPr/>
        </p:nvSpPr>
        <p:spPr bwMode="auto">
          <a:xfrm>
            <a:off x="0" y="4857760"/>
            <a:ext cx="4679950" cy="1143008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600" b="1" dirty="0"/>
              <a:t>Получает социальные гарантии - расходная часть бюджета (образование, культура, здравоохранение, социальная поддержка и др.)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ВОЗМОЖНОСТИ ВЛИЯНИЯ ГРАЖДАНИНА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 НА СОСТАВ БЮДЖЕТА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sp>
        <p:nvSpPr>
          <p:cNvPr id="3" name="Полилиния 2"/>
          <p:cNvSpPr/>
          <p:nvPr/>
        </p:nvSpPr>
        <p:spPr bwMode="auto">
          <a:xfrm>
            <a:off x="928662" y="2143116"/>
            <a:ext cx="5214974" cy="1504149"/>
          </a:xfrm>
          <a:custGeom>
            <a:avLst/>
            <a:gdLst>
              <a:gd name="connsiteX0" fmla="*/ 0 w 4053840"/>
              <a:gd name="connsiteY0" fmla="*/ 0 h 1128772"/>
              <a:gd name="connsiteX1" fmla="*/ 3489454 w 4053840"/>
              <a:gd name="connsiteY1" fmla="*/ 0 h 1128772"/>
              <a:gd name="connsiteX2" fmla="*/ 4053840 w 4053840"/>
              <a:gd name="connsiteY2" fmla="*/ 564386 h 1128772"/>
              <a:gd name="connsiteX3" fmla="*/ 3489454 w 4053840"/>
              <a:gd name="connsiteY3" fmla="*/ 1128772 h 1128772"/>
              <a:gd name="connsiteX4" fmla="*/ 0 w 4053840"/>
              <a:gd name="connsiteY4" fmla="*/ 1128772 h 1128772"/>
              <a:gd name="connsiteX5" fmla="*/ 0 w 4053840"/>
              <a:gd name="connsiteY5" fmla="*/ 0 h 112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1128772">
                <a:moveTo>
                  <a:pt x="4053840" y="1128771"/>
                </a:moveTo>
                <a:lnTo>
                  <a:pt x="564386" y="1128771"/>
                </a:lnTo>
                <a:lnTo>
                  <a:pt x="0" y="564386"/>
                </a:lnTo>
                <a:lnTo>
                  <a:pt x="564386" y="1"/>
                </a:lnTo>
                <a:lnTo>
                  <a:pt x="4053840" y="1"/>
                </a:lnTo>
                <a:lnTo>
                  <a:pt x="4053840" y="112877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950" tIns="57150" rIns="106680" bIns="57150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Публичные </a:t>
            </a:r>
            <a:r>
              <a:rPr lang="ru-RU" dirty="0">
                <a:solidFill>
                  <a:schemeClr val="tx1"/>
                </a:solidFill>
              </a:rPr>
              <a:t>слушания по проекту бюджета </a:t>
            </a:r>
            <a:r>
              <a:rPr lang="ru-RU" dirty="0" smtClean="0">
                <a:solidFill>
                  <a:schemeClr val="tx1"/>
                </a:solidFill>
              </a:rPr>
              <a:t>муниципального образования</a:t>
            </a:r>
            <a:endParaRPr lang="ru-RU" dirty="0">
              <a:solidFill>
                <a:schemeClr val="tx1"/>
              </a:solidFill>
            </a:endParaRPr>
          </a:p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лилиния 3"/>
          <p:cNvSpPr/>
          <p:nvPr/>
        </p:nvSpPr>
        <p:spPr bwMode="auto">
          <a:xfrm>
            <a:off x="923925" y="4085092"/>
            <a:ext cx="5219711" cy="1504149"/>
          </a:xfrm>
          <a:custGeom>
            <a:avLst/>
            <a:gdLst>
              <a:gd name="connsiteX0" fmla="*/ 0 w 4053840"/>
              <a:gd name="connsiteY0" fmla="*/ 0 h 1128772"/>
              <a:gd name="connsiteX1" fmla="*/ 3489454 w 4053840"/>
              <a:gd name="connsiteY1" fmla="*/ 0 h 1128772"/>
              <a:gd name="connsiteX2" fmla="*/ 4053840 w 4053840"/>
              <a:gd name="connsiteY2" fmla="*/ 564386 h 1128772"/>
              <a:gd name="connsiteX3" fmla="*/ 3489454 w 4053840"/>
              <a:gd name="connsiteY3" fmla="*/ 1128772 h 1128772"/>
              <a:gd name="connsiteX4" fmla="*/ 0 w 4053840"/>
              <a:gd name="connsiteY4" fmla="*/ 1128772 h 1128772"/>
              <a:gd name="connsiteX5" fmla="*/ 0 w 4053840"/>
              <a:gd name="connsiteY5" fmla="*/ 0 h 112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1128772">
                <a:moveTo>
                  <a:pt x="4053840" y="1128771"/>
                </a:moveTo>
                <a:lnTo>
                  <a:pt x="564386" y="1128771"/>
                </a:lnTo>
                <a:lnTo>
                  <a:pt x="0" y="564386"/>
                </a:lnTo>
                <a:lnTo>
                  <a:pt x="564386" y="1"/>
                </a:lnTo>
                <a:lnTo>
                  <a:pt x="4053840" y="1"/>
                </a:lnTo>
                <a:lnTo>
                  <a:pt x="4053840" y="112877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950" tIns="57151" rIns="106680" bIns="57150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Публичные слушания по отчету об исполнении бюджета муниципального </a:t>
            </a:r>
            <a:r>
              <a:rPr lang="ru-RU" dirty="0" smtClean="0">
                <a:solidFill>
                  <a:schemeClr val="tx1"/>
                </a:solidFill>
              </a:rPr>
              <a:t>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0" y="1785927"/>
            <a:ext cx="1785918" cy="1851080"/>
          </a:xfrm>
          <a:prstGeom prst="ellipse">
            <a:avLst/>
          </a:prstGeom>
          <a:blipFill rotWithShape="1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Овал 5"/>
          <p:cNvSpPr/>
          <p:nvPr/>
        </p:nvSpPr>
        <p:spPr bwMode="auto">
          <a:xfrm>
            <a:off x="1" y="4085092"/>
            <a:ext cx="1595438" cy="1504149"/>
          </a:xfrm>
          <a:prstGeom prst="ellipse">
            <a:avLst/>
          </a:prstGeom>
          <a:blipFill rotWithShape="1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857884" y="3284984"/>
            <a:ext cx="1538840" cy="1287024"/>
          </a:xfrm>
          <a:prstGeom prst="ellipse">
            <a:avLst/>
          </a:prstGeom>
          <a:ln w="15875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6228634" y="4653136"/>
            <a:ext cx="2629645" cy="1490508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9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6252081" y="1500175"/>
            <a:ext cx="2677637" cy="1816250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10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7524328" y="3286124"/>
            <a:ext cx="1619672" cy="1191556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142984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4" descr="http://fs.homegate.ru/file/26675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5" y="688709"/>
            <a:ext cx="1785950" cy="16344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28860" y="714356"/>
            <a:ext cx="642942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Что такое бюджетный процесс?</a:t>
            </a:r>
          </a:p>
          <a:p>
            <a:endParaRPr lang="ru-RU" sz="2800" dirty="0">
              <a:solidFill>
                <a:srgbClr val="008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357430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Бюджетный процесс - ежегодное формирование и исполнение бюджета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22075" y="2928934"/>
            <a:ext cx="8483759" cy="714380"/>
          </a:xfrm>
          <a:prstGeom prst="chevron">
            <a:avLst>
              <a:gd name="adj" fmla="val 387969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ЭТАПЫ БЮДЖЕТНОГО ПРОЦЕССА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357157" y="3753603"/>
            <a:ext cx="2446384" cy="106348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1. Составление проекта бюджета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3087130" y="3753603"/>
            <a:ext cx="2446384" cy="106348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2. Рассмотрение проекта бюджета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>
            <a:off x="5759019" y="3753603"/>
            <a:ext cx="2446384" cy="106348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3. Утверждение бюджета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5" name="AutoShape 28"/>
          <p:cNvSpPr>
            <a:spLocks noChangeArrowheads="1"/>
          </p:cNvSpPr>
          <p:nvPr/>
        </p:nvSpPr>
        <p:spPr bwMode="auto">
          <a:xfrm>
            <a:off x="357157" y="5475430"/>
            <a:ext cx="2446384" cy="106348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6. Муниципальный финансовый контроль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5813687" y="5475430"/>
            <a:ext cx="2446384" cy="106348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4. Исполнение бюджета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7" name="AutoShape 24"/>
          <p:cNvSpPr>
            <a:spLocks noChangeArrowheads="1"/>
          </p:cNvSpPr>
          <p:nvPr/>
        </p:nvSpPr>
        <p:spPr bwMode="auto">
          <a:xfrm>
            <a:off x="3087130" y="5475430"/>
            <a:ext cx="2446384" cy="1063482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5. Формирование отчета об исполнении бюджета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2277363" y="4817084"/>
            <a:ext cx="1212942" cy="246458"/>
          </a:xfrm>
          <a:prstGeom prst="curvedUpArrow">
            <a:avLst>
              <a:gd name="adj1" fmla="val 97260"/>
              <a:gd name="adj2" fmla="val 194521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5140589" y="4817084"/>
            <a:ext cx="1212942" cy="246458"/>
          </a:xfrm>
          <a:prstGeom prst="curvedUpArrow">
            <a:avLst>
              <a:gd name="adj1" fmla="val 97260"/>
              <a:gd name="adj2" fmla="val 194521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0" name="AutoShape 22"/>
          <p:cNvSpPr>
            <a:spLocks noChangeArrowheads="1"/>
          </p:cNvSpPr>
          <p:nvPr/>
        </p:nvSpPr>
        <p:spPr bwMode="auto">
          <a:xfrm>
            <a:off x="8205403" y="4422077"/>
            <a:ext cx="546678" cy="1566525"/>
          </a:xfrm>
          <a:prstGeom prst="curvedLeftArrow">
            <a:avLst>
              <a:gd name="adj1" fmla="val 58000"/>
              <a:gd name="adj2" fmla="val 116000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3" name="AutoShape 30"/>
          <p:cNvSpPr>
            <a:spLocks noChangeArrowheads="1"/>
          </p:cNvSpPr>
          <p:nvPr/>
        </p:nvSpPr>
        <p:spPr bwMode="auto">
          <a:xfrm rot="10800000">
            <a:off x="2321781" y="5228973"/>
            <a:ext cx="1212942" cy="246458"/>
          </a:xfrm>
          <a:prstGeom prst="curvedUpArrow">
            <a:avLst>
              <a:gd name="adj1" fmla="val 97260"/>
              <a:gd name="adj2" fmla="val 194521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26" name="AutoShape 26"/>
          <p:cNvSpPr>
            <a:spLocks noChangeArrowheads="1"/>
          </p:cNvSpPr>
          <p:nvPr/>
        </p:nvSpPr>
        <p:spPr bwMode="auto">
          <a:xfrm rot="10800000">
            <a:off x="4932168" y="5228973"/>
            <a:ext cx="1212942" cy="246458"/>
          </a:xfrm>
          <a:prstGeom prst="curvedUpArrow">
            <a:avLst>
              <a:gd name="adj1" fmla="val 97260"/>
              <a:gd name="adj2" fmla="val 194521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1393</Words>
  <PresentationFormat>Экран (4:3)</PresentationFormat>
  <Paragraphs>340</Paragraphs>
  <Slides>25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Ускова</cp:lastModifiedBy>
  <cp:revision>399</cp:revision>
  <dcterms:modified xsi:type="dcterms:W3CDTF">2017-10-24T10:50:39Z</dcterms:modified>
</cp:coreProperties>
</file>