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6" r:id="rId12"/>
    <p:sldId id="277" r:id="rId13"/>
    <p:sldId id="278" r:id="rId14"/>
    <p:sldId id="279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576443569553842E-2"/>
          <c:y val="0.18369834336797169"/>
          <c:w val="0.43508300524934479"/>
          <c:h val="0.575927752184600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5"/>
              <c:layout>
                <c:manualLayout>
                  <c:x val="6.0213855049822034E-3"/>
                  <c:y val="1.0146097334870107E-2"/>
                </c:manualLayout>
              </c:layout>
              <c:showVal val="1"/>
            </c:dLbl>
            <c:dLbl>
              <c:idx val="6"/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НДФЛ -68,3%</c:v>
                </c:pt>
                <c:pt idx="1">
                  <c:v>Доходы от уплаты акцизов на нефтепродукты -10,4%</c:v>
                </c:pt>
                <c:pt idx="2">
                  <c:v>Единый налог на вмененный доход для отдельных видов деятельности-18,7%</c:v>
                </c:pt>
                <c:pt idx="3">
                  <c:v>Единый сельскохозяйственный налог-0,2%</c:v>
                </c:pt>
                <c:pt idx="4">
                  <c:v>Налог, взимаемый в связи с применением патентной системы налогооблажения-0,1%</c:v>
                </c:pt>
                <c:pt idx="5">
                  <c:v>Госпошлина-2,3%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0.68300000000000005</c:v>
                </c:pt>
                <c:pt idx="1">
                  <c:v>0.10400000000000001</c:v>
                </c:pt>
                <c:pt idx="2">
                  <c:v>0.18700000000000003</c:v>
                </c:pt>
                <c:pt idx="3">
                  <c:v>2.0000000000000005E-3</c:v>
                </c:pt>
                <c:pt idx="4">
                  <c:v>1.0000000000000002E-3</c:v>
                </c:pt>
                <c:pt idx="5">
                  <c:v>2.3E-2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4752924321959755"/>
          <c:y val="0"/>
          <c:w val="0.5247075678040245"/>
          <c:h val="1"/>
        </c:manualLayout>
      </c:layout>
      <c:txPr>
        <a:bodyPr/>
        <a:lstStyle/>
        <a:p>
          <a:pPr>
            <a:defRPr>
              <a:solidFill>
                <a:schemeClr val="bg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858119555804841E-2"/>
          <c:y val="6.9135318582391567E-2"/>
          <c:w val="0.51800874353550863"/>
          <c:h val="0.79259404425282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3"/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Доходы, получаемые в виде арендной платы за земельные участки-25,6%</c:v>
                </c:pt>
                <c:pt idx="1">
                  <c:v>Доходы от сдачи в аренду имущества-4,1%</c:v>
                </c:pt>
                <c:pt idx="2">
                  <c:v>Доходы от реализации земельных участков-1,4%</c:v>
                </c:pt>
                <c:pt idx="3">
                  <c:v>Доходы от реализации имущества-56,0%</c:v>
                </c:pt>
                <c:pt idx="4">
                  <c:v>Плата за негативное воздействие на окружающую среду-5,6%</c:v>
                </c:pt>
                <c:pt idx="5">
                  <c:v>Прочие доходы от компенсации затрат бюджетов муниципальных районов-0,2%</c:v>
                </c:pt>
                <c:pt idx="6">
                  <c:v>Штрафы, санкции, возмещение ущерба-7,1%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0.25600000000000001</c:v>
                </c:pt>
                <c:pt idx="1">
                  <c:v>4.1000000000000002E-2</c:v>
                </c:pt>
                <c:pt idx="2">
                  <c:v>1.4E-2</c:v>
                </c:pt>
                <c:pt idx="3">
                  <c:v>0.56000000000000005</c:v>
                </c:pt>
                <c:pt idx="4">
                  <c:v>5.6000000000000001E-2</c:v>
                </c:pt>
                <c:pt idx="5">
                  <c:v>2.0000000000000005E-3</c:v>
                </c:pt>
                <c:pt idx="6">
                  <c:v>7.0999999999999994E-2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44122175872759"/>
          <c:y val="1.317867708129193E-2"/>
          <c:w val="0.40536344030174232"/>
          <c:h val="0.97364245141863548"/>
        </c:manualLayout>
      </c:layout>
      <c:txPr>
        <a:bodyPr/>
        <a:lstStyle/>
        <a:p>
          <a:pPr>
            <a:defRPr>
              <a:solidFill>
                <a:schemeClr val="bg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BD6847-E72E-4036-892D-D46633B55698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AAF894-4490-4057-8423-3445A26A1D0F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/>
              <a:latin typeface="+mn-lt"/>
            </a:rPr>
            <a:t>муниципальных программах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/>
            <a:latin typeface="+mn-lt"/>
          </a:endParaRPr>
        </a:p>
      </dgm:t>
    </dgm:pt>
    <dgm:pt modelId="{69FF4EAA-45F9-4B18-B89D-629DD5E572E5}" type="sibTrans" cxnId="{62F44165-AF66-4D94-AEE9-14F60838FA66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1A6AE510-8F56-4AC2-962B-4822C6FE0318}" type="parTrans" cxnId="{62F44165-AF66-4D94-AEE9-14F60838FA66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D8A7C7D-1643-4139-B9A7-417CDE1FF3E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/>
            </a:rPr>
            <a:t>основных направлениях бюджетной и налоговой политики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853F19B6-8862-4CAD-A54A-142F5766123B}" type="sibTrans" cxnId="{D3BC414C-03B6-489B-B988-4896362CF8AC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350A8E4-BC09-4CFA-B28F-473D5923660F}" type="parTrans" cxnId="{D3BC414C-03B6-489B-B988-4896362CF8AC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CB849563-9D64-49F5-BBBD-44C87DB058B3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/>
              <a:latin typeface="+mn-lt"/>
              <a:cs typeface="Times New Roman" pitchFamily="18" charset="0"/>
            </a:rPr>
            <a:t>положениях послания Президента Российской Федерации Федеральному Собранию Российской Федерации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/>
            <a:latin typeface="+mn-lt"/>
            <a:cs typeface="Times New Roman" pitchFamily="18" charset="0"/>
          </a:endParaRPr>
        </a:p>
      </dgm:t>
    </dgm:pt>
    <dgm:pt modelId="{58A128AF-7018-4EF5-A505-FBD421FE8670}" type="sibTrans" cxnId="{F93F03DD-8800-4668-9EAE-C317E6E398DA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1FC3961-5907-416F-A2AF-301C68D5D38A}" type="parTrans" cxnId="{F93F03DD-8800-4668-9EAE-C317E6E398DA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9F1F54E-23EA-48A3-AD5B-139059ED41B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/>
              <a:latin typeface="+mn-lt"/>
            </a:rPr>
            <a:t>прогнозе социально-экономического развития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1"/>
            </a:solidFill>
            <a:effectLst/>
            <a:latin typeface="+mn-lt"/>
          </a:endParaRPr>
        </a:p>
      </dgm:t>
    </dgm:pt>
    <dgm:pt modelId="{D29EF8BA-BAB9-4906-A2A7-0965EBDA7D8D}" type="parTrans" cxnId="{BAD1E1BD-4C0C-40D6-8A3C-7204BA734DD5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FE8A6769-A297-4239-949A-28028ABF66D3}" type="sibTrans" cxnId="{BAD1E1BD-4C0C-40D6-8A3C-7204BA734DD5}">
      <dgm:prSet/>
      <dgm:spPr/>
      <dgm:t>
        <a:bodyPr/>
        <a:lstStyle/>
        <a:p>
          <a:endParaRPr lang="ru-RU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7F312EA-98DB-4EFD-95FD-E3088C53D719}" type="pres">
      <dgm:prSet presAssocID="{05BD6847-E72E-4036-892D-D46633B5569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B868F3-8130-4305-9D29-F71F58CB50F5}" type="pres">
      <dgm:prSet presAssocID="{CB849563-9D64-49F5-BBBD-44C87DB058B3}" presName="circle1" presStyleLbl="node1" presStyleIdx="0" presStyleCnt="4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542D788B-534F-45BA-9A2D-DD281E9C3EC2}" type="pres">
      <dgm:prSet presAssocID="{CB849563-9D64-49F5-BBBD-44C87DB058B3}" presName="space" presStyleCnt="0"/>
      <dgm:spPr/>
    </dgm:pt>
    <dgm:pt modelId="{7B2E0CBF-A84A-48AF-90F1-4B977972A3C1}" type="pres">
      <dgm:prSet presAssocID="{CB849563-9D64-49F5-BBBD-44C87DB058B3}" presName="rect1" presStyleLbl="alignAcc1" presStyleIdx="0" presStyleCnt="4"/>
      <dgm:spPr/>
      <dgm:t>
        <a:bodyPr/>
        <a:lstStyle/>
        <a:p>
          <a:endParaRPr lang="ru-RU"/>
        </a:p>
      </dgm:t>
    </dgm:pt>
    <dgm:pt modelId="{AFFB6583-66FE-48ED-8755-03C9DEDC7040}" type="pres">
      <dgm:prSet presAssocID="{4D8A7C7D-1643-4139-B9A7-417CDE1FF3E6}" presName="vertSpace2" presStyleLbl="node1" presStyleIdx="0" presStyleCnt="4"/>
      <dgm:spPr/>
    </dgm:pt>
    <dgm:pt modelId="{71D53FBD-E754-476E-AE4A-A84FB6F66C54}" type="pres">
      <dgm:prSet presAssocID="{4D8A7C7D-1643-4139-B9A7-417CDE1FF3E6}" presName="circle2" presStyleLbl="node1" presStyleIdx="1" presStyleCnt="4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3A97F1CA-65BD-4A03-8979-D095C67F6BE4}" type="pres">
      <dgm:prSet presAssocID="{4D8A7C7D-1643-4139-B9A7-417CDE1FF3E6}" presName="rect2" presStyleLbl="alignAcc1" presStyleIdx="1" presStyleCnt="4" custLinFactNeighborX="-484" custLinFactNeighborY="-277"/>
      <dgm:spPr/>
      <dgm:t>
        <a:bodyPr/>
        <a:lstStyle/>
        <a:p>
          <a:endParaRPr lang="ru-RU"/>
        </a:p>
      </dgm:t>
    </dgm:pt>
    <dgm:pt modelId="{CD1F01B2-A7A1-41F4-95DD-BCB7A9DD26F3}" type="pres">
      <dgm:prSet presAssocID="{D9F1F54E-23EA-48A3-AD5B-139059ED41B9}" presName="vertSpace3" presStyleLbl="node1" presStyleIdx="1" presStyleCnt="4"/>
      <dgm:spPr/>
    </dgm:pt>
    <dgm:pt modelId="{D1FDAEE4-E81A-42BB-B3C8-86D47C66F455}" type="pres">
      <dgm:prSet presAssocID="{D9F1F54E-23EA-48A3-AD5B-139059ED41B9}" presName="circle3" presStyleLbl="node1" presStyleIdx="2" presStyleCnt="4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162BF4D-FE88-494B-A986-E93FDB14C5DF}" type="pres">
      <dgm:prSet presAssocID="{D9F1F54E-23EA-48A3-AD5B-139059ED41B9}" presName="rect3" presStyleLbl="alignAcc1" presStyleIdx="2" presStyleCnt="4"/>
      <dgm:spPr/>
      <dgm:t>
        <a:bodyPr/>
        <a:lstStyle/>
        <a:p>
          <a:endParaRPr lang="ru-RU"/>
        </a:p>
      </dgm:t>
    </dgm:pt>
    <dgm:pt modelId="{7B92DF9C-CE58-4775-A910-167960112E9C}" type="pres">
      <dgm:prSet presAssocID="{A4AAF894-4490-4057-8423-3445A26A1D0F}" presName="vertSpace4" presStyleLbl="node1" presStyleIdx="2" presStyleCnt="4"/>
      <dgm:spPr/>
    </dgm:pt>
    <dgm:pt modelId="{17C19002-5204-4E66-B3E6-022955D2FE7E}" type="pres">
      <dgm:prSet presAssocID="{A4AAF894-4490-4057-8423-3445A26A1D0F}" presName="circle4" presStyleLbl="node1" presStyleIdx="3" presStyleCnt="4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9346036E-F3D2-4EB3-962E-F9857CBEFC5D}" type="pres">
      <dgm:prSet presAssocID="{A4AAF894-4490-4057-8423-3445A26A1D0F}" presName="rect4" presStyleLbl="alignAcc1" presStyleIdx="3" presStyleCnt="4"/>
      <dgm:spPr/>
      <dgm:t>
        <a:bodyPr/>
        <a:lstStyle/>
        <a:p>
          <a:endParaRPr lang="ru-RU"/>
        </a:p>
      </dgm:t>
    </dgm:pt>
    <dgm:pt modelId="{4118BA2A-6468-4359-85EF-4261AD933D44}" type="pres">
      <dgm:prSet presAssocID="{CB849563-9D64-49F5-BBBD-44C87DB058B3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02613-99BD-44CB-BDDF-691FEC02687D}" type="pres">
      <dgm:prSet presAssocID="{4D8A7C7D-1643-4139-B9A7-417CDE1FF3E6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24C7D-0DAA-4B0F-8B08-84F0D51E9549}" type="pres">
      <dgm:prSet presAssocID="{D9F1F54E-23EA-48A3-AD5B-139059ED41B9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A6F22-1A68-4D8F-8666-64FAAA731D09}" type="pres">
      <dgm:prSet presAssocID="{A4AAF894-4490-4057-8423-3445A26A1D0F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EEE84E-5D64-4D3E-B96F-80EC71E6E3B6}" type="presOf" srcId="{05BD6847-E72E-4036-892D-D46633B55698}" destId="{E7F312EA-98DB-4EFD-95FD-E3088C53D719}" srcOrd="0" destOrd="0" presId="urn:microsoft.com/office/officeart/2005/8/layout/target3"/>
    <dgm:cxn modelId="{74F7764E-4823-45E0-A68C-3F490DD421A7}" type="presOf" srcId="{4D8A7C7D-1643-4139-B9A7-417CDE1FF3E6}" destId="{3A97F1CA-65BD-4A03-8979-D095C67F6BE4}" srcOrd="0" destOrd="0" presId="urn:microsoft.com/office/officeart/2005/8/layout/target3"/>
    <dgm:cxn modelId="{5B691359-65ED-478E-8842-2501A6F0BCBF}" type="presOf" srcId="{CB849563-9D64-49F5-BBBD-44C87DB058B3}" destId="{7B2E0CBF-A84A-48AF-90F1-4B977972A3C1}" srcOrd="0" destOrd="0" presId="urn:microsoft.com/office/officeart/2005/8/layout/target3"/>
    <dgm:cxn modelId="{E394631D-3C0E-49A9-B3D1-63B89CB7EDE0}" type="presOf" srcId="{4D8A7C7D-1643-4139-B9A7-417CDE1FF3E6}" destId="{A1102613-99BD-44CB-BDDF-691FEC02687D}" srcOrd="1" destOrd="0" presId="urn:microsoft.com/office/officeart/2005/8/layout/target3"/>
    <dgm:cxn modelId="{D3BC414C-03B6-489B-B988-4896362CF8AC}" srcId="{05BD6847-E72E-4036-892D-D46633B55698}" destId="{4D8A7C7D-1643-4139-B9A7-417CDE1FF3E6}" srcOrd="1" destOrd="0" parTransId="{6350A8E4-BC09-4CFA-B28F-473D5923660F}" sibTransId="{853F19B6-8862-4CAD-A54A-142F5766123B}"/>
    <dgm:cxn modelId="{55A17C66-AB2A-47B3-BD93-61ABF8B0E1D6}" type="presOf" srcId="{A4AAF894-4490-4057-8423-3445A26A1D0F}" destId="{9346036E-F3D2-4EB3-962E-F9857CBEFC5D}" srcOrd="0" destOrd="0" presId="urn:microsoft.com/office/officeart/2005/8/layout/target3"/>
    <dgm:cxn modelId="{62F44165-AF66-4D94-AEE9-14F60838FA66}" srcId="{05BD6847-E72E-4036-892D-D46633B55698}" destId="{A4AAF894-4490-4057-8423-3445A26A1D0F}" srcOrd="3" destOrd="0" parTransId="{1A6AE510-8F56-4AC2-962B-4822C6FE0318}" sibTransId="{69FF4EAA-45F9-4B18-B89D-629DD5E572E5}"/>
    <dgm:cxn modelId="{215130E3-7596-4ABD-AAC9-8DF35D79A894}" type="presOf" srcId="{D9F1F54E-23EA-48A3-AD5B-139059ED41B9}" destId="{13424C7D-0DAA-4B0F-8B08-84F0D51E9549}" srcOrd="1" destOrd="0" presId="urn:microsoft.com/office/officeart/2005/8/layout/target3"/>
    <dgm:cxn modelId="{993ECDC6-7773-4959-B4AC-9A28C5FF63D7}" type="presOf" srcId="{A4AAF894-4490-4057-8423-3445A26A1D0F}" destId="{ADFA6F22-1A68-4D8F-8666-64FAAA731D09}" srcOrd="1" destOrd="0" presId="urn:microsoft.com/office/officeart/2005/8/layout/target3"/>
    <dgm:cxn modelId="{BAD1E1BD-4C0C-40D6-8A3C-7204BA734DD5}" srcId="{05BD6847-E72E-4036-892D-D46633B55698}" destId="{D9F1F54E-23EA-48A3-AD5B-139059ED41B9}" srcOrd="2" destOrd="0" parTransId="{D29EF8BA-BAB9-4906-A2A7-0965EBDA7D8D}" sibTransId="{FE8A6769-A297-4239-949A-28028ABF66D3}"/>
    <dgm:cxn modelId="{EEA634B8-819B-4FCD-9605-2709DD6C1D8E}" type="presOf" srcId="{CB849563-9D64-49F5-BBBD-44C87DB058B3}" destId="{4118BA2A-6468-4359-85EF-4261AD933D44}" srcOrd="1" destOrd="0" presId="urn:microsoft.com/office/officeart/2005/8/layout/target3"/>
    <dgm:cxn modelId="{F93F03DD-8800-4668-9EAE-C317E6E398DA}" srcId="{05BD6847-E72E-4036-892D-D46633B55698}" destId="{CB849563-9D64-49F5-BBBD-44C87DB058B3}" srcOrd="0" destOrd="0" parTransId="{31FC3961-5907-416F-A2AF-301C68D5D38A}" sibTransId="{58A128AF-7018-4EF5-A505-FBD421FE8670}"/>
    <dgm:cxn modelId="{881AD2AF-B6AC-406D-BBDC-61FE09886B6C}" type="presOf" srcId="{D9F1F54E-23EA-48A3-AD5B-139059ED41B9}" destId="{4162BF4D-FE88-494B-A986-E93FDB14C5DF}" srcOrd="0" destOrd="0" presId="urn:microsoft.com/office/officeart/2005/8/layout/target3"/>
    <dgm:cxn modelId="{88325C56-5769-45E0-A0B6-228274767E12}" type="presParOf" srcId="{E7F312EA-98DB-4EFD-95FD-E3088C53D719}" destId="{AAB868F3-8130-4305-9D29-F71F58CB50F5}" srcOrd="0" destOrd="0" presId="urn:microsoft.com/office/officeart/2005/8/layout/target3"/>
    <dgm:cxn modelId="{BD994B45-A399-442E-BE58-0E8E02A709A5}" type="presParOf" srcId="{E7F312EA-98DB-4EFD-95FD-E3088C53D719}" destId="{542D788B-534F-45BA-9A2D-DD281E9C3EC2}" srcOrd="1" destOrd="0" presId="urn:microsoft.com/office/officeart/2005/8/layout/target3"/>
    <dgm:cxn modelId="{8D9E1570-F44B-4BEC-B45E-B288C7A3069B}" type="presParOf" srcId="{E7F312EA-98DB-4EFD-95FD-E3088C53D719}" destId="{7B2E0CBF-A84A-48AF-90F1-4B977972A3C1}" srcOrd="2" destOrd="0" presId="urn:microsoft.com/office/officeart/2005/8/layout/target3"/>
    <dgm:cxn modelId="{610DD0C3-A33E-4AD1-83DE-F079B1859A87}" type="presParOf" srcId="{E7F312EA-98DB-4EFD-95FD-E3088C53D719}" destId="{AFFB6583-66FE-48ED-8755-03C9DEDC7040}" srcOrd="3" destOrd="0" presId="urn:microsoft.com/office/officeart/2005/8/layout/target3"/>
    <dgm:cxn modelId="{0D2DF9F1-D2A7-4EBF-B35C-243C74FB7E15}" type="presParOf" srcId="{E7F312EA-98DB-4EFD-95FD-E3088C53D719}" destId="{71D53FBD-E754-476E-AE4A-A84FB6F66C54}" srcOrd="4" destOrd="0" presId="urn:microsoft.com/office/officeart/2005/8/layout/target3"/>
    <dgm:cxn modelId="{229D6548-1953-45E6-90F5-D6FDA9775E3B}" type="presParOf" srcId="{E7F312EA-98DB-4EFD-95FD-E3088C53D719}" destId="{3A97F1CA-65BD-4A03-8979-D095C67F6BE4}" srcOrd="5" destOrd="0" presId="urn:microsoft.com/office/officeart/2005/8/layout/target3"/>
    <dgm:cxn modelId="{AA7F1A0B-F750-4651-B574-7F99A8677F37}" type="presParOf" srcId="{E7F312EA-98DB-4EFD-95FD-E3088C53D719}" destId="{CD1F01B2-A7A1-41F4-95DD-BCB7A9DD26F3}" srcOrd="6" destOrd="0" presId="urn:microsoft.com/office/officeart/2005/8/layout/target3"/>
    <dgm:cxn modelId="{A1321285-384C-4264-875A-48F6AFAC5448}" type="presParOf" srcId="{E7F312EA-98DB-4EFD-95FD-E3088C53D719}" destId="{D1FDAEE4-E81A-42BB-B3C8-86D47C66F455}" srcOrd="7" destOrd="0" presId="urn:microsoft.com/office/officeart/2005/8/layout/target3"/>
    <dgm:cxn modelId="{D94EE3B6-9972-4E7C-9A78-89A917138E84}" type="presParOf" srcId="{E7F312EA-98DB-4EFD-95FD-E3088C53D719}" destId="{4162BF4D-FE88-494B-A986-E93FDB14C5DF}" srcOrd="8" destOrd="0" presId="urn:microsoft.com/office/officeart/2005/8/layout/target3"/>
    <dgm:cxn modelId="{7FA8AC0D-3A01-4DCA-B98A-6BE40263C021}" type="presParOf" srcId="{E7F312EA-98DB-4EFD-95FD-E3088C53D719}" destId="{7B92DF9C-CE58-4775-A910-167960112E9C}" srcOrd="9" destOrd="0" presId="urn:microsoft.com/office/officeart/2005/8/layout/target3"/>
    <dgm:cxn modelId="{7A06F2FC-3A1C-4D8A-8F16-A00016839D20}" type="presParOf" srcId="{E7F312EA-98DB-4EFD-95FD-E3088C53D719}" destId="{17C19002-5204-4E66-B3E6-022955D2FE7E}" srcOrd="10" destOrd="0" presId="urn:microsoft.com/office/officeart/2005/8/layout/target3"/>
    <dgm:cxn modelId="{915AD4C2-915B-4388-B476-E90FAC862581}" type="presParOf" srcId="{E7F312EA-98DB-4EFD-95FD-E3088C53D719}" destId="{9346036E-F3D2-4EB3-962E-F9857CBEFC5D}" srcOrd="11" destOrd="0" presId="urn:microsoft.com/office/officeart/2005/8/layout/target3"/>
    <dgm:cxn modelId="{2EB4BD60-AA4C-4264-93FD-B2DC04A63C98}" type="presParOf" srcId="{E7F312EA-98DB-4EFD-95FD-E3088C53D719}" destId="{4118BA2A-6468-4359-85EF-4261AD933D44}" srcOrd="12" destOrd="0" presId="urn:microsoft.com/office/officeart/2005/8/layout/target3"/>
    <dgm:cxn modelId="{50ECB9A4-BFA8-4D7F-8B31-D72857153027}" type="presParOf" srcId="{E7F312EA-98DB-4EFD-95FD-E3088C53D719}" destId="{A1102613-99BD-44CB-BDDF-691FEC02687D}" srcOrd="13" destOrd="0" presId="urn:microsoft.com/office/officeart/2005/8/layout/target3"/>
    <dgm:cxn modelId="{539F3F45-36F6-41E3-BB39-4B0CCF8EDCB7}" type="presParOf" srcId="{E7F312EA-98DB-4EFD-95FD-E3088C53D719}" destId="{13424C7D-0DAA-4B0F-8B08-84F0D51E9549}" srcOrd="14" destOrd="0" presId="urn:microsoft.com/office/officeart/2005/8/layout/target3"/>
    <dgm:cxn modelId="{2B04CE92-B6FC-4C71-B67C-CBCBC925F782}" type="presParOf" srcId="{E7F312EA-98DB-4EFD-95FD-E3088C53D719}" destId="{ADFA6F22-1A68-4D8F-8666-64FAAA731D09}" srcOrd="15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36D180-EF9D-4695-9481-6C091EDF33B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89E951-5A36-49BF-8EB1-42257BA7AA8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ru-RU" dirty="0" smtClean="0"/>
            <a:t>РАССМОТРЕНИЕ ПРОЕКТА БЮДЖЕТА</a:t>
          </a:r>
          <a:endParaRPr lang="ru-RU" dirty="0"/>
        </a:p>
      </dgm:t>
    </dgm:pt>
    <dgm:pt modelId="{2F3C5A16-FA76-4A83-A68C-524E8AFCD4EF}" type="parTrans" cxnId="{10F3B75E-67F1-4DA9-8FA5-3CA6A9FC3BA3}">
      <dgm:prSet/>
      <dgm:spPr/>
      <dgm:t>
        <a:bodyPr/>
        <a:lstStyle/>
        <a:p>
          <a:endParaRPr lang="ru-RU"/>
        </a:p>
      </dgm:t>
    </dgm:pt>
    <dgm:pt modelId="{D9335099-3589-40F6-BD12-23CCEE723409}" type="sibTrans" cxnId="{10F3B75E-67F1-4DA9-8FA5-3CA6A9FC3BA3}">
      <dgm:prSet/>
      <dgm:spPr/>
      <dgm:t>
        <a:bodyPr/>
        <a:lstStyle/>
        <a:p>
          <a:endParaRPr lang="ru-RU" dirty="0"/>
        </a:p>
      </dgm:t>
    </dgm:pt>
    <dgm:pt modelId="{11A2FA34-115F-4A6B-A9F8-1057E4531078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mtClean="0"/>
            <a:t>ИСПОЛНЕНИЕ БЮДЖЕТА</a:t>
          </a:r>
          <a:endParaRPr lang="ru-RU" dirty="0"/>
        </a:p>
      </dgm:t>
    </dgm:pt>
    <dgm:pt modelId="{3330BD46-6116-4BF1-91DF-BBF2E942C78B}" type="parTrans" cxnId="{DAEB3523-7888-42E6-9D87-3BC3B26BC12E}">
      <dgm:prSet/>
      <dgm:spPr/>
      <dgm:t>
        <a:bodyPr/>
        <a:lstStyle/>
        <a:p>
          <a:endParaRPr lang="ru-RU"/>
        </a:p>
      </dgm:t>
    </dgm:pt>
    <dgm:pt modelId="{EB8E1976-DA97-4C8A-9A4E-D7BB2096E55B}" type="sibTrans" cxnId="{DAEB3523-7888-42E6-9D87-3BC3B26BC12E}">
      <dgm:prSet/>
      <dgm:spPr/>
      <dgm:t>
        <a:bodyPr/>
        <a:lstStyle/>
        <a:p>
          <a:endParaRPr lang="ru-RU"/>
        </a:p>
      </dgm:t>
    </dgm:pt>
    <dgm:pt modelId="{4FD318CC-FAAC-4C48-99BC-5FC1D01B625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ФОРМИРОВАНИЕ ОТЧЕТА ОБ ИСПОЛНЕНИИ БЮДЖЕТА</a:t>
          </a:r>
          <a:endParaRPr lang="ru-RU" dirty="0"/>
        </a:p>
      </dgm:t>
    </dgm:pt>
    <dgm:pt modelId="{068CC346-5DC4-4F99-9967-DE82F330BF25}" type="parTrans" cxnId="{3FC1F5CD-AE1B-45D3-A8E2-BD8C9358E330}">
      <dgm:prSet/>
      <dgm:spPr/>
      <dgm:t>
        <a:bodyPr/>
        <a:lstStyle/>
        <a:p>
          <a:endParaRPr lang="ru-RU"/>
        </a:p>
      </dgm:t>
    </dgm:pt>
    <dgm:pt modelId="{4BB3B6D2-477B-497D-AAE7-C095E506CC27}" type="sibTrans" cxnId="{3FC1F5CD-AE1B-45D3-A8E2-BD8C9358E330}">
      <dgm:prSet/>
      <dgm:spPr/>
      <dgm:t>
        <a:bodyPr/>
        <a:lstStyle/>
        <a:p>
          <a:endParaRPr lang="ru-RU"/>
        </a:p>
      </dgm:t>
    </dgm:pt>
    <dgm:pt modelId="{F0CA9CF7-977C-47B3-A6BE-B0AA145D3055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УТВЕРЖДЕНИЕ ОТЧЕТА ОБ ИСПОЛНЕНИИ БЮДЖЕТА</a:t>
          </a:r>
          <a:endParaRPr lang="ru-RU" dirty="0"/>
        </a:p>
      </dgm:t>
    </dgm:pt>
    <dgm:pt modelId="{881516BF-463D-47B5-9378-CC5495665ED5}" type="parTrans" cxnId="{FC350077-AE75-4353-BAA2-A94061B30745}">
      <dgm:prSet/>
      <dgm:spPr/>
      <dgm:t>
        <a:bodyPr/>
        <a:lstStyle/>
        <a:p>
          <a:endParaRPr lang="ru-RU"/>
        </a:p>
      </dgm:t>
    </dgm:pt>
    <dgm:pt modelId="{4292CD62-0844-4A64-AFE4-D4B637CCF2E5}" type="sibTrans" cxnId="{FC350077-AE75-4353-BAA2-A94061B30745}">
      <dgm:prSet/>
      <dgm:spPr/>
      <dgm:t>
        <a:bodyPr/>
        <a:lstStyle/>
        <a:p>
          <a:endParaRPr lang="ru-RU"/>
        </a:p>
      </dgm:t>
    </dgm:pt>
    <dgm:pt modelId="{E7FFE94C-6275-4905-9062-85316FD7392E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СОСТАВЛЕНИЕ ПРОЕКТА БЮДЖЕТА</a:t>
          </a:r>
          <a:endParaRPr lang="ru-RU" dirty="0"/>
        </a:p>
      </dgm:t>
    </dgm:pt>
    <dgm:pt modelId="{CFE110B1-1844-4557-84C3-1612A0F65057}" type="parTrans" cxnId="{A6A49B2C-41D1-4B15-A818-A2220A3F8C62}">
      <dgm:prSet/>
      <dgm:spPr/>
      <dgm:t>
        <a:bodyPr/>
        <a:lstStyle/>
        <a:p>
          <a:endParaRPr lang="ru-RU"/>
        </a:p>
      </dgm:t>
    </dgm:pt>
    <dgm:pt modelId="{EA84E234-C95E-4C11-B0C8-AB00A2C6C536}" type="sibTrans" cxnId="{A6A49B2C-41D1-4B15-A818-A2220A3F8C62}">
      <dgm:prSet/>
      <dgm:spPr/>
      <dgm:t>
        <a:bodyPr/>
        <a:lstStyle/>
        <a:p>
          <a:endParaRPr lang="ru-RU"/>
        </a:p>
      </dgm:t>
    </dgm:pt>
    <dgm:pt modelId="{5B709EEB-01F1-448F-B0A2-996BA9965763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УТВЕРЖДЕНИЕ БЮДЖЕТА</a:t>
          </a:r>
          <a:endParaRPr lang="ru-RU" dirty="0"/>
        </a:p>
      </dgm:t>
    </dgm:pt>
    <dgm:pt modelId="{967229D2-A0F9-4B29-A1C8-80CD96B0FE36}" type="parTrans" cxnId="{3AC38560-462F-4F79-A5CB-17B1B4F818EE}">
      <dgm:prSet/>
      <dgm:spPr/>
      <dgm:t>
        <a:bodyPr/>
        <a:lstStyle/>
        <a:p>
          <a:endParaRPr lang="ru-RU"/>
        </a:p>
      </dgm:t>
    </dgm:pt>
    <dgm:pt modelId="{3CB910FC-6135-40BC-BBCE-74137C07971C}" type="sibTrans" cxnId="{3AC38560-462F-4F79-A5CB-17B1B4F818EE}">
      <dgm:prSet/>
      <dgm:spPr/>
      <dgm:t>
        <a:bodyPr/>
        <a:lstStyle/>
        <a:p>
          <a:endParaRPr lang="ru-RU"/>
        </a:p>
      </dgm:t>
    </dgm:pt>
    <dgm:pt modelId="{42F0BB2D-2D9B-42A3-8163-805B2444B7C4}" type="pres">
      <dgm:prSet presAssocID="{E336D180-EF9D-4695-9481-6C091EDF33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A6992D-DE04-4DD1-B4A5-442ABECF5281}" type="pres">
      <dgm:prSet presAssocID="{E336D180-EF9D-4695-9481-6C091EDF33BB}" presName="cycle" presStyleCnt="0"/>
      <dgm:spPr/>
    </dgm:pt>
    <dgm:pt modelId="{8272656C-C3F9-4705-AEDB-D4FAC83FFCCF}" type="pres">
      <dgm:prSet presAssocID="{0589E951-5A36-49BF-8EB1-42257BA7AA86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60715-4762-4DB1-8B52-6BF0523A26F6}" type="pres">
      <dgm:prSet presAssocID="{D9335099-3589-40F6-BD12-23CCEE72340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1466464E-3889-462D-9D18-07B9F6BFDDE9}" type="pres">
      <dgm:prSet presAssocID="{5B709EEB-01F1-448F-B0A2-996BA9965763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04506-AD5C-4B75-B715-C2670823A26F}" type="pres">
      <dgm:prSet presAssocID="{11A2FA34-115F-4A6B-A9F8-1057E4531078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2986E-50D7-41F2-8092-A3B4B698C466}" type="pres">
      <dgm:prSet presAssocID="{4FD318CC-FAAC-4C48-99BC-5FC1D01B6252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12A5D-16B5-4930-A8E0-123E93872AD0}" type="pres">
      <dgm:prSet presAssocID="{F0CA9CF7-977C-47B3-A6BE-B0AA145D305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1A76D-68D1-479E-8AB8-5D484DE8BE95}" type="pres">
      <dgm:prSet presAssocID="{E7FFE94C-6275-4905-9062-85316FD7392E}" presName="nodeFollowingNodes" presStyleLbl="node1" presStyleIdx="5" presStyleCnt="6" custRadScaleRad="98203" custRadScaleInc="-3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389E15-522D-46F1-90C8-73684D468050}" type="presOf" srcId="{E7FFE94C-6275-4905-9062-85316FD7392E}" destId="{5ED1A76D-68D1-479E-8AB8-5D484DE8BE95}" srcOrd="0" destOrd="0" presId="urn:microsoft.com/office/officeart/2005/8/layout/cycle3"/>
    <dgm:cxn modelId="{A6A49B2C-41D1-4B15-A818-A2220A3F8C62}" srcId="{E336D180-EF9D-4695-9481-6C091EDF33BB}" destId="{E7FFE94C-6275-4905-9062-85316FD7392E}" srcOrd="5" destOrd="0" parTransId="{CFE110B1-1844-4557-84C3-1612A0F65057}" sibTransId="{EA84E234-C95E-4C11-B0C8-AB00A2C6C536}"/>
    <dgm:cxn modelId="{DAEB3523-7888-42E6-9D87-3BC3B26BC12E}" srcId="{E336D180-EF9D-4695-9481-6C091EDF33BB}" destId="{11A2FA34-115F-4A6B-A9F8-1057E4531078}" srcOrd="2" destOrd="0" parTransId="{3330BD46-6116-4BF1-91DF-BBF2E942C78B}" sibTransId="{EB8E1976-DA97-4C8A-9A4E-D7BB2096E55B}"/>
    <dgm:cxn modelId="{43AEAC8D-D4CD-46AC-975B-2C1FA66BC30A}" type="presOf" srcId="{0589E951-5A36-49BF-8EB1-42257BA7AA86}" destId="{8272656C-C3F9-4705-AEDB-D4FAC83FFCCF}" srcOrd="0" destOrd="0" presId="urn:microsoft.com/office/officeart/2005/8/layout/cycle3"/>
    <dgm:cxn modelId="{3FC1F5CD-AE1B-45D3-A8E2-BD8C9358E330}" srcId="{E336D180-EF9D-4695-9481-6C091EDF33BB}" destId="{4FD318CC-FAAC-4C48-99BC-5FC1D01B6252}" srcOrd="3" destOrd="0" parTransId="{068CC346-5DC4-4F99-9967-DE82F330BF25}" sibTransId="{4BB3B6D2-477B-497D-AAE7-C095E506CC27}"/>
    <dgm:cxn modelId="{7D529BD6-8F8F-493C-88AE-1550FBEAC53D}" type="presOf" srcId="{4FD318CC-FAAC-4C48-99BC-5FC1D01B6252}" destId="{A552986E-50D7-41F2-8092-A3B4B698C466}" srcOrd="0" destOrd="0" presId="urn:microsoft.com/office/officeart/2005/8/layout/cycle3"/>
    <dgm:cxn modelId="{6F20B1F5-6903-4C49-B514-82E88FED0D5F}" type="presOf" srcId="{F0CA9CF7-977C-47B3-A6BE-B0AA145D3055}" destId="{EDB12A5D-16B5-4930-A8E0-123E93872AD0}" srcOrd="0" destOrd="0" presId="urn:microsoft.com/office/officeart/2005/8/layout/cycle3"/>
    <dgm:cxn modelId="{79E149E5-34C1-4F58-83F9-6C95FC5DAAB9}" type="presOf" srcId="{E336D180-EF9D-4695-9481-6C091EDF33BB}" destId="{42F0BB2D-2D9B-42A3-8163-805B2444B7C4}" srcOrd="0" destOrd="0" presId="urn:microsoft.com/office/officeart/2005/8/layout/cycle3"/>
    <dgm:cxn modelId="{D2BB3F6E-635C-4337-B26A-65E77A0E3BE0}" type="presOf" srcId="{D9335099-3589-40F6-BD12-23CCEE723409}" destId="{9DA60715-4762-4DB1-8B52-6BF0523A26F6}" srcOrd="0" destOrd="0" presId="urn:microsoft.com/office/officeart/2005/8/layout/cycle3"/>
    <dgm:cxn modelId="{FC350077-AE75-4353-BAA2-A94061B30745}" srcId="{E336D180-EF9D-4695-9481-6C091EDF33BB}" destId="{F0CA9CF7-977C-47B3-A6BE-B0AA145D3055}" srcOrd="4" destOrd="0" parTransId="{881516BF-463D-47B5-9378-CC5495665ED5}" sibTransId="{4292CD62-0844-4A64-AFE4-D4B637CCF2E5}"/>
    <dgm:cxn modelId="{6B539B7D-EF71-47CC-BF85-91FD91A8F4BA}" type="presOf" srcId="{11A2FA34-115F-4A6B-A9F8-1057E4531078}" destId="{26A04506-AD5C-4B75-B715-C2670823A26F}" srcOrd="0" destOrd="0" presId="urn:microsoft.com/office/officeart/2005/8/layout/cycle3"/>
    <dgm:cxn modelId="{10F3B75E-67F1-4DA9-8FA5-3CA6A9FC3BA3}" srcId="{E336D180-EF9D-4695-9481-6C091EDF33BB}" destId="{0589E951-5A36-49BF-8EB1-42257BA7AA86}" srcOrd="0" destOrd="0" parTransId="{2F3C5A16-FA76-4A83-A68C-524E8AFCD4EF}" sibTransId="{D9335099-3589-40F6-BD12-23CCEE723409}"/>
    <dgm:cxn modelId="{E38CB48E-B691-4D49-9AFA-040A82316D2D}" type="presOf" srcId="{5B709EEB-01F1-448F-B0A2-996BA9965763}" destId="{1466464E-3889-462D-9D18-07B9F6BFDDE9}" srcOrd="0" destOrd="0" presId="urn:microsoft.com/office/officeart/2005/8/layout/cycle3"/>
    <dgm:cxn modelId="{3AC38560-462F-4F79-A5CB-17B1B4F818EE}" srcId="{E336D180-EF9D-4695-9481-6C091EDF33BB}" destId="{5B709EEB-01F1-448F-B0A2-996BA9965763}" srcOrd="1" destOrd="0" parTransId="{967229D2-A0F9-4B29-A1C8-80CD96B0FE36}" sibTransId="{3CB910FC-6135-40BC-BBCE-74137C07971C}"/>
    <dgm:cxn modelId="{9ADCB246-78EC-4850-80AF-2E0DB3C4FA8E}" type="presParOf" srcId="{42F0BB2D-2D9B-42A3-8163-805B2444B7C4}" destId="{54A6992D-DE04-4DD1-B4A5-442ABECF5281}" srcOrd="0" destOrd="0" presId="urn:microsoft.com/office/officeart/2005/8/layout/cycle3"/>
    <dgm:cxn modelId="{B8C3601C-EA70-4C62-A068-EAE9410BFBE6}" type="presParOf" srcId="{54A6992D-DE04-4DD1-B4A5-442ABECF5281}" destId="{8272656C-C3F9-4705-AEDB-D4FAC83FFCCF}" srcOrd="0" destOrd="0" presId="urn:microsoft.com/office/officeart/2005/8/layout/cycle3"/>
    <dgm:cxn modelId="{A8559052-F53E-4F21-94DD-4331FCD034BF}" type="presParOf" srcId="{54A6992D-DE04-4DD1-B4A5-442ABECF5281}" destId="{9DA60715-4762-4DB1-8B52-6BF0523A26F6}" srcOrd="1" destOrd="0" presId="urn:microsoft.com/office/officeart/2005/8/layout/cycle3"/>
    <dgm:cxn modelId="{8C0405EA-0D97-4883-903B-A3D5CBD79756}" type="presParOf" srcId="{54A6992D-DE04-4DD1-B4A5-442ABECF5281}" destId="{1466464E-3889-462D-9D18-07B9F6BFDDE9}" srcOrd="2" destOrd="0" presId="urn:microsoft.com/office/officeart/2005/8/layout/cycle3"/>
    <dgm:cxn modelId="{DF5CD1E2-9B8C-48D8-ABA8-2D662B3C1F18}" type="presParOf" srcId="{54A6992D-DE04-4DD1-B4A5-442ABECF5281}" destId="{26A04506-AD5C-4B75-B715-C2670823A26F}" srcOrd="3" destOrd="0" presId="urn:microsoft.com/office/officeart/2005/8/layout/cycle3"/>
    <dgm:cxn modelId="{BC9DABB1-F7C6-4F18-8406-5A26CCD40122}" type="presParOf" srcId="{54A6992D-DE04-4DD1-B4A5-442ABECF5281}" destId="{A552986E-50D7-41F2-8092-A3B4B698C466}" srcOrd="4" destOrd="0" presId="urn:microsoft.com/office/officeart/2005/8/layout/cycle3"/>
    <dgm:cxn modelId="{9963D645-11AA-4C7B-A679-07BF1CE8700E}" type="presParOf" srcId="{54A6992D-DE04-4DD1-B4A5-442ABECF5281}" destId="{EDB12A5D-16B5-4930-A8E0-123E93872AD0}" srcOrd="5" destOrd="0" presId="urn:microsoft.com/office/officeart/2005/8/layout/cycle3"/>
    <dgm:cxn modelId="{1E4C8C5C-3F82-4FA2-8675-50B2791CC344}" type="presParOf" srcId="{54A6992D-DE04-4DD1-B4A5-442ABECF5281}" destId="{5ED1A76D-68D1-479E-8AB8-5D484DE8BE95}" srcOrd="6" destOrd="0" presId="urn:microsoft.com/office/officeart/2005/8/layout/cycle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7913F5-6403-42E4-93AC-6A2DE3CBB7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90B33B-7766-4100-90F3-57BA1C63030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baseline="0" dirty="0"/>
            <a:t>НАЛОГОВЫЕ ДОХОДЫ</a:t>
          </a:r>
          <a:endParaRPr lang="ru-RU" sz="1500" b="1" i="1" dirty="0"/>
        </a:p>
      </dgm:t>
    </dgm:pt>
    <dgm:pt modelId="{61D793C8-F147-4E77-81FB-840DE61E6249}" type="parTrans" cxnId="{46EEAE60-821E-49F3-B0BA-8712F9A15875}">
      <dgm:prSet/>
      <dgm:spPr/>
      <dgm:t>
        <a:bodyPr/>
        <a:lstStyle/>
        <a:p>
          <a:endParaRPr lang="ru-RU"/>
        </a:p>
      </dgm:t>
    </dgm:pt>
    <dgm:pt modelId="{19AE5CE8-8CF9-42C4-BA1F-1001F074FCD9}" type="sibTrans" cxnId="{46EEAE60-821E-49F3-B0BA-8712F9A15875}">
      <dgm:prSet/>
      <dgm:spPr/>
      <dgm:t>
        <a:bodyPr/>
        <a:lstStyle/>
        <a:p>
          <a:endParaRPr lang="ru-RU"/>
        </a:p>
      </dgm:t>
    </dgm:pt>
    <dgm:pt modelId="{D9F1243F-861B-405A-AF71-FD9E8CCDFF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dirty="0"/>
            <a:t>НЕНАЛОГОВЫЕ ДОХОДЫ</a:t>
          </a:r>
        </a:p>
      </dgm:t>
    </dgm:pt>
    <dgm:pt modelId="{4FDA1267-2A64-42D3-A2E6-D0EB1E57CF5C}" type="parTrans" cxnId="{FEC4E87E-906F-4782-A2D4-0A77A4092B09}">
      <dgm:prSet/>
      <dgm:spPr/>
      <dgm:t>
        <a:bodyPr/>
        <a:lstStyle/>
        <a:p>
          <a:endParaRPr lang="ru-RU"/>
        </a:p>
      </dgm:t>
    </dgm:pt>
    <dgm:pt modelId="{620AF793-E100-449E-8EE1-2945F985853B}" type="sibTrans" cxnId="{FEC4E87E-906F-4782-A2D4-0A77A4092B09}">
      <dgm:prSet/>
      <dgm:spPr/>
      <dgm:t>
        <a:bodyPr/>
        <a:lstStyle/>
        <a:p>
          <a:endParaRPr lang="ru-RU"/>
        </a:p>
      </dgm:t>
    </dgm:pt>
    <dgm:pt modelId="{300F49D3-DC28-4A21-B380-14C943ED84F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500" b="1" i="1" dirty="0"/>
            <a:t>БЕЗВОЗМЕЗДНЫЕ ПОСТУПЛЕНИЯ</a:t>
          </a:r>
        </a:p>
      </dgm:t>
    </dgm:pt>
    <dgm:pt modelId="{FB004F0D-0525-440A-92E8-28D16A6643A8}" type="parTrans" cxnId="{B9727920-CA57-4D20-9C6A-334F082BAEAC}">
      <dgm:prSet/>
      <dgm:spPr/>
      <dgm:t>
        <a:bodyPr/>
        <a:lstStyle/>
        <a:p>
          <a:endParaRPr lang="ru-RU"/>
        </a:p>
      </dgm:t>
    </dgm:pt>
    <dgm:pt modelId="{0EF19DC6-E124-46FF-AC97-8FEB88E9163F}" type="sibTrans" cxnId="{B9727920-CA57-4D20-9C6A-334F082BAEAC}">
      <dgm:prSet/>
      <dgm:spPr/>
      <dgm:t>
        <a:bodyPr/>
        <a:lstStyle/>
        <a:p>
          <a:endParaRPr lang="ru-RU"/>
        </a:p>
      </dgm:t>
    </dgm:pt>
    <dgm:pt modelId="{598721EB-7DB0-4B9C-87EA-AC3F2158983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налог на доходы физических лиц;</a:t>
          </a:r>
          <a:endParaRPr lang="ru-RU" sz="1300" b="1" i="1" dirty="0"/>
        </a:p>
      </dgm:t>
    </dgm:pt>
    <dgm:pt modelId="{90DF259F-CA17-4048-8F9C-1E6D2DFEB1A8}" type="parTrans" cxnId="{0FFEB83C-27D3-4EB8-91E4-5F18B1DEB7AA}">
      <dgm:prSet/>
      <dgm:spPr/>
      <dgm:t>
        <a:bodyPr/>
        <a:lstStyle/>
        <a:p>
          <a:endParaRPr lang="ru-RU"/>
        </a:p>
      </dgm:t>
    </dgm:pt>
    <dgm:pt modelId="{77E3752A-D0B6-48D7-8997-C2239A8F6E13}" type="sibTrans" cxnId="{0FFEB83C-27D3-4EB8-91E4-5F18B1DEB7AA}">
      <dgm:prSet/>
      <dgm:spPr/>
      <dgm:t>
        <a:bodyPr/>
        <a:lstStyle/>
        <a:p>
          <a:endParaRPr lang="ru-RU"/>
        </a:p>
      </dgm:t>
    </dgm:pt>
    <dgm:pt modelId="{342CC266-F48E-4723-BB07-1B260B41AD0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налоги на совокупный доход;</a:t>
          </a:r>
        </a:p>
      </dgm:t>
    </dgm:pt>
    <dgm:pt modelId="{9832818D-530D-4493-AA01-5A3FA66B4F1F}" type="parTrans" cxnId="{9D3C0DE1-A9CC-48E5-A62D-928CA3F55FBF}">
      <dgm:prSet/>
      <dgm:spPr/>
      <dgm:t>
        <a:bodyPr/>
        <a:lstStyle/>
        <a:p>
          <a:endParaRPr lang="ru-RU"/>
        </a:p>
      </dgm:t>
    </dgm:pt>
    <dgm:pt modelId="{856CE606-062F-4E66-AF4C-B3A4D5FE7E50}" type="sibTrans" cxnId="{9D3C0DE1-A9CC-48E5-A62D-928CA3F55FBF}">
      <dgm:prSet/>
      <dgm:spPr/>
      <dgm:t>
        <a:bodyPr/>
        <a:lstStyle/>
        <a:p>
          <a:endParaRPr lang="ru-RU"/>
        </a:p>
      </dgm:t>
    </dgm:pt>
    <dgm:pt modelId="{7CC8EBFA-2B54-4E6B-AF10-4DB3F21BB54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государственная </a:t>
          </a:r>
          <a:r>
            <a:rPr lang="ru-RU" sz="1300" b="1" i="1" baseline="0" dirty="0" smtClean="0"/>
            <a:t>пошлина.</a:t>
          </a:r>
          <a:endParaRPr lang="ru-RU" sz="1300" b="1" i="1" baseline="0" dirty="0"/>
        </a:p>
      </dgm:t>
    </dgm:pt>
    <dgm:pt modelId="{85AA2D11-DAE9-4983-9A0D-F9E4D051AEC3}" type="parTrans" cxnId="{85B15133-468A-4439-9FFC-6BA185D97623}">
      <dgm:prSet/>
      <dgm:spPr/>
      <dgm:t>
        <a:bodyPr/>
        <a:lstStyle/>
        <a:p>
          <a:endParaRPr lang="ru-RU"/>
        </a:p>
      </dgm:t>
    </dgm:pt>
    <dgm:pt modelId="{38F1FF2E-87C0-486E-B6AF-7EEF20C5BC4C}" type="sibTrans" cxnId="{85B15133-468A-4439-9FFC-6BA185D97623}">
      <dgm:prSet/>
      <dgm:spPr/>
      <dgm:t>
        <a:bodyPr/>
        <a:lstStyle/>
        <a:p>
          <a:endParaRPr lang="ru-RU"/>
        </a:p>
      </dgm:t>
    </dgm:pt>
    <dgm:pt modelId="{560E94EF-A101-4A18-9853-E47429D459E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ru-RU" sz="1300" dirty="0"/>
        </a:p>
      </dgm:t>
    </dgm:pt>
    <dgm:pt modelId="{426A5569-792D-4A7F-A242-A22BD4B61112}" type="parTrans" cxnId="{25BCEA88-88B2-4E07-92E4-DDAEF80E8F5B}">
      <dgm:prSet/>
      <dgm:spPr/>
      <dgm:t>
        <a:bodyPr/>
        <a:lstStyle/>
        <a:p>
          <a:endParaRPr lang="ru-RU"/>
        </a:p>
      </dgm:t>
    </dgm:pt>
    <dgm:pt modelId="{84F07355-A02D-4FAC-8871-92489E20CA39}" type="sibTrans" cxnId="{25BCEA88-88B2-4E07-92E4-DDAEF80E8F5B}">
      <dgm:prSet/>
      <dgm:spPr/>
      <dgm:t>
        <a:bodyPr/>
        <a:lstStyle/>
        <a:p>
          <a:endParaRPr lang="ru-RU"/>
        </a:p>
      </dgm:t>
    </dgm:pt>
    <dgm:pt modelId="{A945A02E-885A-47B8-9E0C-766BEE73F53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доходы от сдачи в аренду имущества, земельных участков;</a:t>
          </a:r>
          <a:endParaRPr lang="ru-RU" sz="1300" b="1" i="1" dirty="0"/>
        </a:p>
      </dgm:t>
    </dgm:pt>
    <dgm:pt modelId="{A32C47C1-8DB2-4544-8B2A-72124D5DEFF9}" type="parTrans" cxnId="{F8CBFCD7-82CA-4C1A-BDC6-17793723E1E4}">
      <dgm:prSet/>
      <dgm:spPr/>
      <dgm:t>
        <a:bodyPr/>
        <a:lstStyle/>
        <a:p>
          <a:endParaRPr lang="ru-RU"/>
        </a:p>
      </dgm:t>
    </dgm:pt>
    <dgm:pt modelId="{31189387-4117-413E-9BBA-D04EE47A3793}" type="sibTrans" cxnId="{F8CBFCD7-82CA-4C1A-BDC6-17793723E1E4}">
      <dgm:prSet/>
      <dgm:spPr/>
      <dgm:t>
        <a:bodyPr/>
        <a:lstStyle/>
        <a:p>
          <a:endParaRPr lang="ru-RU"/>
        </a:p>
      </dgm:t>
    </dgm:pt>
    <dgm:pt modelId="{8A1D7362-1F44-42DE-88C9-EE5BE43DCC8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доходы от реализации имущества, земельных участков;</a:t>
          </a:r>
        </a:p>
      </dgm:t>
    </dgm:pt>
    <dgm:pt modelId="{A34C6792-8203-4288-A298-3A6CCDCB5BE6}" type="parTrans" cxnId="{90E96701-0BF6-4ADC-8810-B6F3E31A4D92}">
      <dgm:prSet/>
      <dgm:spPr/>
      <dgm:t>
        <a:bodyPr/>
        <a:lstStyle/>
        <a:p>
          <a:endParaRPr lang="ru-RU"/>
        </a:p>
      </dgm:t>
    </dgm:pt>
    <dgm:pt modelId="{43AD7675-1FA2-4576-A966-CE153C19493C}" type="sibTrans" cxnId="{90E96701-0BF6-4ADC-8810-B6F3E31A4D92}">
      <dgm:prSet/>
      <dgm:spPr/>
      <dgm:t>
        <a:bodyPr/>
        <a:lstStyle/>
        <a:p>
          <a:endParaRPr lang="ru-RU"/>
        </a:p>
      </dgm:t>
    </dgm:pt>
    <dgm:pt modelId="{7E399576-8A08-4C2E-ADA0-063C7FB8B45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плата за негативное воздействие на окружающую среду;</a:t>
          </a:r>
        </a:p>
      </dgm:t>
    </dgm:pt>
    <dgm:pt modelId="{8C76DB34-25AD-4890-A612-A03D652FEDE1}" type="parTrans" cxnId="{ACA33FD5-9788-49D1-BD58-D506869FC6AA}">
      <dgm:prSet/>
      <dgm:spPr/>
      <dgm:t>
        <a:bodyPr/>
        <a:lstStyle/>
        <a:p>
          <a:endParaRPr lang="ru-RU"/>
        </a:p>
      </dgm:t>
    </dgm:pt>
    <dgm:pt modelId="{3E49DC7C-FCDB-47B2-BAB6-829024CB79B7}" type="sibTrans" cxnId="{ACA33FD5-9788-49D1-BD58-D506869FC6AA}">
      <dgm:prSet/>
      <dgm:spPr/>
      <dgm:t>
        <a:bodyPr/>
        <a:lstStyle/>
        <a:p>
          <a:endParaRPr lang="ru-RU"/>
        </a:p>
      </dgm:t>
    </dgm:pt>
    <dgm:pt modelId="{A33EE933-92A6-4FA8-A093-985AD27D37B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штрафы, санкции, возмещение </a:t>
          </a:r>
          <a:r>
            <a:rPr lang="ru-RU" sz="1300" b="1" i="1" baseline="0" dirty="0" smtClean="0"/>
            <a:t>ущерба;</a:t>
          </a:r>
          <a:endParaRPr lang="ru-RU" sz="1300" b="1" i="1" baseline="0" dirty="0"/>
        </a:p>
      </dgm:t>
    </dgm:pt>
    <dgm:pt modelId="{E5CEB0A1-5594-415B-B36A-E24009FBEFE1}" type="parTrans" cxnId="{BD756F6A-D6BC-46CD-939E-EF5CEC7969D8}">
      <dgm:prSet/>
      <dgm:spPr/>
      <dgm:t>
        <a:bodyPr/>
        <a:lstStyle/>
        <a:p>
          <a:endParaRPr lang="ru-RU"/>
        </a:p>
      </dgm:t>
    </dgm:pt>
    <dgm:pt modelId="{73977968-E67D-46C5-8281-5A510D7FE3C6}" type="sibTrans" cxnId="{BD756F6A-D6BC-46CD-939E-EF5CEC7969D8}">
      <dgm:prSet/>
      <dgm:spPr/>
      <dgm:t>
        <a:bodyPr/>
        <a:lstStyle/>
        <a:p>
          <a:endParaRPr lang="ru-RU"/>
        </a:p>
      </dgm:t>
    </dgm:pt>
    <dgm:pt modelId="{2808F25A-2D00-4817-BF29-A30949704AB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дотации;</a:t>
          </a:r>
          <a:endParaRPr lang="ru-RU" sz="1300" b="1" i="1" dirty="0"/>
        </a:p>
      </dgm:t>
    </dgm:pt>
    <dgm:pt modelId="{3AB01560-5228-4072-9EF6-DFC499E23B8D}" type="parTrans" cxnId="{0DBA93D3-DFF3-4110-B4C1-34ACDC208E1E}">
      <dgm:prSet/>
      <dgm:spPr/>
      <dgm:t>
        <a:bodyPr/>
        <a:lstStyle/>
        <a:p>
          <a:endParaRPr lang="ru-RU"/>
        </a:p>
      </dgm:t>
    </dgm:pt>
    <dgm:pt modelId="{772BDF03-6507-44C7-B8E8-81CCC5200705}" type="sibTrans" cxnId="{0DBA93D3-DFF3-4110-B4C1-34ACDC208E1E}">
      <dgm:prSet/>
      <dgm:spPr/>
      <dgm:t>
        <a:bodyPr/>
        <a:lstStyle/>
        <a:p>
          <a:endParaRPr lang="ru-RU"/>
        </a:p>
      </dgm:t>
    </dgm:pt>
    <dgm:pt modelId="{F79F6A8C-542A-4A7F-A4D3-50DC997924B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субсидии;</a:t>
          </a:r>
        </a:p>
      </dgm:t>
    </dgm:pt>
    <dgm:pt modelId="{EF815FA5-0CF6-43BF-9FAD-B852670DB539}" type="parTrans" cxnId="{3B0BFE5C-48EF-4904-9D9D-6423B9DF85D5}">
      <dgm:prSet/>
      <dgm:spPr/>
      <dgm:t>
        <a:bodyPr/>
        <a:lstStyle/>
        <a:p>
          <a:endParaRPr lang="ru-RU"/>
        </a:p>
      </dgm:t>
    </dgm:pt>
    <dgm:pt modelId="{5B7CC2C9-96F2-414C-B5EE-886E748C6674}" type="sibTrans" cxnId="{3B0BFE5C-48EF-4904-9D9D-6423B9DF85D5}">
      <dgm:prSet/>
      <dgm:spPr/>
      <dgm:t>
        <a:bodyPr/>
        <a:lstStyle/>
        <a:p>
          <a:endParaRPr lang="ru-RU"/>
        </a:p>
      </dgm:t>
    </dgm:pt>
    <dgm:pt modelId="{AA5C44A8-D3EB-43A7-A898-42891B983BD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субвенции;</a:t>
          </a:r>
        </a:p>
      </dgm:t>
    </dgm:pt>
    <dgm:pt modelId="{E5E9A13F-0353-4B8B-8FDB-6AB34E4C8381}" type="parTrans" cxnId="{905740D9-BF35-4981-8627-88A053D34C6F}">
      <dgm:prSet/>
      <dgm:spPr/>
      <dgm:t>
        <a:bodyPr/>
        <a:lstStyle/>
        <a:p>
          <a:endParaRPr lang="ru-RU"/>
        </a:p>
      </dgm:t>
    </dgm:pt>
    <dgm:pt modelId="{AF748066-8C99-45A3-8C1B-52577FF3258C}" type="sibTrans" cxnId="{905740D9-BF35-4981-8627-88A053D34C6F}">
      <dgm:prSet/>
      <dgm:spPr/>
      <dgm:t>
        <a:bodyPr/>
        <a:lstStyle/>
        <a:p>
          <a:endParaRPr lang="ru-RU"/>
        </a:p>
      </dgm:t>
    </dgm:pt>
    <dgm:pt modelId="{25C5D47D-2CA5-4ACD-8578-52A1E6617FC1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иные межбюджетные трансферты;</a:t>
          </a:r>
        </a:p>
      </dgm:t>
    </dgm:pt>
    <dgm:pt modelId="{E3CD5A0A-970D-4E20-910A-07AFCD5C9D77}" type="parTrans" cxnId="{5BD155DC-594C-44E4-86D8-6655DC8E9CFC}">
      <dgm:prSet/>
      <dgm:spPr/>
      <dgm:t>
        <a:bodyPr/>
        <a:lstStyle/>
        <a:p>
          <a:endParaRPr lang="ru-RU"/>
        </a:p>
      </dgm:t>
    </dgm:pt>
    <dgm:pt modelId="{28CA3D94-D300-4894-8169-37E56F56480D}" type="sibTrans" cxnId="{5BD155DC-594C-44E4-86D8-6655DC8E9CFC}">
      <dgm:prSet/>
      <dgm:spPr/>
      <dgm:t>
        <a:bodyPr/>
        <a:lstStyle/>
        <a:p>
          <a:endParaRPr lang="ru-RU"/>
        </a:p>
      </dgm:t>
    </dgm:pt>
    <dgm:pt modelId="{52BAABF0-9421-44FF-8115-32540F43415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/>
            <a:t>прочие безвозмездные поступления.</a:t>
          </a:r>
        </a:p>
      </dgm:t>
    </dgm:pt>
    <dgm:pt modelId="{578C6FD3-2E99-4A0E-9004-157E26907B6D}" type="parTrans" cxnId="{3A8FDD09-C3D7-4F65-92CE-3ACC846E315A}">
      <dgm:prSet/>
      <dgm:spPr/>
      <dgm:t>
        <a:bodyPr/>
        <a:lstStyle/>
        <a:p>
          <a:endParaRPr lang="ru-RU"/>
        </a:p>
      </dgm:t>
    </dgm:pt>
    <dgm:pt modelId="{B421B906-7D46-4C1A-9C5B-A2B121E6766B}" type="sibTrans" cxnId="{3A8FDD09-C3D7-4F65-92CE-3ACC846E315A}">
      <dgm:prSet/>
      <dgm:spPr/>
      <dgm:t>
        <a:bodyPr/>
        <a:lstStyle/>
        <a:p>
          <a:endParaRPr lang="ru-RU"/>
        </a:p>
      </dgm:t>
    </dgm:pt>
    <dgm:pt modelId="{5B4A41D7-CF33-4B45-821B-A1B2071797F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 smtClean="0"/>
            <a:t>акцизы на нефтепродукты;</a:t>
          </a:r>
          <a:endParaRPr lang="ru-RU" sz="1300" b="1" i="1" baseline="0" dirty="0"/>
        </a:p>
      </dgm:t>
    </dgm:pt>
    <dgm:pt modelId="{B2B3F88E-C1DD-4F1E-B870-7D451E32DA94}" type="parTrans" cxnId="{24A191AE-E66E-4142-9547-1B7C415A8EFC}">
      <dgm:prSet/>
      <dgm:spPr/>
      <dgm:t>
        <a:bodyPr/>
        <a:lstStyle/>
        <a:p>
          <a:endParaRPr lang="ru-RU"/>
        </a:p>
      </dgm:t>
    </dgm:pt>
    <dgm:pt modelId="{FFBA7D31-5D41-4347-A831-49E2D075F2C5}" type="sibTrans" cxnId="{24A191AE-E66E-4142-9547-1B7C415A8EFC}">
      <dgm:prSet/>
      <dgm:spPr/>
      <dgm:t>
        <a:bodyPr/>
        <a:lstStyle/>
        <a:p>
          <a:endParaRPr lang="ru-RU"/>
        </a:p>
      </dgm:t>
    </dgm:pt>
    <dgm:pt modelId="{C856A585-2DC5-4675-88BC-45DE17F22B1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300" b="1" i="1" baseline="0" dirty="0" smtClean="0"/>
            <a:t>иные неналоговые доходы.</a:t>
          </a:r>
          <a:endParaRPr lang="ru-RU" sz="1300" b="1" i="1" baseline="0" dirty="0"/>
        </a:p>
      </dgm:t>
    </dgm:pt>
    <dgm:pt modelId="{9DC2B267-D398-4309-8FC1-92CAE755D203}" type="parTrans" cxnId="{489A6469-BC36-4634-906E-6A10A3F986B0}">
      <dgm:prSet/>
      <dgm:spPr/>
      <dgm:t>
        <a:bodyPr/>
        <a:lstStyle/>
        <a:p>
          <a:endParaRPr lang="ru-RU"/>
        </a:p>
      </dgm:t>
    </dgm:pt>
    <dgm:pt modelId="{6C154B39-D557-4AA9-A8E0-92F2F9CDB12B}" type="sibTrans" cxnId="{489A6469-BC36-4634-906E-6A10A3F986B0}">
      <dgm:prSet/>
      <dgm:spPr/>
      <dgm:t>
        <a:bodyPr/>
        <a:lstStyle/>
        <a:p>
          <a:endParaRPr lang="ru-RU"/>
        </a:p>
      </dgm:t>
    </dgm:pt>
    <dgm:pt modelId="{E358C7CE-4C85-44E4-B056-9049F22EEE0A}" type="pres">
      <dgm:prSet presAssocID="{CF7913F5-6403-42E4-93AC-6A2DE3CBB7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55F0FD-EB2B-4B51-B987-952D9CCB6600}" type="pres">
      <dgm:prSet presAssocID="{FC90B33B-7766-4100-90F3-57BA1C630304}" presName="parentLin" presStyleCnt="0"/>
      <dgm:spPr/>
    </dgm:pt>
    <dgm:pt modelId="{C7252AC8-BA6F-46A6-A1AD-3CBFE4266BB1}" type="pres">
      <dgm:prSet presAssocID="{FC90B33B-7766-4100-90F3-57BA1C6303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BBCF86-FDDB-45C1-B63D-4A552E3961E8}" type="pres">
      <dgm:prSet presAssocID="{FC90B33B-7766-4100-90F3-57BA1C630304}" presName="parentText" presStyleLbl="node1" presStyleIdx="0" presStyleCnt="3" custScaleX="179052" custScaleY="75509" custLinFactNeighborX="-100000" custLinFactNeighborY="-212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A2B12-8E83-4046-98FE-32C8BA2E620C}" type="pres">
      <dgm:prSet presAssocID="{FC90B33B-7766-4100-90F3-57BA1C630304}" presName="negativeSpace" presStyleCnt="0"/>
      <dgm:spPr/>
    </dgm:pt>
    <dgm:pt modelId="{72E16C16-2F45-40BF-A155-B97ACEE76AE4}" type="pres">
      <dgm:prSet presAssocID="{FC90B33B-7766-4100-90F3-57BA1C630304}" presName="childText" presStyleLbl="conFgAcc1" presStyleIdx="0" presStyleCnt="3" custScaleY="83322" custLinFactY="416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E96A4-027A-4854-B809-73A5ACE30781}" type="pres">
      <dgm:prSet presAssocID="{19AE5CE8-8CF9-42C4-BA1F-1001F074FCD9}" presName="spaceBetweenRectangles" presStyleCnt="0"/>
      <dgm:spPr/>
    </dgm:pt>
    <dgm:pt modelId="{FF1DABC5-E4B6-4471-937E-A0050CC997C3}" type="pres">
      <dgm:prSet presAssocID="{D9F1243F-861B-405A-AF71-FD9E8CCDFF16}" presName="parentLin" presStyleCnt="0"/>
      <dgm:spPr/>
    </dgm:pt>
    <dgm:pt modelId="{217E4BBC-94EC-4EB3-8A27-B066C0094C42}" type="pres">
      <dgm:prSet presAssocID="{D9F1243F-861B-405A-AF71-FD9E8CCDFF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B93D26D-BBB5-4F36-B845-CD320FBA08DF}" type="pres">
      <dgm:prSet presAssocID="{D9F1243F-861B-405A-AF71-FD9E8CCDFF16}" presName="parentText" presStyleLbl="node1" presStyleIdx="1" presStyleCnt="3" custScaleX="150037" custScaleY="105820" custLinFactNeighborX="-100000" custLinFactNeighborY="-245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A0BBE-5A9B-4BC8-98F0-4D6DDDA68755}" type="pres">
      <dgm:prSet presAssocID="{D9F1243F-861B-405A-AF71-FD9E8CCDFF16}" presName="negativeSpace" presStyleCnt="0"/>
      <dgm:spPr/>
    </dgm:pt>
    <dgm:pt modelId="{F60274E6-B674-497E-92DB-5C104D7D6227}" type="pres">
      <dgm:prSet presAssocID="{D9F1243F-861B-405A-AF71-FD9E8CCDFF16}" presName="childText" presStyleLbl="conFgAcc1" presStyleIdx="1" presStyleCnt="3" custScaleY="85117" custLinFactNeighborY="-31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60A9A-797B-456E-BE76-2AD40F515D13}" type="pres">
      <dgm:prSet presAssocID="{620AF793-E100-449E-8EE1-2945F985853B}" presName="spaceBetweenRectangles" presStyleCnt="0"/>
      <dgm:spPr/>
    </dgm:pt>
    <dgm:pt modelId="{5D0336F0-5394-40EA-A2D6-63F14E71C97A}" type="pres">
      <dgm:prSet presAssocID="{300F49D3-DC28-4A21-B380-14C943ED84FE}" presName="parentLin" presStyleCnt="0"/>
      <dgm:spPr/>
    </dgm:pt>
    <dgm:pt modelId="{8D28BE44-1597-4536-A33D-A236015EEF05}" type="pres">
      <dgm:prSet presAssocID="{300F49D3-DC28-4A21-B380-14C943ED84F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BF5F41A-CD60-4285-BF31-94EFFD560CD0}" type="pres">
      <dgm:prSet presAssocID="{300F49D3-DC28-4A21-B380-14C943ED84FE}" presName="parentText" presStyleLbl="node1" presStyleIdx="2" presStyleCnt="3" custScaleX="142857" custScaleY="113136" custLinFactNeighborX="-100000" custLinFactNeighborY="-243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531C2-97EC-43EC-B395-AFDD8C4CAD67}" type="pres">
      <dgm:prSet presAssocID="{300F49D3-DC28-4A21-B380-14C943ED84FE}" presName="negativeSpace" presStyleCnt="0"/>
      <dgm:spPr/>
    </dgm:pt>
    <dgm:pt modelId="{B14232B0-E90F-4D8B-96D3-3DB0233FEF8B}" type="pres">
      <dgm:prSet presAssocID="{300F49D3-DC28-4A21-B380-14C943ED84FE}" presName="childText" presStyleLbl="conFgAcc1" presStyleIdx="2" presStyleCnt="3" custScaleY="90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E96701-0BF6-4ADC-8810-B6F3E31A4D92}" srcId="{D9F1243F-861B-405A-AF71-FD9E8CCDFF16}" destId="{8A1D7362-1F44-42DE-88C9-EE5BE43DCC8E}" srcOrd="1" destOrd="0" parTransId="{A34C6792-8203-4288-A298-3A6CCDCB5BE6}" sibTransId="{43AD7675-1FA2-4576-A966-CE153C19493C}"/>
    <dgm:cxn modelId="{97E15BBE-F651-4AF0-A53E-60C4584F62DD}" type="presOf" srcId="{7CC8EBFA-2B54-4E6B-AF10-4DB3F21BB549}" destId="{72E16C16-2F45-40BF-A155-B97ACEE76AE4}" srcOrd="0" destOrd="3" presId="urn:microsoft.com/office/officeart/2005/8/layout/list1"/>
    <dgm:cxn modelId="{161FAA83-86CE-436F-ABEE-3A9E0AE1E32D}" type="presOf" srcId="{300F49D3-DC28-4A21-B380-14C943ED84FE}" destId="{8D28BE44-1597-4536-A33D-A236015EEF05}" srcOrd="0" destOrd="0" presId="urn:microsoft.com/office/officeart/2005/8/layout/list1"/>
    <dgm:cxn modelId="{220F9351-A3DC-4260-9807-38969D65F43B}" type="presOf" srcId="{D9F1243F-861B-405A-AF71-FD9E8CCDFF16}" destId="{217E4BBC-94EC-4EB3-8A27-B066C0094C42}" srcOrd="0" destOrd="0" presId="urn:microsoft.com/office/officeart/2005/8/layout/list1"/>
    <dgm:cxn modelId="{ACA33FD5-9788-49D1-BD58-D506869FC6AA}" srcId="{D9F1243F-861B-405A-AF71-FD9E8CCDFF16}" destId="{7E399576-8A08-4C2E-ADA0-063C7FB8B45D}" srcOrd="2" destOrd="0" parTransId="{8C76DB34-25AD-4890-A612-A03D652FEDE1}" sibTransId="{3E49DC7C-FCDB-47B2-BAB6-829024CB79B7}"/>
    <dgm:cxn modelId="{B6DBA00A-44CA-400B-8387-F15B6FD72363}" type="presOf" srcId="{598721EB-7DB0-4B9C-87EA-AC3F21589834}" destId="{72E16C16-2F45-40BF-A155-B97ACEE76AE4}" srcOrd="0" destOrd="0" presId="urn:microsoft.com/office/officeart/2005/8/layout/list1"/>
    <dgm:cxn modelId="{9D3C0DE1-A9CC-48E5-A62D-928CA3F55FBF}" srcId="{FC90B33B-7766-4100-90F3-57BA1C630304}" destId="{342CC266-F48E-4723-BB07-1B260B41AD0B}" srcOrd="1" destOrd="0" parTransId="{9832818D-530D-4493-AA01-5A3FA66B4F1F}" sibTransId="{856CE606-062F-4E66-AF4C-B3A4D5FE7E50}"/>
    <dgm:cxn modelId="{0DBA93D3-DFF3-4110-B4C1-34ACDC208E1E}" srcId="{300F49D3-DC28-4A21-B380-14C943ED84FE}" destId="{2808F25A-2D00-4817-BF29-A30949704AB0}" srcOrd="0" destOrd="0" parTransId="{3AB01560-5228-4072-9EF6-DFC499E23B8D}" sibTransId="{772BDF03-6507-44C7-B8E8-81CCC5200705}"/>
    <dgm:cxn modelId="{AE8D6CC8-2F1E-4273-BE3C-489C363C357B}" type="presOf" srcId="{A33EE933-92A6-4FA8-A093-985AD27D37B7}" destId="{F60274E6-B674-497E-92DB-5C104D7D6227}" srcOrd="0" destOrd="3" presId="urn:microsoft.com/office/officeart/2005/8/layout/list1"/>
    <dgm:cxn modelId="{25BCEA88-88B2-4E07-92E4-DDAEF80E8F5B}" srcId="{FC90B33B-7766-4100-90F3-57BA1C630304}" destId="{560E94EF-A101-4A18-9853-E47429D459E9}" srcOrd="4" destOrd="0" parTransId="{426A5569-792D-4A7F-A242-A22BD4B61112}" sibTransId="{84F07355-A02D-4FAC-8871-92489E20CA39}"/>
    <dgm:cxn modelId="{4FD80720-2E2F-4561-8BCF-329C82442B11}" type="presOf" srcId="{300F49D3-DC28-4A21-B380-14C943ED84FE}" destId="{ABF5F41A-CD60-4285-BF31-94EFFD560CD0}" srcOrd="1" destOrd="0" presId="urn:microsoft.com/office/officeart/2005/8/layout/list1"/>
    <dgm:cxn modelId="{B9727920-CA57-4D20-9C6A-334F082BAEAC}" srcId="{CF7913F5-6403-42E4-93AC-6A2DE3CBB79E}" destId="{300F49D3-DC28-4A21-B380-14C943ED84FE}" srcOrd="2" destOrd="0" parTransId="{FB004F0D-0525-440A-92E8-28D16A6643A8}" sibTransId="{0EF19DC6-E124-46FF-AC97-8FEB88E9163F}"/>
    <dgm:cxn modelId="{B804DE28-CA62-4FA3-80F3-154826E8136F}" type="presOf" srcId="{A945A02E-885A-47B8-9E0C-766BEE73F530}" destId="{F60274E6-B674-497E-92DB-5C104D7D6227}" srcOrd="0" destOrd="0" presId="urn:microsoft.com/office/officeart/2005/8/layout/list1"/>
    <dgm:cxn modelId="{85B15133-468A-4439-9FFC-6BA185D97623}" srcId="{FC90B33B-7766-4100-90F3-57BA1C630304}" destId="{7CC8EBFA-2B54-4E6B-AF10-4DB3F21BB549}" srcOrd="3" destOrd="0" parTransId="{85AA2D11-DAE9-4983-9A0D-F9E4D051AEC3}" sibTransId="{38F1FF2E-87C0-486E-B6AF-7EEF20C5BC4C}"/>
    <dgm:cxn modelId="{3B0BFE5C-48EF-4904-9D9D-6423B9DF85D5}" srcId="{300F49D3-DC28-4A21-B380-14C943ED84FE}" destId="{F79F6A8C-542A-4A7F-A4D3-50DC997924B8}" srcOrd="1" destOrd="0" parTransId="{EF815FA5-0CF6-43BF-9FAD-B852670DB539}" sibTransId="{5B7CC2C9-96F2-414C-B5EE-886E748C6674}"/>
    <dgm:cxn modelId="{45547C69-31B5-46B1-BEB6-7B8C87410BFC}" type="presOf" srcId="{C856A585-2DC5-4675-88BC-45DE17F22B10}" destId="{F60274E6-B674-497E-92DB-5C104D7D6227}" srcOrd="0" destOrd="4" presId="urn:microsoft.com/office/officeart/2005/8/layout/list1"/>
    <dgm:cxn modelId="{2A1592CC-2393-41C6-9F00-F02351782870}" type="presOf" srcId="{FC90B33B-7766-4100-90F3-57BA1C630304}" destId="{C7252AC8-BA6F-46A6-A1AD-3CBFE4266BB1}" srcOrd="0" destOrd="0" presId="urn:microsoft.com/office/officeart/2005/8/layout/list1"/>
    <dgm:cxn modelId="{7E57BD9A-9557-4EE3-8A9E-30AFBF88045C}" type="presOf" srcId="{AA5C44A8-D3EB-43A7-A898-42891B983BDB}" destId="{B14232B0-E90F-4D8B-96D3-3DB0233FEF8B}" srcOrd="0" destOrd="2" presId="urn:microsoft.com/office/officeart/2005/8/layout/list1"/>
    <dgm:cxn modelId="{FEC4E87E-906F-4782-A2D4-0A77A4092B09}" srcId="{CF7913F5-6403-42E4-93AC-6A2DE3CBB79E}" destId="{D9F1243F-861B-405A-AF71-FD9E8CCDFF16}" srcOrd="1" destOrd="0" parTransId="{4FDA1267-2A64-42D3-A2E6-D0EB1E57CF5C}" sibTransId="{620AF793-E100-449E-8EE1-2945F985853B}"/>
    <dgm:cxn modelId="{0FFEB83C-27D3-4EB8-91E4-5F18B1DEB7AA}" srcId="{FC90B33B-7766-4100-90F3-57BA1C630304}" destId="{598721EB-7DB0-4B9C-87EA-AC3F21589834}" srcOrd="0" destOrd="0" parTransId="{90DF259F-CA17-4048-8F9C-1E6D2DFEB1A8}" sibTransId="{77E3752A-D0B6-48D7-8997-C2239A8F6E13}"/>
    <dgm:cxn modelId="{4E9D018A-8803-4445-A4A4-666CD0AF605D}" type="presOf" srcId="{FC90B33B-7766-4100-90F3-57BA1C630304}" destId="{D2BBCF86-FDDB-45C1-B63D-4A552E3961E8}" srcOrd="1" destOrd="0" presId="urn:microsoft.com/office/officeart/2005/8/layout/list1"/>
    <dgm:cxn modelId="{8A307309-6F2E-4B87-9C9E-F579697E9D41}" type="presOf" srcId="{F79F6A8C-542A-4A7F-A4D3-50DC997924B8}" destId="{B14232B0-E90F-4D8B-96D3-3DB0233FEF8B}" srcOrd="0" destOrd="1" presId="urn:microsoft.com/office/officeart/2005/8/layout/list1"/>
    <dgm:cxn modelId="{048DB47E-A3EF-4163-AA66-440824109B8D}" type="presOf" srcId="{342CC266-F48E-4723-BB07-1B260B41AD0B}" destId="{72E16C16-2F45-40BF-A155-B97ACEE76AE4}" srcOrd="0" destOrd="1" presId="urn:microsoft.com/office/officeart/2005/8/layout/list1"/>
    <dgm:cxn modelId="{489A6469-BC36-4634-906E-6A10A3F986B0}" srcId="{D9F1243F-861B-405A-AF71-FD9E8CCDFF16}" destId="{C856A585-2DC5-4675-88BC-45DE17F22B10}" srcOrd="4" destOrd="0" parTransId="{9DC2B267-D398-4309-8FC1-92CAE755D203}" sibTransId="{6C154B39-D557-4AA9-A8E0-92F2F9CDB12B}"/>
    <dgm:cxn modelId="{F8CBFCD7-82CA-4C1A-BDC6-17793723E1E4}" srcId="{D9F1243F-861B-405A-AF71-FD9E8CCDFF16}" destId="{A945A02E-885A-47B8-9E0C-766BEE73F530}" srcOrd="0" destOrd="0" parTransId="{A32C47C1-8DB2-4544-8B2A-72124D5DEFF9}" sibTransId="{31189387-4117-413E-9BBA-D04EE47A3793}"/>
    <dgm:cxn modelId="{5BD155DC-594C-44E4-86D8-6655DC8E9CFC}" srcId="{300F49D3-DC28-4A21-B380-14C943ED84FE}" destId="{25C5D47D-2CA5-4ACD-8578-52A1E6617FC1}" srcOrd="3" destOrd="0" parTransId="{E3CD5A0A-970D-4E20-910A-07AFCD5C9D77}" sibTransId="{28CA3D94-D300-4894-8169-37E56F56480D}"/>
    <dgm:cxn modelId="{87F8D10B-32DF-4E4E-BD88-F953DA1E85B7}" type="presOf" srcId="{CF7913F5-6403-42E4-93AC-6A2DE3CBB79E}" destId="{E358C7CE-4C85-44E4-B056-9049F22EEE0A}" srcOrd="0" destOrd="0" presId="urn:microsoft.com/office/officeart/2005/8/layout/list1"/>
    <dgm:cxn modelId="{43251655-2174-4156-AC62-EE95534F6638}" type="presOf" srcId="{D9F1243F-861B-405A-AF71-FD9E8CCDFF16}" destId="{BB93D26D-BBB5-4F36-B845-CD320FBA08DF}" srcOrd="1" destOrd="0" presId="urn:microsoft.com/office/officeart/2005/8/layout/list1"/>
    <dgm:cxn modelId="{7D261F48-534B-4E57-AAD4-B1F0C8230EAD}" type="presOf" srcId="{7E399576-8A08-4C2E-ADA0-063C7FB8B45D}" destId="{F60274E6-B674-497E-92DB-5C104D7D6227}" srcOrd="0" destOrd="2" presId="urn:microsoft.com/office/officeart/2005/8/layout/list1"/>
    <dgm:cxn modelId="{905740D9-BF35-4981-8627-88A053D34C6F}" srcId="{300F49D3-DC28-4A21-B380-14C943ED84FE}" destId="{AA5C44A8-D3EB-43A7-A898-42891B983BDB}" srcOrd="2" destOrd="0" parTransId="{E5E9A13F-0353-4B8B-8FDB-6AB34E4C8381}" sibTransId="{AF748066-8C99-45A3-8C1B-52577FF3258C}"/>
    <dgm:cxn modelId="{C804B9F5-DBCF-42E7-A866-D4BF787AF43C}" type="presOf" srcId="{52BAABF0-9421-44FF-8115-32540F434159}" destId="{B14232B0-E90F-4D8B-96D3-3DB0233FEF8B}" srcOrd="0" destOrd="4" presId="urn:microsoft.com/office/officeart/2005/8/layout/list1"/>
    <dgm:cxn modelId="{2A514CE3-E8E7-4132-A503-434E6C06EB22}" type="presOf" srcId="{5B4A41D7-CF33-4B45-821B-A1B2071797F5}" destId="{72E16C16-2F45-40BF-A155-B97ACEE76AE4}" srcOrd="0" destOrd="2" presId="urn:microsoft.com/office/officeart/2005/8/layout/list1"/>
    <dgm:cxn modelId="{83EC63C9-2DC1-4B7F-832F-3A90FA6DA22D}" type="presOf" srcId="{8A1D7362-1F44-42DE-88C9-EE5BE43DCC8E}" destId="{F60274E6-B674-497E-92DB-5C104D7D6227}" srcOrd="0" destOrd="1" presId="urn:microsoft.com/office/officeart/2005/8/layout/list1"/>
    <dgm:cxn modelId="{46EEAE60-821E-49F3-B0BA-8712F9A15875}" srcId="{CF7913F5-6403-42E4-93AC-6A2DE3CBB79E}" destId="{FC90B33B-7766-4100-90F3-57BA1C630304}" srcOrd="0" destOrd="0" parTransId="{61D793C8-F147-4E77-81FB-840DE61E6249}" sibTransId="{19AE5CE8-8CF9-42C4-BA1F-1001F074FCD9}"/>
    <dgm:cxn modelId="{BD756F6A-D6BC-46CD-939E-EF5CEC7969D8}" srcId="{D9F1243F-861B-405A-AF71-FD9E8CCDFF16}" destId="{A33EE933-92A6-4FA8-A093-985AD27D37B7}" srcOrd="3" destOrd="0" parTransId="{E5CEB0A1-5594-415B-B36A-E24009FBEFE1}" sibTransId="{73977968-E67D-46C5-8281-5A510D7FE3C6}"/>
    <dgm:cxn modelId="{EB1816FB-1358-492D-AC96-F464B2B09319}" type="presOf" srcId="{2808F25A-2D00-4817-BF29-A30949704AB0}" destId="{B14232B0-E90F-4D8B-96D3-3DB0233FEF8B}" srcOrd="0" destOrd="0" presId="urn:microsoft.com/office/officeart/2005/8/layout/list1"/>
    <dgm:cxn modelId="{2A18AC72-98AE-4121-9F91-58F236F301CD}" type="presOf" srcId="{25C5D47D-2CA5-4ACD-8578-52A1E6617FC1}" destId="{B14232B0-E90F-4D8B-96D3-3DB0233FEF8B}" srcOrd="0" destOrd="3" presId="urn:microsoft.com/office/officeart/2005/8/layout/list1"/>
    <dgm:cxn modelId="{1D7D6FD4-3507-4B4C-A29A-48F959BA8DE7}" type="presOf" srcId="{560E94EF-A101-4A18-9853-E47429D459E9}" destId="{72E16C16-2F45-40BF-A155-B97ACEE76AE4}" srcOrd="0" destOrd="4" presId="urn:microsoft.com/office/officeart/2005/8/layout/list1"/>
    <dgm:cxn modelId="{3A8FDD09-C3D7-4F65-92CE-3ACC846E315A}" srcId="{300F49D3-DC28-4A21-B380-14C943ED84FE}" destId="{52BAABF0-9421-44FF-8115-32540F434159}" srcOrd="4" destOrd="0" parTransId="{578C6FD3-2E99-4A0E-9004-157E26907B6D}" sibTransId="{B421B906-7D46-4C1A-9C5B-A2B121E6766B}"/>
    <dgm:cxn modelId="{24A191AE-E66E-4142-9547-1B7C415A8EFC}" srcId="{FC90B33B-7766-4100-90F3-57BA1C630304}" destId="{5B4A41D7-CF33-4B45-821B-A1B2071797F5}" srcOrd="2" destOrd="0" parTransId="{B2B3F88E-C1DD-4F1E-B870-7D451E32DA94}" sibTransId="{FFBA7D31-5D41-4347-A831-49E2D075F2C5}"/>
    <dgm:cxn modelId="{136568BE-2B02-4686-B7D0-D2E615EDE8FC}" type="presParOf" srcId="{E358C7CE-4C85-44E4-B056-9049F22EEE0A}" destId="{AD55F0FD-EB2B-4B51-B987-952D9CCB6600}" srcOrd="0" destOrd="0" presId="urn:microsoft.com/office/officeart/2005/8/layout/list1"/>
    <dgm:cxn modelId="{8A17DA05-4712-4A1A-B439-8E3907C21001}" type="presParOf" srcId="{AD55F0FD-EB2B-4B51-B987-952D9CCB6600}" destId="{C7252AC8-BA6F-46A6-A1AD-3CBFE4266BB1}" srcOrd="0" destOrd="0" presId="urn:microsoft.com/office/officeart/2005/8/layout/list1"/>
    <dgm:cxn modelId="{CE3E6BFD-704F-42BB-A1A3-F53D490879F5}" type="presParOf" srcId="{AD55F0FD-EB2B-4B51-B987-952D9CCB6600}" destId="{D2BBCF86-FDDB-45C1-B63D-4A552E3961E8}" srcOrd="1" destOrd="0" presId="urn:microsoft.com/office/officeart/2005/8/layout/list1"/>
    <dgm:cxn modelId="{114AF767-8B16-4173-BE08-24D8B1B9907C}" type="presParOf" srcId="{E358C7CE-4C85-44E4-B056-9049F22EEE0A}" destId="{011A2B12-8E83-4046-98FE-32C8BA2E620C}" srcOrd="1" destOrd="0" presId="urn:microsoft.com/office/officeart/2005/8/layout/list1"/>
    <dgm:cxn modelId="{9001EA85-763C-46BE-A99D-D1405E814597}" type="presParOf" srcId="{E358C7CE-4C85-44E4-B056-9049F22EEE0A}" destId="{72E16C16-2F45-40BF-A155-B97ACEE76AE4}" srcOrd="2" destOrd="0" presId="urn:microsoft.com/office/officeart/2005/8/layout/list1"/>
    <dgm:cxn modelId="{D8AC93E7-FED5-4E5E-A751-2BD01B7D1304}" type="presParOf" srcId="{E358C7CE-4C85-44E4-B056-9049F22EEE0A}" destId="{C1DE96A4-027A-4854-B809-73A5ACE30781}" srcOrd="3" destOrd="0" presId="urn:microsoft.com/office/officeart/2005/8/layout/list1"/>
    <dgm:cxn modelId="{2DC5CD19-EB2C-4D77-ACFD-91BCA146A7F4}" type="presParOf" srcId="{E358C7CE-4C85-44E4-B056-9049F22EEE0A}" destId="{FF1DABC5-E4B6-4471-937E-A0050CC997C3}" srcOrd="4" destOrd="0" presId="urn:microsoft.com/office/officeart/2005/8/layout/list1"/>
    <dgm:cxn modelId="{9593B8BE-1055-4697-996D-FB485C5AB737}" type="presParOf" srcId="{FF1DABC5-E4B6-4471-937E-A0050CC997C3}" destId="{217E4BBC-94EC-4EB3-8A27-B066C0094C42}" srcOrd="0" destOrd="0" presId="urn:microsoft.com/office/officeart/2005/8/layout/list1"/>
    <dgm:cxn modelId="{416BE1C3-6640-4DD5-AC4C-8BFBA9F9D8F4}" type="presParOf" srcId="{FF1DABC5-E4B6-4471-937E-A0050CC997C3}" destId="{BB93D26D-BBB5-4F36-B845-CD320FBA08DF}" srcOrd="1" destOrd="0" presId="urn:microsoft.com/office/officeart/2005/8/layout/list1"/>
    <dgm:cxn modelId="{09123689-E044-4989-8D8E-AC168BCF5245}" type="presParOf" srcId="{E358C7CE-4C85-44E4-B056-9049F22EEE0A}" destId="{DBFA0BBE-5A9B-4BC8-98F0-4D6DDDA68755}" srcOrd="5" destOrd="0" presId="urn:microsoft.com/office/officeart/2005/8/layout/list1"/>
    <dgm:cxn modelId="{B68DB5F2-117E-4BA6-A385-2C271486B85F}" type="presParOf" srcId="{E358C7CE-4C85-44E4-B056-9049F22EEE0A}" destId="{F60274E6-B674-497E-92DB-5C104D7D6227}" srcOrd="6" destOrd="0" presId="urn:microsoft.com/office/officeart/2005/8/layout/list1"/>
    <dgm:cxn modelId="{F7BBA9E0-AD88-4C65-AF4A-577579CFEF03}" type="presParOf" srcId="{E358C7CE-4C85-44E4-B056-9049F22EEE0A}" destId="{E4C60A9A-797B-456E-BE76-2AD40F515D13}" srcOrd="7" destOrd="0" presId="urn:microsoft.com/office/officeart/2005/8/layout/list1"/>
    <dgm:cxn modelId="{EC36D7CA-8F1D-45EE-8EC5-76F28F76679D}" type="presParOf" srcId="{E358C7CE-4C85-44E4-B056-9049F22EEE0A}" destId="{5D0336F0-5394-40EA-A2D6-63F14E71C97A}" srcOrd="8" destOrd="0" presId="urn:microsoft.com/office/officeart/2005/8/layout/list1"/>
    <dgm:cxn modelId="{D71EA469-2542-4C2A-88F7-49BE2C1CB718}" type="presParOf" srcId="{5D0336F0-5394-40EA-A2D6-63F14E71C97A}" destId="{8D28BE44-1597-4536-A33D-A236015EEF05}" srcOrd="0" destOrd="0" presId="urn:microsoft.com/office/officeart/2005/8/layout/list1"/>
    <dgm:cxn modelId="{23F903A7-C46C-40AD-B1EC-6489480CEB92}" type="presParOf" srcId="{5D0336F0-5394-40EA-A2D6-63F14E71C97A}" destId="{ABF5F41A-CD60-4285-BF31-94EFFD560CD0}" srcOrd="1" destOrd="0" presId="urn:microsoft.com/office/officeart/2005/8/layout/list1"/>
    <dgm:cxn modelId="{B6491F3F-B95D-4110-8D4E-ACC284CC3371}" type="presParOf" srcId="{E358C7CE-4C85-44E4-B056-9049F22EEE0A}" destId="{FA1531C2-97EC-43EC-B395-AFDD8C4CAD67}" srcOrd="9" destOrd="0" presId="urn:microsoft.com/office/officeart/2005/8/layout/list1"/>
    <dgm:cxn modelId="{CD0669E5-D689-470E-9721-2A2D2A89701E}" type="presParOf" srcId="{E358C7CE-4C85-44E4-B056-9049F22EEE0A}" destId="{B14232B0-E90F-4D8B-96D3-3DB0233FEF8B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3E1F6-FBB6-4820-B848-EA64CCB145D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834AD-FD68-40DC-9D5F-9FCAF5832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834AD-FD68-40DC-9D5F-9FCAF583201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cs541207.vk.me/u122361720/video/s_ed893c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786190"/>
            <a:ext cx="2286016" cy="1857388"/>
          </a:xfrm>
          <a:prstGeom prst="rect">
            <a:avLst/>
          </a:prstGeom>
          <a:noFill/>
        </p:spPr>
      </p:pic>
      <p:sp>
        <p:nvSpPr>
          <p:cNvPr id="112646" name="AutoShape 6" descr="https://img-fotki.yandex.ru/get/58454/125827701.20b/0_15c735_74ea201b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48" name="AutoShape 8" descr="https://img-fotki.yandex.ru/get/58454/125827701.20b/0_15c735_74ea201b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50" name="AutoShape 10" descr="https://img-fotki.yandex.ru/get/58454/125827701.20b/0_15c735_74ea201b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54" name="Picture 14" descr="http://konkur29.ru/wp-content/uploads/sites/8/2016/02/imagesParsTXT/image_ed0411_36798/424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"/>
            <a:ext cx="3571868" cy="1857364"/>
          </a:xfrm>
          <a:prstGeom prst="rect">
            <a:avLst/>
          </a:prstGeom>
          <a:noFill/>
        </p:spPr>
      </p:pic>
      <p:sp>
        <p:nvSpPr>
          <p:cNvPr id="112656" name="AutoShape 16" descr="https://img-fotki.yandex.ru/get/55905/125827701.20b/0_15c72c_c3df2c2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58" name="AutoShape 1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60" name="AutoShape 2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62" name="Picture 22" descr="http://konkur29.ru/wp-content/uploads/sites/8/2016/02/imagesParsTXT/image_ed0801_98958/4704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857364"/>
            <a:ext cx="3214710" cy="1928826"/>
          </a:xfrm>
          <a:prstGeom prst="rect">
            <a:avLst/>
          </a:prstGeom>
          <a:noFill/>
        </p:spPr>
      </p:pic>
      <p:pic>
        <p:nvPicPr>
          <p:cNvPr id="112664" name="Picture 24" descr="http://stroev.ucoz.ru/Novosty/2015-2016/oktyabr/b_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0"/>
            <a:ext cx="3143272" cy="1857364"/>
          </a:xfrm>
          <a:prstGeom prst="rect">
            <a:avLst/>
          </a:prstGeom>
          <a:noFill/>
        </p:spPr>
      </p:pic>
      <p:pic>
        <p:nvPicPr>
          <p:cNvPr id="112668" name="Picture 28" descr="http://do.edu.ru/files/object/images/32/4236/d1t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1857364"/>
            <a:ext cx="3500430" cy="1928826"/>
          </a:xfrm>
          <a:prstGeom prst="rect">
            <a:avLst/>
          </a:prstGeom>
          <a:noFill/>
        </p:spPr>
      </p:pic>
      <p:pic>
        <p:nvPicPr>
          <p:cNvPr id="112670" name="Picture 30" descr="http://xn--b1agpd4a6d.xn--p1ai/uploads/gallery/ko/0/IMG_99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14554"/>
            <a:ext cx="2428860" cy="1785950"/>
          </a:xfrm>
          <a:prstGeom prst="rect">
            <a:avLst/>
          </a:prstGeom>
          <a:noFill/>
        </p:spPr>
      </p:pic>
      <p:pic>
        <p:nvPicPr>
          <p:cNvPr id="112672" name="Picture 32" descr="http://www.mbouksoch.edusite.ru/images/p24_risunok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000504"/>
            <a:ext cx="2428860" cy="1571636"/>
          </a:xfrm>
          <a:prstGeom prst="rect">
            <a:avLst/>
          </a:prstGeom>
          <a:noFill/>
        </p:spPr>
      </p:pic>
      <p:pic>
        <p:nvPicPr>
          <p:cNvPr id="112674" name="Picture 34" descr="http://nvinder.ru/sites/default/files/gazeta/2013/05/513q02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3786190"/>
            <a:ext cx="2428892" cy="1857388"/>
          </a:xfrm>
          <a:prstGeom prst="rect">
            <a:avLst/>
          </a:prstGeom>
          <a:noFill/>
        </p:spPr>
      </p:pic>
      <p:pic>
        <p:nvPicPr>
          <p:cNvPr id="20" name="Picture 6" descr="Герб Коноши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2428861" cy="1428736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" y="1357298"/>
            <a:ext cx="24288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БЮДЖЕТ ДЛЯ ГРАЖДАН</a:t>
            </a:r>
          </a:p>
          <a:p>
            <a:pPr algn="ctr"/>
            <a:r>
              <a:rPr lang="ru-RU" b="1" dirty="0" smtClean="0"/>
              <a:t> НА 2017 ГОД</a:t>
            </a:r>
          </a:p>
        </p:txBody>
      </p:sp>
      <p:pic>
        <p:nvPicPr>
          <p:cNvPr id="112676" name="Picture 36" descr="http://xn--b1agpd4a6d.xn--p1ai/uploads/gallery/ko/0/IMG_920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3768" y="3786190"/>
            <a:ext cx="2000232" cy="1857388"/>
          </a:xfrm>
          <a:prstGeom prst="rect">
            <a:avLst/>
          </a:prstGeom>
          <a:noFill/>
        </p:spPr>
      </p:pic>
      <p:pic>
        <p:nvPicPr>
          <p:cNvPr id="112678" name="Picture 38" descr="http://static.panoramio.com.storage.googleapis.com/photos/small/7809032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572140"/>
            <a:ext cx="2428860" cy="1285860"/>
          </a:xfrm>
          <a:prstGeom prst="rect">
            <a:avLst/>
          </a:prstGeom>
          <a:noFill/>
        </p:spPr>
      </p:pic>
      <p:sp>
        <p:nvSpPr>
          <p:cNvPr id="112680" name="AutoShape 40" descr="https://h-a.d-cd.net/ebfd18s-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82" name="AutoShape 42" descr="https://h-a.d-cd.net/ebfd18s-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684" name="Picture 44" descr="http://sobory.ru/pic/15920/15935_20110119_18054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28860" y="5643577"/>
            <a:ext cx="1928826" cy="1214423"/>
          </a:xfrm>
          <a:prstGeom prst="rect">
            <a:avLst/>
          </a:prstGeom>
          <a:noFill/>
        </p:spPr>
      </p:pic>
      <p:pic>
        <p:nvPicPr>
          <p:cNvPr id="112686" name="Picture 46" descr="http://cs628727.vk.me/v628727136/faa5/-ZhLckPq4N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57686" y="5643578"/>
            <a:ext cx="2071702" cy="1214422"/>
          </a:xfrm>
          <a:prstGeom prst="rect">
            <a:avLst/>
          </a:prstGeom>
          <a:noFill/>
        </p:spPr>
      </p:pic>
      <p:pic>
        <p:nvPicPr>
          <p:cNvPr id="112688" name="Picture 48" descr="http://xn----jtboahiecbb5a7f.xn--p1ai/tinybrowser/images/photo/konosha/_full/_konosha-3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29388" y="5643578"/>
            <a:ext cx="2714612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700" b="1" dirty="0" smtClean="0"/>
              <a:t>Основные параметры бюджета  </a:t>
            </a:r>
            <a:br>
              <a:rPr lang="ru-RU" sz="2700" b="1" dirty="0" smtClean="0"/>
            </a:br>
            <a:r>
              <a:rPr lang="ru-RU" sz="2700" b="1" dirty="0" smtClean="0"/>
              <a:t>мо «</a:t>
            </a:r>
            <a:r>
              <a:rPr lang="ru-RU" sz="2800" b="1" dirty="0" err="1" smtClean="0"/>
              <a:t>коношский</a:t>
            </a:r>
            <a:r>
              <a:rPr lang="ru-RU" sz="2700" b="1" dirty="0" smtClean="0"/>
              <a:t> муниципальный район»</a:t>
            </a:r>
            <a:br>
              <a:rPr lang="ru-RU" sz="2700" b="1" dirty="0" smtClean="0"/>
            </a:br>
            <a:r>
              <a:rPr lang="ru-RU" sz="2700" b="1" dirty="0" smtClean="0"/>
              <a:t> на 2017 год</a:t>
            </a:r>
            <a:endParaRPr lang="ru-RU" sz="27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1214423"/>
          <a:ext cx="9143999" cy="5643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054"/>
                <a:gridCol w="5025080"/>
                <a:gridCol w="2800865"/>
              </a:tblGrid>
              <a:tr h="11644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Показатели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Проект бюджета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год,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тыс. 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73281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Доходы, всего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597 280,8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328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 них: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732815">
                <a:tc>
                  <a:txBody>
                    <a:bodyPr/>
                    <a:lstStyle/>
                    <a:p>
                      <a:r>
                        <a:rPr lang="ru-RU" dirty="0" smtClean="0"/>
                        <a:t>1.1.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Налоговые +</a:t>
                      </a:r>
                      <a:r>
                        <a:rPr lang="ru-RU" baseline="0" dirty="0" smtClean="0"/>
                        <a:t> неналоговые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106 418,0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15089">
                <a:tc>
                  <a:txBody>
                    <a:bodyPr/>
                    <a:lstStyle/>
                    <a:p>
                      <a:r>
                        <a:rPr lang="ru-RU" dirty="0" smtClean="0"/>
                        <a:t>1.2.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поступления</a:t>
                      </a:r>
                      <a:r>
                        <a:rPr lang="ru-RU" baseline="0" dirty="0" smtClean="0"/>
                        <a:t> от других бюджетов бюджетной системы РФ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490 862,8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73281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Расходы, всего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607 280,8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3281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Дефицит (-)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-10 000,0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849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Виды доходов бюджета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муниципального образования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«Коношский муниципальный район»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1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017587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/>
            </a:r>
            <a:b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СОБСТВЕННЫЕ ДОХОДЫ РАЙОННОГО БЮДЖЕТА</a:t>
            </a:r>
            <a:br>
              <a:rPr lang="ru-RU" sz="27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928671"/>
          <a:ext cx="9144000" cy="6056096"/>
        </p:xfrm>
        <a:graphic>
          <a:graphicData uri="http://schemas.openxmlformats.org/drawingml/2006/table">
            <a:tbl>
              <a:tblPr/>
              <a:tblGrid>
                <a:gridCol w="6415549"/>
                <a:gridCol w="2728451"/>
              </a:tblGrid>
              <a:tr h="8856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                  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Виды доходов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    2017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(план)                            тыс. руб.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Налог </a:t>
                      </a: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 доходы физических лиц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62 750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Доходы от уплаты акцизов на нефтепродукты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9 516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Налоги на совокупный доход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17 412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Государственная пошлина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2 242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Арендные платежи за земельные участки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3 718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Арендные платежи за муниципальное имущество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600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811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97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Прочие доходы от оказания платных </a:t>
                      </a: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услуг(работ) и компенсации затрат государства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36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8 305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Штрафы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1 028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/>
              <a:t> </a:t>
            </a:r>
            <a:r>
              <a:rPr lang="ru-RU" sz="22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СТРУКТУРА НАЛОГОВЫХ ДОХОДОВ РАЙОННОГО БЮДЖЕТА   </a:t>
            </a:r>
            <a:br>
              <a:rPr lang="ru-RU" sz="22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  НА 2017 ГОД</a:t>
            </a:r>
            <a:endParaRPr lang="ru-RU" sz="22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788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СТРУКТУРА НЕНАЛОГОВЫХ ДОХОДОВ РАЙОННОГО БЮДЖЕТА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НА 2017 ГОД</a:t>
            </a:r>
            <a:endParaRPr lang="ru-RU" sz="20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Межбюджетные трансферты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85860"/>
            <a:ext cx="914400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Межбюджетные трансферты- денежные средства, перечисляемые из одного бюджета бюджетной системы Российской Федерации другому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0" y="2214554"/>
            <a:ext cx="2928926" cy="914400"/>
          </a:xfrm>
          <a:prstGeom prst="fram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ВИДЫ МЕЖБЮДЖЕТНЫХ ТРАНСФЕРТОВ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928926" y="2214554"/>
            <a:ext cx="2857520" cy="914400"/>
          </a:xfrm>
          <a:prstGeom prst="fram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ОПРЕДЕЛЕНИЕ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5786446" y="2214554"/>
            <a:ext cx="3357554" cy="914400"/>
          </a:xfrm>
          <a:prstGeom prst="fram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АНАЛОГИЯ В СЕМЕЙНОМ БЮДЖЕТЕ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3143248"/>
            <a:ext cx="2928926" cy="914400"/>
          </a:xfrm>
          <a:prstGeom prst="fra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ДОТАЦИИ</a:t>
            </a:r>
            <a:r>
              <a:rPr lang="ru-RU" sz="1600" dirty="0" smtClean="0">
                <a:solidFill>
                  <a:schemeClr val="bg1"/>
                </a:solidFill>
              </a:rPr>
              <a:t> (от лат.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«</a:t>
            </a:r>
            <a:r>
              <a:rPr lang="en-US" sz="1600" dirty="0" err="1" smtClean="0">
                <a:solidFill>
                  <a:schemeClr val="bg1"/>
                </a:solidFill>
              </a:rPr>
              <a:t>Dotatio</a:t>
            </a:r>
            <a:r>
              <a:rPr lang="ru-RU" sz="1600" dirty="0" smtClean="0">
                <a:solidFill>
                  <a:schemeClr val="bg1"/>
                </a:solidFill>
              </a:rPr>
              <a:t>» дар, пожертвование)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5786446" y="3143248"/>
            <a:ext cx="3357554" cy="928694"/>
          </a:xfrm>
          <a:prstGeom prst="fra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Вы даете своему ребенку «карманные» деньги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2928926" y="3143248"/>
            <a:ext cx="2828948" cy="914400"/>
          </a:xfrm>
          <a:prstGeom prst="fram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Предоставление без определения конкретной цели их использования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0" y="5429264"/>
            <a:ext cx="3000364" cy="1428736"/>
          </a:xfrm>
          <a:prstGeom prst="fra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СУБСИДИИ</a:t>
            </a:r>
            <a:r>
              <a:rPr lang="ru-RU" sz="1600" dirty="0" smtClean="0">
                <a:solidFill>
                  <a:schemeClr val="bg1"/>
                </a:solidFill>
              </a:rPr>
              <a:t> (от лат.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«</a:t>
            </a:r>
            <a:r>
              <a:rPr lang="en-US" sz="1600" dirty="0" err="1" smtClean="0">
                <a:solidFill>
                  <a:schemeClr val="bg1"/>
                </a:solidFill>
              </a:rPr>
              <a:t>Subsidium</a:t>
            </a:r>
            <a:r>
              <a:rPr lang="ru-RU" sz="1600" dirty="0" smtClean="0">
                <a:solidFill>
                  <a:schemeClr val="bg1"/>
                </a:solidFill>
              </a:rPr>
              <a:t>» поддержка)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0" y="4071942"/>
            <a:ext cx="3000364" cy="1357322"/>
          </a:xfrm>
          <a:prstGeom prst="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СУБВЕНЦИИ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(от лат. «</a:t>
            </a:r>
            <a:r>
              <a:rPr lang="en-US" sz="1600" dirty="0" err="1" smtClean="0">
                <a:solidFill>
                  <a:schemeClr val="bg1"/>
                </a:solidFill>
              </a:rPr>
              <a:t>Subvenire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приходить на помощь)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5786446" y="5429264"/>
            <a:ext cx="3357554" cy="1428736"/>
          </a:xfrm>
          <a:prstGeom prst="fra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bg1"/>
                </a:solidFill>
              </a:rPr>
              <a:t>Вы «добавляете» денег для того, чтобы Ваш ребенок купил себе новый телефон (а остальные он накопил сам)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786446" y="4071942"/>
            <a:ext cx="3357554" cy="1357322"/>
          </a:xfrm>
          <a:prstGeom prst="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bg1"/>
                </a:solidFill>
              </a:rPr>
              <a:t>Вы даете своему ребенку деньги и посылаете его в магазин купить продукты ( по списку)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3000364" y="5429264"/>
            <a:ext cx="2766255" cy="1428736"/>
          </a:xfrm>
          <a:prstGeom prst="fram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bg1"/>
                </a:solidFill>
              </a:rPr>
              <a:t>Предоставляются на условиях долевого софинансирования расходов других бюджетов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3000364" y="4071942"/>
            <a:ext cx="2786082" cy="1357322"/>
          </a:xfrm>
          <a:prstGeom prst="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bg1"/>
                </a:solidFill>
              </a:rPr>
              <a:t>Предоставляются на финансирование «переданных» другим публично-правовым образованиям полномочий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РАСХОДЫ БЮДЖЕТА- это денежные средства, направляемые на финансовое обеспечение задач и функций местного самоуправления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2214578" cy="57150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Оплата труда с начислениями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57562"/>
            <a:ext cx="2428860" cy="12144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Социальное </a:t>
            </a:r>
            <a:r>
              <a:rPr lang="ru-RU" dirty="0" smtClean="0">
                <a:solidFill>
                  <a:schemeClr val="bg1"/>
                </a:solidFill>
              </a:rPr>
              <a:t>обеспечение и иные выплаты населению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1643050"/>
            <a:ext cx="221457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Уплата налогов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2357430"/>
            <a:ext cx="2357454" cy="7858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Оплата коммунальных услуг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643578"/>
            <a:ext cx="3000396" cy="10001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Обслуживание муниципального долга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500570"/>
            <a:ext cx="2643174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Содержание муниципальных бюджетных и казенного учреждений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im3-tub-ru.yandex.net/i?id=79323150a02dfceb6551955fe7583129&amp;n=33&amp;h=215&amp;w=3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643050"/>
            <a:ext cx="3857652" cy="32861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071802" y="5857892"/>
            <a:ext cx="2928958" cy="8429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Расходы на жилищно-коммунальное хозяйство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3214686"/>
            <a:ext cx="2571736" cy="107157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Строительство объектов муниципальной собственности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643446"/>
            <a:ext cx="2428892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Содержание органов местного самоуправления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5786454"/>
            <a:ext cx="3000364" cy="10715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Проведение выборов в представительный орган муниципального образования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285992"/>
            <a:ext cx="2581260" cy="10001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Предоставление межбюджетных трансфертов бюджетам поселений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4929198"/>
            <a:ext cx="2928958" cy="842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Проведение текущих и капитальных ремонтов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РАСХОДЫ БЮДЖЕТА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МО «КОНОШСКИЙ МУНИЦИПАЛЬНЫЙ РАЙОН» НА 2017 ГОД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144000" cy="5715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0"/>
                <a:gridCol w="1600200"/>
              </a:tblGrid>
              <a:tr h="6642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2017 ГОД ТЫС. РУБ.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607 280,8</a:t>
                      </a:r>
                      <a:endParaRPr lang="ru-RU" b="1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ОБЩЕГОСУДАРСТВЕННЫЕ 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54 754,1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</a:t>
                      </a:r>
                      <a:r>
                        <a:rPr lang="ru-RU" sz="1600" baseline="0" dirty="0" smtClean="0"/>
                        <a:t> ОБОРОНА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952,6</a:t>
                      </a:r>
                      <a:endParaRPr lang="ru-RU" sz="1600" dirty="0"/>
                    </a:p>
                  </a:txBody>
                  <a:tcPr/>
                </a:tc>
              </a:tr>
              <a:tr h="601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</a:t>
                      </a:r>
                      <a:r>
                        <a:rPr lang="ru-RU" sz="1600" baseline="0" dirty="0" smtClean="0"/>
                        <a:t> БЕЗОПАСНОСТЬ И ПРАВООХРАНИТЕЛЬНАЯ ДЕЯТЕЛЬНОСТЬ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650,0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 ЭКОНОМИКА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12 390,1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ЖИЛИЩНО-КОММУНАЛЬНОЕ</a:t>
                      </a:r>
                      <a:r>
                        <a:rPr lang="ru-RU" sz="1600" baseline="0" dirty="0" smtClean="0"/>
                        <a:t> ХОЗЯЙСТВО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2 397,7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459 756,7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КУЛЬТУРА,КИНЕМАТОГРАФИЯ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32 542,6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СОЦИАЛЬНАЯ ПОЛИТИКА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16 909,3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ФИЗИЧЕСКАЯ КУЛЬТУРА И СПОРТ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1 770,0</a:t>
                      </a:r>
                      <a:endParaRPr lang="ru-RU" sz="1600" dirty="0"/>
                    </a:p>
                  </a:txBody>
                  <a:tcPr/>
                </a:tc>
              </a:tr>
              <a:tr h="384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ОБСЛУЖИВАНИЕ</a:t>
                      </a:r>
                      <a:r>
                        <a:rPr lang="ru-RU" sz="1600" baseline="0" dirty="0" smtClean="0"/>
                        <a:t> МУНИЦИПАЛЬНОГО ДОЛГА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1 302,8</a:t>
                      </a:r>
                      <a:endParaRPr lang="ru-RU" sz="1600" dirty="0"/>
                    </a:p>
                  </a:txBody>
                  <a:tcPr/>
                </a:tc>
              </a:tr>
              <a:tr h="6010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23 854,9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5538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УДЕЛЬНЫЙ ВЕС РАСХОДОВ БЮДЖЕТА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МО «КОНОШСКИЙ МУНИЦИПАЛЬНЫЙ РАЙОН» В 2017 ГОДУ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4"/>
          <a:ext cx="9144000" cy="598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3494"/>
                <a:gridCol w="1750506"/>
              </a:tblGrid>
              <a:tr h="6790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2017 ГОД УД.ВЕС,%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ОБЩЕГОСУДАРСТВЕННЫЕ 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9,0</a:t>
                      </a:r>
                      <a:endParaRPr lang="ru-RU" dirty="0"/>
                    </a:p>
                  </a:txBody>
                  <a:tcPr/>
                </a:tc>
              </a:tr>
              <a:tr h="4702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</a:t>
                      </a:r>
                      <a:r>
                        <a:rPr lang="ru-RU" sz="1600" baseline="0" dirty="0" smtClean="0"/>
                        <a:t> ОБОРОНА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</a:t>
                      </a:r>
                      <a:r>
                        <a:rPr lang="ru-RU" sz="1600" baseline="0" dirty="0" smtClean="0"/>
                        <a:t> БЕЗОПАСНОСТЬ И ПРАВООХРАНИТЕЛЬНАЯ ДЕЯТЕЛЬНОСТЬ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НАЦИОНАЛЬНАЯ ЭКОНОМИКА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2,0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ЖИЛИЩНО-КОММУНАЛЬНОЕ</a:t>
                      </a:r>
                      <a:r>
                        <a:rPr lang="ru-RU" sz="1600" baseline="0" dirty="0" smtClean="0"/>
                        <a:t> ХОЗЯЙСТВО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ОБРАЗОВАНИЕ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75,7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КУЛЬТУРА,КИНЕМАТОГРАФИЯ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5,4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СОЦИАЛЬНАЯ ПОЛИТИКА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2,8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ФИЗИЧЕСКАЯ КУЛЬТУРА И СПОРТ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ОБСЛУЖИВАНИЕ</a:t>
                      </a:r>
                      <a:r>
                        <a:rPr lang="ru-RU" sz="1600" baseline="0" dirty="0" smtClean="0"/>
                        <a:t> МУНИЦИПАЛЬНОГО ДОЛГА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</a:tr>
              <a:tr h="4254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МЕЖБЮДЖЕТНЫЕ ТРАНСФЕРТЫ ОБЩЕГО ХАРАКТЕРА БЮДЖЕТАМ СУБЪЕКТОВ РФ И МУНИЦИПАЛЬНЫХ ОБРАЗОВАНИЙ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«Программная» структура расходов бюджета                             МО «Коношский муниципальный район» на 2017 год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142984"/>
          <a:ext cx="9144000" cy="190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8446"/>
                <a:gridCol w="1695554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НАИМЕНОВАНИЕ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2017 ГОД ТЫС.РУБ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РАСХОДЫ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</a:rPr>
                        <a:t> ВСЕГО: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607 280,8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</a:t>
                      </a:r>
                      <a:r>
                        <a:rPr lang="ru-RU" sz="1400" baseline="0" dirty="0" smtClean="0"/>
                        <a:t>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НЕПРОГРАММНЫЕ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</a:rPr>
                        <a:t> РАСХОДЫ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69 252,3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РАСХОДЫ НА РЕАЛИЗАЦИЮ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</a:rPr>
                        <a:t> МУНИЦИПАЛЬНЫХ ПРОГРАММ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538 028,5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41022">
                <a:tc>
                  <a:txBody>
                    <a:bodyPr/>
                    <a:lstStyle/>
                    <a:p>
                      <a:pPr lvl="0"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образовании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район» на 2017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440</a:t>
                      </a:r>
                      <a:r>
                        <a:rPr lang="ru-RU" sz="1400" baseline="0" dirty="0" smtClean="0"/>
                        <a:t> 728,8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отдыха и оздоровления детей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1 912,4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 МП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43 801,3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«Капитальный ремонт в муниципальных учреждениях сферы культуры муниципального образования «Коношский муниципальный район»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875,1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«Повышение эффективности сферы культуры в муниципальном образовании «Коношский муниципальный район»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181,0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06. МП «Развитие внутреннего и въездного туризма в муниципальном образовании «Коношский муниципальный район» в 2017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 МП «Софинансирование мероприятий, предусмотренных государственной программой Архангельской области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Русского Севера (2013-2020 годы)»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сельского хозяйства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09. МП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«Коношский муниципальный район»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650,0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МП «Поддержка и развитие малого предпринимательства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муниципальном образовании «Коношский муниципальный район»на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 МП «Обеспечение регулярных пассажирских перевозок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397,0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территориального общественного самоуправления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423,9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 МП «Разработка генеральных планов и правил землепользования и застройки сельских поселений в 2017-2018 гг.»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  МП «Устойчивое развитие сельских территорий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  МП «Энергосбережение и повышение энергетической эффективности МО «Коношский муниципальный район» на 2014-2020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16.  МП «Проведение мероприятий по энергосбережению и повышению энергетической эффективности в администрации муниципального образования «Коношский муниципальный район»на 2017 год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49,5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  МП «Развитие жилищно-коммунального хозяйства муниципального образования «Коношский муниципальный район»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2 397,7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  МП «Строительство средней общеобразовательной школы на 500 мест в п.Коноша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2017-2018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2 500,0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  МП «Строительство физкультурно-оздоровительного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комплекса в п.Коноша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1 600,0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  МП «Совершенствование и развитие муниципальной службы в администрации муниципального образования «Коношский муниципальный район»на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  МП «Развитие дорожной сети, повышение безопасности дорожного движения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 муниципальном образовании «Коношский муниципальный район»на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10 730,1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  МП «Дом для молодой семьи в муниципальном образовании«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23.  МП «Предоставление земельных участков многодетным гражданам на территории Коношского района в 2017 году»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  МП «Профилактика безнадзорности и правонарушений несовершеннолетних на территории муниципального образования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25.  МП «Развитие массовой физической культуры и спорта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Коношском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«Территория молодежи - территория развития Коношского района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  МП «Развитие архивного дела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 «Коношский муниципальный район» «Управление муниципальными финансами и муниципальным долгом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27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118,7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  МП«Социализация детей-сирот и детей, оставшихся без попечения родителей,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1 584,6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«Доступная среда»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24,0</a:t>
                      </a:r>
                      <a:endParaRPr lang="ru-RU" sz="1400" dirty="0"/>
                    </a:p>
                  </a:txBody>
                  <a:tcPr/>
                </a:tc>
              </a:tr>
              <a:tr h="49827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«Улучшение условий и охрана труда в муниципальном образовании 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32.  МП «Трудовая молодежь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156,4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33.  МП «О привлечении к участию и оказание поддержки гражданам и их объединениям в обеспечении охраны общественного порядка, создание условий для деятельности народных дружин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7494"/>
            <a:ext cx="9001156" cy="10898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ТАКОЕ «БЮДЖЕТ ДЛЯ ГРАЖДАН»?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142984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b="1" dirty="0" smtClean="0">
                <a:solidFill>
                  <a:schemeClr val="accent3"/>
                </a:solidFill>
              </a:rPr>
              <a:t>Бюджет для граждан» познакомит Вас с положениями проекта основного финансового документа МО «Коношский муниципальный район» на 2017 год.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	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Каждый житель п.Коноша является участником формирования бюджета с одной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стороны, как налогоплательщик, наполняя доходы бюджета, с другой – он получает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часть расходов как потребитель общественных услуг.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	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	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пенсионерам и другим категориям населения, так как бюджет затрагивает интересы каждого жителя п.Коноша.</a:t>
            </a:r>
          </a:p>
          <a:p>
            <a:r>
              <a:rPr lang="ru-RU" sz="1400" b="1" dirty="0" smtClean="0">
                <a:solidFill>
                  <a:schemeClr val="accent3"/>
                </a:solidFill>
              </a:rPr>
              <a:t>	</a:t>
            </a:r>
          </a:p>
          <a:p>
            <a:endParaRPr lang="ru-RU" sz="1400" dirty="0">
              <a:solidFill>
                <a:schemeClr val="accent3"/>
              </a:solidFill>
            </a:endParaRPr>
          </a:p>
        </p:txBody>
      </p:sp>
      <p:pic>
        <p:nvPicPr>
          <p:cNvPr id="125954" name="Picture 2" descr="http://izmaylowo.mos.ru/presscenter/%D0%91%D1%8E%D0%B4%D0%B6%D0%B5%D1%82%20%D0%9C%D0%BE%D1%81%D0%BA%D0%B2%D1%8B%20%D1%81%20%D1%81%D0%B0%D0%B9%D1%82%D0%B0%20ugrapro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929198"/>
            <a:ext cx="2857520" cy="17144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4929198"/>
            <a:ext cx="55007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accent3"/>
                </a:solidFill>
              </a:rPr>
              <a:t>Мы постарались в доступной и понятной для граждан форме показать основные параметры бюджета МО «Коношский муниципальный район». «Бюджет для граждан» нацелен на получение обратной связи от граждан, которым интересны современные проблемы муниципальных финансов п.Коноша.</a:t>
            </a:r>
            <a:endParaRPr lang="ru-RU" sz="1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ОТКРЫТЫЕ МУНИЦИПАЛЬНЫЕ ИНФОРМАЦИОННЫЕ РЕСУРСЫ</a:t>
            </a:r>
            <a:endParaRPr lang="ru-RU" sz="2800" dirty="0"/>
          </a:p>
        </p:txBody>
      </p:sp>
      <p:pic>
        <p:nvPicPr>
          <p:cNvPr id="1026" name="Picture 2" descr="http://xn----jtboahiecbb5a7f.xn--p1ai/tinybrowser/images/photo/konoshskoe-sp-gerb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2714644" cy="1857388"/>
          </a:xfrm>
          <a:prstGeom prst="rect">
            <a:avLst/>
          </a:prstGeom>
          <a:noFill/>
        </p:spPr>
      </p:pic>
      <p:pic>
        <p:nvPicPr>
          <p:cNvPr id="4" name="Picture 2" descr="http://www.konosha.ru/assets/images/ad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ИНФОРМАЦИЯ ДЛЯ КОНТАКТОВ</a:t>
            </a:r>
            <a:endParaRPr lang="ru-RU" sz="3600" b="1" i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0" y="1596884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Финансовое управление администрации муниципального образования              «Коношский муниципальный район»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35756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i="1" dirty="0" smtClean="0">
                <a:solidFill>
                  <a:srgbClr val="FF0000"/>
                </a:solidFill>
              </a:rPr>
              <a:t>Индекс:164010</a:t>
            </a:r>
          </a:p>
          <a:p>
            <a:r>
              <a:rPr lang="ru-RU" sz="3000" i="1" dirty="0" err="1" smtClean="0">
                <a:solidFill>
                  <a:srgbClr val="FF0000"/>
                </a:solidFill>
              </a:rPr>
              <a:t>пгт</a:t>
            </a:r>
            <a:r>
              <a:rPr lang="ru-RU" sz="3000" i="1" dirty="0" smtClean="0">
                <a:solidFill>
                  <a:srgbClr val="FF0000"/>
                </a:solidFill>
              </a:rPr>
              <a:t>: Коноша</a:t>
            </a:r>
          </a:p>
          <a:p>
            <a:r>
              <a:rPr lang="ru-RU" sz="3000" i="1" dirty="0" err="1" smtClean="0">
                <a:solidFill>
                  <a:srgbClr val="FF0000"/>
                </a:solidFill>
              </a:rPr>
              <a:t>Улица:Советская</a:t>
            </a:r>
            <a:endParaRPr lang="ru-RU" sz="3000" i="1" dirty="0" smtClean="0">
              <a:solidFill>
                <a:srgbClr val="FF0000"/>
              </a:solidFill>
            </a:endParaRPr>
          </a:p>
          <a:p>
            <a:r>
              <a:rPr lang="ru-RU" sz="3000" i="1" dirty="0" smtClean="0">
                <a:solidFill>
                  <a:srgbClr val="FF0000"/>
                </a:solidFill>
              </a:rPr>
              <a:t>Дом:76</a:t>
            </a:r>
          </a:p>
          <a:p>
            <a:r>
              <a:rPr lang="ru-RU" sz="3000" i="1" dirty="0" smtClean="0">
                <a:solidFill>
                  <a:srgbClr val="FF0000"/>
                </a:solidFill>
              </a:rPr>
              <a:t>Телефон: (8 818 58) 2-23-50, Факс: (8 818 58) 2-22-97</a:t>
            </a:r>
          </a:p>
          <a:p>
            <a:r>
              <a:rPr lang="ru-RU" sz="3000" i="1" dirty="0" err="1" smtClean="0">
                <a:solidFill>
                  <a:srgbClr val="FF0000"/>
                </a:solidFill>
              </a:rPr>
              <a:t>Эл.адрес</a:t>
            </a:r>
            <a:r>
              <a:rPr lang="ru-RU" sz="3000" i="1" dirty="0" smtClean="0">
                <a:solidFill>
                  <a:srgbClr val="FF0000"/>
                </a:solidFill>
              </a:rPr>
              <a:t>: </a:t>
            </a:r>
            <a:r>
              <a:rPr lang="en-US" sz="3000" i="1" dirty="0" smtClean="0">
                <a:solidFill>
                  <a:srgbClr val="FF0000"/>
                </a:solidFill>
              </a:rPr>
              <a:t>fokonosh@yandex.ru</a:t>
            </a:r>
            <a:r>
              <a:rPr lang="ru-RU" sz="3000" i="1" dirty="0" smtClean="0">
                <a:solidFill>
                  <a:srgbClr val="FF0000"/>
                </a:solidFill>
              </a:rPr>
              <a:t>   </a:t>
            </a:r>
            <a:endParaRPr lang="ru-RU" sz="3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 уважением,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администрация МО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«Коношский муниципальный район»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714752"/>
            <a:ext cx="9144000" cy="76944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СПАСИБО</a:t>
            </a:r>
            <a:r>
              <a:rPr lang="ru-RU" sz="4400" b="1" i="1" dirty="0" smtClean="0"/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ЗА ВНИМАНИЕ!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326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ПРИНЦИПЫ БЮДЖЕТНОЙ СИСТЕМЫ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928802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Сбалансированность бюджета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643182"/>
            <a:ext cx="24288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Эффективность использования бюджетных средств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29000"/>
            <a:ext cx="207167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Прозрачность (открытость) бюджета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14818"/>
            <a:ext cx="234312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Целевой характер бюджетных средств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929198"/>
            <a:ext cx="198597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Единство кассы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72140"/>
            <a:ext cx="364330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Разграничение доходов, расходов и источников финансирования дефицитов бюджетов между бюджетами бюджетной системы РФ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1214422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Самостоятельность бюджетов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1285860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Достоверность бюджета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2000240"/>
            <a:ext cx="278608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Единство бюджетной системы Российской Федерации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2786058"/>
            <a:ext cx="33575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Равенство бюджетных прав субъектов Российской Федерации, муниципальных образований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4000504"/>
            <a:ext cx="285752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Общее (совокупное) покрытие расходов бюджета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4857760"/>
            <a:ext cx="292895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Подведомственность расходов бюджетов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57818" y="5786454"/>
            <a:ext cx="357190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Полнота отражения доходов, расходов и источников финансирования дефицитов бюджетов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28" name="AutoShape 4" descr="https://kbrobots.ru/wp-content/uploads/2016/10/%D0%B2%D0%B5%D1%81%D1%8B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clipartfinders.com/clipart/314/scales-justice-weighing-tilted-symbol-3148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928802"/>
            <a:ext cx="714380" cy="5715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32" name="Picture 8" descr="http://images.vfl.ru/ii/1428510798/c24a1da6/83651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214422"/>
            <a:ext cx="857256" cy="714380"/>
          </a:xfrm>
          <a:prstGeom prst="rect">
            <a:avLst/>
          </a:prstGeom>
          <a:noFill/>
        </p:spPr>
      </p:pic>
      <p:pic>
        <p:nvPicPr>
          <p:cNvPr id="1034" name="Picture 10" descr="http://politicalhat.com/wp-content/uploads/2013/05/money-ba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000240"/>
            <a:ext cx="701649" cy="642942"/>
          </a:xfrm>
          <a:prstGeom prst="rect">
            <a:avLst/>
          </a:prstGeom>
          <a:noFill/>
        </p:spPr>
      </p:pic>
      <p:pic>
        <p:nvPicPr>
          <p:cNvPr id="1038" name="Picture 14" descr="http://investments.academic.ru/pictures/investments/img1984610_RF_imeet_federativnoe_ustroystvo_sostoit_iz_subekt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786058"/>
            <a:ext cx="785818" cy="7858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0" name="Picture 16" descr="https://avatanplus.com/files/resources/mid/572734c2e661e154712619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1" y="3429000"/>
            <a:ext cx="714380" cy="6429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6" name="Picture 22" descr="http://matrix.vsepartnery.ru/images/p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4857760"/>
            <a:ext cx="701649" cy="6429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8" name="Picture 24" descr="http://samara.citybb.ru/ann_images/450270/big/colourbox42152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2714620"/>
            <a:ext cx="928694" cy="614370"/>
          </a:xfrm>
          <a:prstGeom prst="rect">
            <a:avLst/>
          </a:prstGeom>
          <a:noFill/>
        </p:spPr>
      </p:pic>
      <p:pic>
        <p:nvPicPr>
          <p:cNvPr id="1050" name="Picture 26" descr="http://pcpro100.info/wp-content/uploads/2014/05/2014-05-01-09_13_53-Dokument1-Wor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5572140"/>
            <a:ext cx="857256" cy="685817"/>
          </a:xfrm>
          <a:prstGeom prst="rect">
            <a:avLst/>
          </a:prstGeom>
          <a:noFill/>
        </p:spPr>
      </p:pic>
      <p:pic>
        <p:nvPicPr>
          <p:cNvPr id="1052" name="Picture 28" descr="https://im2-tub-ru.yandex.net/i?id=f1e1f9496ceac1c99e5b30c491b850cc&amp;n=33&amp;h=215&amp;w=30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00562" y="5929330"/>
            <a:ext cx="857256" cy="571504"/>
          </a:xfrm>
          <a:prstGeom prst="rect">
            <a:avLst/>
          </a:prstGeom>
          <a:noFill/>
        </p:spPr>
      </p:pic>
      <p:pic>
        <p:nvPicPr>
          <p:cNvPr id="1054" name="Picture 30" descr="http://www.pfj.ru/files/u224/target_credit_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4214818"/>
            <a:ext cx="714380" cy="552464"/>
          </a:xfrm>
          <a:prstGeom prst="rect">
            <a:avLst/>
          </a:prstGeom>
          <a:noFill/>
        </p:spPr>
      </p:pic>
      <p:pic>
        <p:nvPicPr>
          <p:cNvPr id="1056" name="Picture 32" descr="http://proverka-dostovernosti-smetnoi-dokumentatsii.ru/_themes/default/images/proverka-sme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4876" y="1285860"/>
            <a:ext cx="844525" cy="642943"/>
          </a:xfrm>
          <a:prstGeom prst="rect">
            <a:avLst/>
          </a:prstGeom>
          <a:noFill/>
        </p:spPr>
      </p:pic>
      <p:pic>
        <p:nvPicPr>
          <p:cNvPr id="1062" name="Picture 38" descr="http://www.eurasiafinace.ru/images/economy201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14942" y="4000504"/>
            <a:ext cx="844525" cy="714356"/>
          </a:xfrm>
          <a:prstGeom prst="rect">
            <a:avLst/>
          </a:prstGeom>
          <a:noFill/>
        </p:spPr>
      </p:pic>
      <p:pic>
        <p:nvPicPr>
          <p:cNvPr id="1064" name="Picture 40" descr="http://marksadm.ru/uploads/posts/2016-04/1459881291_wpid-bisnis-multi-level-marketing-terbaik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43504" y="4857760"/>
            <a:ext cx="844525" cy="71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/>
              <a:t>ПРИНЦИП ПРОЗРАЧНОСТИ (ОТКРЫТОСТИ) БЮДЖЕТНОЙ СИСТЕМЫ РФ ОЗНАЧАЕТ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500174"/>
            <a:ext cx="707233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2"/>
                </a:solidFill>
              </a:rPr>
              <a:t>Обязательное опубликование в средствах массовой информации утвержденных бюджетов и отчетов об их исполнении.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071810"/>
            <a:ext cx="707233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2"/>
                </a:solidFill>
              </a:rPr>
              <a:t>Обязательная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2"/>
                </a:solidFill>
              </a:rPr>
              <a:t>открытость для общества и средств массовой информации проектов бюджетов, обеспечение доступа к информации на едином портале бюджетной системы РФ в сети «Интернет».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572008"/>
            <a:ext cx="707233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2"/>
                </a:solidFill>
              </a:rPr>
              <a:t>Стабильность и преемственность бюджетной классификации РФ, а также обеспечение сопоставимости показателей бюджета отчетного, текущего и очередного финансового года. 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214282" y="1643050"/>
            <a:ext cx="1643074" cy="1214446"/>
          </a:xfrm>
          <a:prstGeom prst="chevr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5400000">
            <a:off x="214282" y="3214686"/>
            <a:ext cx="1643074" cy="1214446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 rot="5400000">
            <a:off x="214282" y="4714884"/>
            <a:ext cx="1643074" cy="1214446"/>
          </a:xfrm>
          <a:prstGeom prst="chevron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286520"/>
            <a:ext cx="9144000" cy="5714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Бюджетный кодекс Российской Федерации, статья 36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/>
              </a:rPr>
              <a:t>Что такое бюджет? Какие бывают бюджеты?</a:t>
            </a:r>
            <a:endParaRPr lang="ru-RU" sz="2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285860"/>
            <a:ext cx="9144000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БЮДЖЕТ- ЭТО ПЛАН ДОХОДОВ И РАСХОДОВ НА ОПРЕДЕЛЕННЫЙ ПЕРИОД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2500306"/>
            <a:ext cx="3357586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Со старонормандского </a:t>
            </a:r>
            <a:r>
              <a:rPr lang="en-US" sz="1400" b="1" dirty="0" smtClean="0">
                <a:solidFill>
                  <a:schemeClr val="bg1"/>
                </a:solidFill>
              </a:rPr>
              <a:t>buogette- </a:t>
            </a:r>
            <a:r>
              <a:rPr lang="ru-RU" sz="1400" b="1" dirty="0" smtClean="0">
                <a:solidFill>
                  <a:schemeClr val="bg1"/>
                </a:solidFill>
              </a:rPr>
              <a:t>сумка, кошелек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43372" y="2285992"/>
            <a:ext cx="3786214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ВИДЫ БЮДЖЕТОВ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2000232" y="1857364"/>
            <a:ext cx="66008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85918" y="3571876"/>
            <a:ext cx="2000264" cy="10715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 семьи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3500438"/>
            <a:ext cx="2071702" cy="107157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Бюджеты публично-правовых образований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Трапеция 9"/>
          <p:cNvSpPr/>
          <p:nvPr/>
        </p:nvSpPr>
        <p:spPr>
          <a:xfrm>
            <a:off x="7072330" y="3571876"/>
            <a:ext cx="2071670" cy="1285884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Бюджеты организаций 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9" idx="0"/>
          </p:cNvCxnSpPr>
          <p:nvPr/>
        </p:nvCxnSpPr>
        <p:spPr>
          <a:xfrm rot="16200000" flipH="1">
            <a:off x="5339959" y="3232546"/>
            <a:ext cx="500064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86050" y="3286124"/>
            <a:ext cx="52864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7965305" y="3393281"/>
            <a:ext cx="28575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2643175" y="3429001"/>
            <a:ext cx="28575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Капля 39"/>
          <p:cNvSpPr/>
          <p:nvPr/>
        </p:nvSpPr>
        <p:spPr>
          <a:xfrm>
            <a:off x="357158" y="4943468"/>
            <a:ext cx="2357454" cy="1914532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РОССИЙСКОЙ  ФЕДЕРАЦИИ (федеральный бюджет, бюджеты государственных внебюджетных фондов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1" name="Капля 40"/>
          <p:cNvSpPr/>
          <p:nvPr/>
        </p:nvSpPr>
        <p:spPr>
          <a:xfrm>
            <a:off x="3428992" y="4943468"/>
            <a:ext cx="2357454" cy="1914532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СУБЪЕКТОВ РФ -85 (региональные бюджеты, бюджеты ТФОМС)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2" name="Капля 41"/>
          <p:cNvSpPr/>
          <p:nvPr/>
        </p:nvSpPr>
        <p:spPr>
          <a:xfrm>
            <a:off x="6500826" y="4943468"/>
            <a:ext cx="2643174" cy="1914532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МУНИЦИПАЛЬНЫХ ОБРАЗОВАНИЙ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4357686" y="457200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42" idx="5"/>
          </p:cNvCxnSpPr>
          <p:nvPr/>
        </p:nvCxnSpPr>
        <p:spPr>
          <a:xfrm>
            <a:off x="6143636" y="4572008"/>
            <a:ext cx="744274" cy="651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40" idx="7"/>
          </p:cNvCxnSpPr>
          <p:nvPr/>
        </p:nvCxnSpPr>
        <p:spPr>
          <a:xfrm rot="10800000" flipV="1">
            <a:off x="2714612" y="4429132"/>
            <a:ext cx="1857393" cy="51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СОСТАВЛЕНИЕ ПРОЕКТА БЮДЖЕТА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 МО «КОНОШСКИЙ МУНИЦИПАЛЬНЫЙ РАЙОН»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214422"/>
          <a:ext cx="91440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572140"/>
            <a:ext cx="9144000" cy="12858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ПРОЕКТ БЮДЖЕТА МО «КОНОШСКИЙ МУНИЦИПАЛЬНЫЙ РАЙОН» НА 2017 ГОД СФОРМИРОВАН В ПРОГРАММНОМ ФОРМАТЕ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ПРОГНОЗА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СОЦИАЛЬНО-ЭКОНОМИЧЕСКОГО РАЗВИТИЯ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«Коношский муниципальный район»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071546"/>
          <a:ext cx="9144000" cy="5531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36"/>
                <a:gridCol w="928694"/>
                <a:gridCol w="1000132"/>
                <a:gridCol w="1595438"/>
                <a:gridCol w="1524000"/>
                <a:gridCol w="1524000"/>
              </a:tblGrid>
              <a:tr h="8029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Наименование показателя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2014 год отчет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2015 год оценка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2016 год прогноз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2017 год прогноз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2018 год прогноз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Численность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</a:rPr>
                        <a:t> населения, тыс. чел.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23,4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23,1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23,0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22,9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22,8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Численность экономически активного населения, тыс. чел.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11,1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9,8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9,2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9,8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ФОТ</a:t>
                      </a:r>
                      <a:r>
                        <a:rPr lang="ru-RU" sz="1400" baseline="0" dirty="0" smtClean="0">
                          <a:solidFill>
                            <a:srgbClr val="7030A0"/>
                          </a:solidFill>
                        </a:rPr>
                        <a:t> (в целом по территории), млн. рублей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2 024,4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2 014,5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1 890,1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1 870,0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1 790,9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Прибыль предприятий, млн.рублей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19,1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15,0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15,0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15,0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Индекс потребительских цен, %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107,7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116,6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107,4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105,5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104,7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790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Уровень безработицы, %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2,2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2,5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2,5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2,5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Среднемесячная заработная плата работников организаций, руб.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27 001,2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27 811,4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27 877,0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27 907,0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27 000,0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56709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В т. ч. Бюджетных организаций, руб.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21 906,4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21 906,4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21 906,4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21 906,4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21 906,4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БЮДЖЕТНЫЙ ПРОЦЕСС - ЕЖЕГОДНОЕ ФОРМИРОВАНИЕ И ИСПОЛНЕНИЕ БЮДЖЕТА</a:t>
            </a:r>
            <a:endParaRPr lang="ru-RU" sz="2800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85720" y="1428736"/>
          <a:ext cx="857256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ая прямоугольная выноска 7"/>
          <p:cNvSpPr/>
          <p:nvPr/>
        </p:nvSpPr>
        <p:spPr>
          <a:xfrm>
            <a:off x="428596" y="6000768"/>
            <a:ext cx="2200284" cy="571504"/>
          </a:xfrm>
          <a:prstGeom prst="wedgeRoundRectCallout">
            <a:avLst>
              <a:gd name="adj1" fmla="val 40164"/>
              <a:gd name="adj2" fmla="val -12515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Собрание депутатов</a:t>
            </a:r>
            <a:endParaRPr lang="ru-RU" sz="12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57158" y="1428736"/>
            <a:ext cx="2200284" cy="714380"/>
          </a:xfrm>
          <a:prstGeom prst="wedgeRoundRectCallout">
            <a:avLst>
              <a:gd name="adj1" fmla="val 36812"/>
              <a:gd name="adj2" fmla="val 9245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Финансовое управление администрации  МО «Коношский муниципальный район»</a:t>
            </a:r>
            <a:endParaRPr lang="ru-RU" sz="1200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3929058" y="2500306"/>
            <a:ext cx="1428760" cy="541234"/>
          </a:xfrm>
          <a:prstGeom prst="wedgeRoundRectCallout">
            <a:avLst>
              <a:gd name="adj1" fmla="val 42792"/>
              <a:gd name="adj2" fmla="val 9823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Собрание депутатов</a:t>
            </a:r>
            <a:endParaRPr lang="ru-RU" sz="1200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500430" y="3571876"/>
            <a:ext cx="2286016" cy="898424"/>
          </a:xfrm>
          <a:prstGeom prst="wedgeRoundRectCallout">
            <a:avLst>
              <a:gd name="adj1" fmla="val 28599"/>
              <a:gd name="adj2" fmla="val 9823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Финансовое управление администрации  МО «Коношский муниципальный район»</a:t>
            </a:r>
            <a:endParaRPr lang="ru-RU" sz="1200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500826" y="1428736"/>
            <a:ext cx="1428760" cy="541234"/>
          </a:xfrm>
          <a:prstGeom prst="wedgeRoundRectCallout">
            <a:avLst>
              <a:gd name="adj1" fmla="val -109981"/>
              <a:gd name="adj2" fmla="val -2710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Собрание депутатов</a:t>
            </a:r>
            <a:endParaRPr lang="ru-RU" sz="1200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6072198" y="5643578"/>
            <a:ext cx="2071702" cy="1000132"/>
          </a:xfrm>
          <a:prstGeom prst="wedgeRoundRectCallout">
            <a:avLst>
              <a:gd name="adj1" fmla="val -75810"/>
              <a:gd name="adj2" fmla="val -3005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Финансовое управление администрации               МО «Коношский муниципальный район»</a:t>
            </a:r>
            <a:endParaRPr lang="ru-RU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Основные характеристики бюджетов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7858180" cy="42862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ДОХОДЫ-РАСХОДЫ=ДЕФИЦИТ(ПРОФИЦИТ)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cs622231.vk.me/v622231620/4e8d3/m3B13BIXc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2000264" cy="2786082"/>
          </a:xfrm>
          <a:prstGeom prst="rect">
            <a:avLst/>
          </a:prstGeom>
          <a:noFill/>
        </p:spPr>
      </p:pic>
      <p:pic>
        <p:nvPicPr>
          <p:cNvPr id="3076" name="Picture 4" descr="http://cs622231.vk.me/v622231620/4e8d3/m3B13BIXc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57364"/>
            <a:ext cx="2000264" cy="2786082"/>
          </a:xfrm>
          <a:prstGeom prst="rect">
            <a:avLst/>
          </a:prstGeom>
          <a:noFill/>
        </p:spPr>
      </p:pic>
      <p:pic>
        <p:nvPicPr>
          <p:cNvPr id="3080" name="Picture 8" descr="http://www.justmedia.ru/upload/news/574411c79d674009112052_600_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000240"/>
            <a:ext cx="1285884" cy="2357454"/>
          </a:xfrm>
          <a:prstGeom prst="rect">
            <a:avLst/>
          </a:prstGeom>
          <a:noFill/>
        </p:spPr>
      </p:pic>
      <p:pic>
        <p:nvPicPr>
          <p:cNvPr id="3082" name="Picture 10" descr="http://www.justmedia.ru/upload/news/574411c79d674009112052_600_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1285852" cy="2381240"/>
          </a:xfrm>
          <a:prstGeom prst="rect">
            <a:avLst/>
          </a:prstGeom>
          <a:noFill/>
        </p:spPr>
      </p:pic>
      <p:sp>
        <p:nvSpPr>
          <p:cNvPr id="9" name="Блок-схема: объединение 8"/>
          <p:cNvSpPr/>
          <p:nvPr/>
        </p:nvSpPr>
        <p:spPr>
          <a:xfrm>
            <a:off x="214282" y="5214950"/>
            <a:ext cx="4143404" cy="928694"/>
          </a:xfrm>
          <a:prstGeom prst="flowChartMerg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Дефицит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 (расходы больше доходов)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 (-)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1" name="Блок-схема: объединение 10"/>
          <p:cNvSpPr/>
          <p:nvPr/>
        </p:nvSpPr>
        <p:spPr>
          <a:xfrm>
            <a:off x="4643438" y="5214950"/>
            <a:ext cx="4000528" cy="928694"/>
          </a:xfrm>
          <a:prstGeom prst="flowChartMerg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b="1" dirty="0" err="1" smtClean="0">
                <a:solidFill>
                  <a:srgbClr val="002060"/>
                </a:solidFill>
              </a:rPr>
              <a:t>Профицит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(доходы больше расходов )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(+)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4643446"/>
            <a:ext cx="1271590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Доходы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5984" y="4786322"/>
            <a:ext cx="1271590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Расходы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4786322"/>
            <a:ext cx="1271590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Доходы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00892" y="4643446"/>
            <a:ext cx="1285884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Расходы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0" y="6245352"/>
            <a:ext cx="4357686" cy="612648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При превышении расходов над доходами применяется решение об источниках покрытия дефицита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4500562" y="6245352"/>
            <a:ext cx="4643438" cy="612648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При превышении доходов над расходами применяется решение, как их использовать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2053</TotalTime>
  <Words>1910</Words>
  <PresentationFormat>Экран (4:3)</PresentationFormat>
  <Paragraphs>381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Слайд 1</vt:lpstr>
      <vt:lpstr>ЧТО ТАКОЕ «БЮДЖЕТ ДЛЯ ГРАЖДАН»?</vt:lpstr>
      <vt:lpstr>ПРИНЦИПЫ БЮДЖЕТНОЙ СИСТЕМЫ</vt:lpstr>
      <vt:lpstr>ПРИНЦИП ПРОЗРАЧНОСТИ (ОТКРЫТОСТИ) БЮДЖЕТНОЙ СИСТЕМЫ РФ ОЗНАЧАЕТ</vt:lpstr>
      <vt:lpstr>Что такое бюджет? Какие бывают бюджеты?</vt:lpstr>
      <vt:lpstr>СОСТАВЛЕНИЕ ПРОЕКТА БЮДЖЕТА  МО «КОНОШСКИЙ МУНИЦИПАЛЬНЫЙ РАЙОН»</vt:lpstr>
      <vt:lpstr>ОСНОВНЫЕ ПОКАЗАТЕЛИ ПРОГНОЗА  СОЦИАЛЬНО-ЭКОНОМИЧЕСКОГО РАЗВИТИЯ  мо «Коношский муниципальный район»</vt:lpstr>
      <vt:lpstr>БЮДЖЕТНЫЙ ПРОЦЕСС - ЕЖЕГОДНОЕ ФОРМИРОВАНИЕ И ИСПОЛНЕНИЕ БЮДЖЕТА</vt:lpstr>
      <vt:lpstr>Основные характеристики бюджетов</vt:lpstr>
      <vt:lpstr>Основные параметры бюджета   мо «коношский муниципальный район»  на 2017 год</vt:lpstr>
      <vt:lpstr>Виды доходов бюджета  муниципального образования  «Коношский муниципальный район»</vt:lpstr>
      <vt:lpstr> СОБСТВЕННЫЕ ДОХОДЫ РАЙОННОГО БЮДЖЕТА </vt:lpstr>
      <vt:lpstr> СТРУКТУРА НАЛОГОВЫХ ДОХОДОВ РАЙОННОГО БЮДЖЕТА      НА 2017 ГОД</vt:lpstr>
      <vt:lpstr>СТРУКТУРА НЕНАЛОГОВЫХ ДОХОДОВ РАЙОННОГО БЮДЖЕТА  НА 2017 ГОД</vt:lpstr>
      <vt:lpstr>Межбюджетные трансферты</vt:lpstr>
      <vt:lpstr>Слайд 16</vt:lpstr>
      <vt:lpstr>РАСХОДЫ БЮДЖЕТА  МО «КОНОШСКИЙ МУНИЦИПАЛЬНЫЙ РАЙОН» НА 2017 ГОД</vt:lpstr>
      <vt:lpstr>УДЕЛЬНЫЙ ВЕС РАСХОДОВ БЮДЖЕТА  МО «КОНОШСКИЙ МУНИЦИПАЛЬНЫЙ РАЙОН» В 2017 ГОДУ</vt:lpstr>
      <vt:lpstr>«Программная» структура расходов бюджета                             МО «Коношский муниципальный район» на 2017 год</vt:lpstr>
      <vt:lpstr>ОТКРЫТЫЕ МУНИЦИПАЛЬНЫЕ ИНФОРМАЦИОННЫЕ РЕСУРСЫ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FINUPR</cp:lastModifiedBy>
  <cp:revision>506</cp:revision>
  <dcterms:modified xsi:type="dcterms:W3CDTF">2016-11-29T13:13:11Z</dcterms:modified>
</cp:coreProperties>
</file>