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6" r:id="rId17"/>
    <p:sldId id="274" r:id="rId18"/>
    <p:sldId id="275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3300"/>
    <a:srgbClr val="00FF99"/>
    <a:srgbClr val="FF33CC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9628171478570332E-5"/>
          <c:y val="9.0115363486541564E-3"/>
          <c:w val="0.66389523184602284"/>
          <c:h val="0.986628090093392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7030A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chemeClr val="accent4">
                  <a:lumMod val="50000"/>
                </a:schemeClr>
              </a:solidFill>
            </c:spPr>
          </c:dPt>
          <c:dLbls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Доходы от уплаты акцизов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Арендные платежи за земельные участки</c:v>
                </c:pt>
                <c:pt idx="5">
                  <c:v>Арендные платежи за муниципальное имущество</c:v>
                </c:pt>
                <c:pt idx="6">
                  <c:v>Плата за негативное воздействие на окружающую среду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Штрафные санкции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60.6</c:v>
                </c:pt>
                <c:pt idx="1">
                  <c:v>8.4</c:v>
                </c:pt>
                <c:pt idx="2">
                  <c:v>15.1</c:v>
                </c:pt>
                <c:pt idx="3" formatCode="0.0">
                  <c:v>2</c:v>
                </c:pt>
                <c:pt idx="4">
                  <c:v>4.5</c:v>
                </c:pt>
                <c:pt idx="5">
                  <c:v>0.60000000000000031</c:v>
                </c:pt>
                <c:pt idx="6">
                  <c:v>0.4</c:v>
                </c:pt>
                <c:pt idx="7">
                  <c:v>7.7</c:v>
                </c:pt>
                <c:pt idx="8">
                  <c:v>0.70000000000000029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047353455818615"/>
          <c:y val="6.1541842153451749E-3"/>
          <c:w val="0.32813757655293091"/>
          <c:h val="0.99384581578465481"/>
        </c:manualLayout>
      </c:layout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113E-4"/>
          <c:y val="3.9916441439016251E-2"/>
          <c:w val="0.65452744969379228"/>
          <c:h val="0.867182446959336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990099"/>
              </a:solidFill>
            </c:spPr>
          </c:dPt>
          <c:dPt>
            <c:idx val="3"/>
            <c:spPr>
              <a:solidFill>
                <a:srgbClr val="99FF99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НДФЛ -70,4%</c:v>
                </c:pt>
                <c:pt idx="1">
                  <c:v>Доходы от уплаты акцизов на нефтепродукты -9,8%</c:v>
                </c:pt>
                <c:pt idx="2">
                  <c:v>Единый налог на вмененный доход для отдельных видов деятельности-17,3%</c:v>
                </c:pt>
                <c:pt idx="3">
                  <c:v>Единый сельскохозяйственный налог-0,2%</c:v>
                </c:pt>
                <c:pt idx="4">
                  <c:v>Госпошлина-2,3%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0.70400000000000063</c:v>
                </c:pt>
                <c:pt idx="1">
                  <c:v>9.8000000000000226E-2</c:v>
                </c:pt>
                <c:pt idx="2">
                  <c:v>0.17300000000000001</c:v>
                </c:pt>
                <c:pt idx="3">
                  <c:v>2.0000000000000044E-3</c:v>
                </c:pt>
                <c:pt idx="4">
                  <c:v>2.3E-2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584798775153164"/>
          <c:y val="0"/>
          <c:w val="0.34415201224846892"/>
          <c:h val="0.87236501595437566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149168853893459E-4"/>
          <c:y val="5.6789725978393074E-2"/>
          <c:w val="0.61647583114611004"/>
          <c:h val="0.940741155500811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99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66"/>
              </a:solidFill>
            </c:spPr>
          </c:dPt>
          <c:dPt>
            <c:idx val="4"/>
            <c:spPr>
              <a:solidFill>
                <a:srgbClr val="00206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участки-32,1%</c:v>
                </c:pt>
                <c:pt idx="1">
                  <c:v>Доходы от сдачи в аренду имущества-4,6%</c:v>
                </c:pt>
                <c:pt idx="2">
                  <c:v>Доходы от реализации земельных участков-6,3%</c:v>
                </c:pt>
                <c:pt idx="3">
                  <c:v>Доходы от реализации имущества-49,3%</c:v>
                </c:pt>
                <c:pt idx="4">
                  <c:v>Плата за негативное воздействие на окружающую среду-2,6%</c:v>
                </c:pt>
                <c:pt idx="5">
                  <c:v>Штрафные санкции-5,1%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0.32100000000000062</c:v>
                </c:pt>
                <c:pt idx="1">
                  <c:v>4.5999999999999999E-2</c:v>
                </c:pt>
                <c:pt idx="2">
                  <c:v>6.3E-2</c:v>
                </c:pt>
                <c:pt idx="3">
                  <c:v>0.49300000000000038</c:v>
                </c:pt>
                <c:pt idx="4">
                  <c:v>2.5999999999999999E-2</c:v>
                </c:pt>
                <c:pt idx="5">
                  <c:v>5.1000000000000004E-2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43301618547652"/>
          <c:y val="6.0091928976486533E-2"/>
          <c:w val="0.36647451881015075"/>
          <c:h val="0.89709977727384782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tx2"/>
                </a:solidFill>
              </a:rPr>
              <a:t>2017 </a:t>
            </a:r>
            <a:r>
              <a:rPr lang="ru-RU" dirty="0">
                <a:solidFill>
                  <a:schemeClr val="tx2"/>
                </a:solidFill>
              </a:rPr>
              <a:t>ГОД</a:t>
            </a:r>
          </a:p>
        </c:rich>
      </c:tx>
      <c:layout>
        <c:manualLayout>
          <c:xMode val="edge"/>
          <c:yMode val="edge"/>
          <c:x val="0.42921872265966843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7011E-4"/>
          <c:y val="6.5429059366238926E-2"/>
          <c:w val="0.74637270341207362"/>
          <c:h val="0.934570940633761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5"/>
          <c:dPt>
            <c:idx val="0"/>
            <c:spPr>
              <a:solidFill>
                <a:srgbClr val="FF33CC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9.5000000000000043E-2</c:v>
                </c:pt>
                <c:pt idx="1">
                  <c:v>0.90500000000000003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64"/>
          <c:y val="0.26513162394495132"/>
          <c:w val="0.31233530183727115"/>
          <c:h val="0.214857666537079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 smtClean="0"/>
              <a:t>2017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39800732720909943"/>
          <c:y val="1.1251679335289783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752951851220971"/>
          <c:w val="0.57945450568678913"/>
          <c:h val="0.803439680368608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5"/>
          <c:dPt>
            <c:idx val="0"/>
            <c:spPr>
              <a:solidFill>
                <a:srgbClr val="3333CC"/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FF0066"/>
              </a:solidFill>
            </c:spPr>
          </c:dPt>
          <c:dPt>
            <c:idx val="7"/>
            <c:spPr>
              <a:solidFill>
                <a:srgbClr val="6600CC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Межбюджетные трансферты общего характера бюджетам бюджетной системы РФ</c:v>
                </c:pt>
                <c:pt idx="7">
                  <c:v>Прочее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6.9000000000000034E-2</c:v>
                </c:pt>
                <c:pt idx="1">
                  <c:v>2.5000000000000001E-2</c:v>
                </c:pt>
                <c:pt idx="2">
                  <c:v>0.14400000000000004</c:v>
                </c:pt>
                <c:pt idx="3">
                  <c:v>0.62700000000000056</c:v>
                </c:pt>
                <c:pt idx="4">
                  <c:v>6.6000000000000003E-2</c:v>
                </c:pt>
                <c:pt idx="5">
                  <c:v>3.0000000000000002E-2</c:v>
                </c:pt>
                <c:pt idx="6">
                  <c:v>3.6999999999999998E-2</c:v>
                </c:pt>
                <c:pt idx="7">
                  <c:v>2.0000000000000022E-3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7657906824146976"/>
          <c:y val="2.4212179116358847E-2"/>
          <c:w val="0.42342093175853052"/>
          <c:h val="0.97513715714929061"/>
        </c:manualLayout>
      </c:layout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Динамика расходов </a:t>
            </a:r>
            <a:r>
              <a:rPr lang="ru-RU" dirty="0" smtClean="0"/>
              <a:t>бюджета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МО "Коношский муниципальный райн"</a:t>
            </a:r>
          </a:p>
        </c:rich>
      </c:tx>
      <c:layout>
        <c:manualLayout>
          <c:xMode val="edge"/>
          <c:yMode val="edge"/>
          <c:x val="0.21046183289588827"/>
          <c:y val="0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0.18781102362204724"/>
          <c:y val="0"/>
          <c:w val="0.6239978127734040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расходов бюджета МО "Коношский муниципальный райн"</c:v>
                </c:pt>
              </c:strCache>
            </c:strRef>
          </c:tx>
          <c:explosion val="17"/>
          <c:dPt>
            <c:idx val="0"/>
            <c:spPr>
              <a:solidFill>
                <a:srgbClr val="00FF99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3300"/>
              </a:solidFill>
            </c:spPr>
          </c:dPt>
          <c:dLbls>
            <c:dLbl>
              <c:idx val="0"/>
              <c:layout>
                <c:manualLayout>
                  <c:x val="6.9444444444444493E-3"/>
                  <c:y val="-1.850792328567811E-3"/>
                </c:manualLayout>
              </c:layout>
              <c:dLblPos val="outEnd"/>
              <c:showVal val="1"/>
              <c:showCatName val="1"/>
              <c:separator>
</c:separator>
            </c:dLbl>
            <c:dLbl>
              <c:idx val="1"/>
              <c:layout>
                <c:manualLayout>
                  <c:x val="-4.1666666666666692E-2"/>
                  <c:y val="5.5523769857034342E-3"/>
                </c:manualLayout>
              </c:layout>
              <c:dLblPos val="outEnd"/>
              <c:showVal val="1"/>
              <c:showCatName val="1"/>
              <c:separator>
</c:separator>
            </c:dLbl>
            <c:dLbl>
              <c:idx val="2"/>
              <c:layout>
                <c:manualLayout>
                  <c:x val="-2.4999999999999994E-2"/>
                  <c:y val="3.7015846571356236E-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2017 год        783 043,50</a:t>
                    </a:r>
                    <a:endParaRPr lang="ru-RU" sz="1800" dirty="0"/>
                  </a:p>
                </c:rich>
              </c:tx>
              <c:dLblPos val="outEnd"/>
              <c:showVal val="1"/>
              <c:showCatName val="1"/>
              <c:separator>
</c:separator>
            </c:dLbl>
            <c:txPr>
              <a:bodyPr/>
              <a:lstStyle/>
              <a:p>
                <a:pPr>
                  <a:defRPr sz="1800">
                    <a:solidFill>
                      <a:srgbClr val="0070C0"/>
                    </a:solidFill>
                  </a:defRPr>
                </a:pPr>
                <a:endParaRPr lang="ru-RU"/>
              </a:p>
            </c:txPr>
            <c:dLblPos val="outEnd"/>
            <c:showVal val="1"/>
            <c:showCatName val="1"/>
            <c:separator>
</c:separator>
            <c:showLeaderLines val="1"/>
          </c:dLbls>
          <c:cat>
            <c:strRef>
              <c:f>Лист1!$A$2:$A$6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1222527.7</c:v>
                </c:pt>
                <c:pt idx="1">
                  <c:v>972834.3</c:v>
                </c:pt>
                <c:pt idx="2">
                  <c:v>783043.5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0.8125</cdr:x>
      <cdr:y>0.16657</cdr:y>
    </cdr:from>
    <cdr:to>
      <cdr:x>0.96875</cdr:x>
      <cdr:y>0.21862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429520" y="1142984"/>
          <a:ext cx="1428760" cy="35719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тыс. руб.</a:t>
          </a:r>
          <a:endParaRPr lang="ru-RU" sz="2000" b="1" i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onosha.ru/assets/templates/konosha/k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71934" cy="20002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357166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65000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Финансовое управление администрации муниципального образования </a:t>
            </a:r>
          </a:p>
          <a:p>
            <a:pPr algn="ctr">
              <a:buClr>
                <a:srgbClr val="000000"/>
              </a:buClr>
              <a:buSzPct val="65000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cdn-nus-1.pinme.ru/tumb/600/photo/9f/13/9f1312dd38bb2c807929818b8e7c46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9144000" cy="514351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85852" y="3429000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smtClean="0">
                <a:ln w="635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БЮДЖЕТ</a:t>
            </a:r>
            <a:endParaRPr lang="en-US" sz="6000" b="1" i="1" dirty="0" smtClean="0">
              <a:ln w="6350">
                <a:noFill/>
              </a:ln>
              <a:solidFill>
                <a:schemeClr val="accent2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 smtClean="0">
                <a:ln w="6350">
                  <a:noFill/>
                </a:ln>
                <a:solidFill>
                  <a:schemeClr val="accent2">
                    <a:lumMod val="75000"/>
                  </a:schemeClr>
                </a:solidFill>
              </a:rPr>
              <a:t>ДЛЯ ГРАЖДАН</a:t>
            </a:r>
            <a:endParaRPr lang="ru-RU" sz="6000" b="1" i="1" dirty="0">
              <a:ln w="6350"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НАЛОГОВЫЕ И НЕНАЛОГОВЫЕ ДОХОДЫ БЮДЖЕТА МО «КОНОШСКИЙ МУНИЦИПАЛЬНЫЙ РАЙОН»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15272" y="1357298"/>
            <a:ext cx="1285884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Тыс. руб.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692452"/>
          <a:ext cx="9144000" cy="5114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02"/>
                <a:gridCol w="1536197"/>
                <a:gridCol w="1682502"/>
                <a:gridCol w="1536199"/>
              </a:tblGrid>
              <a:tr h="4947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показателя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2016 года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2017 года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роста,%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Налоговые  и неналоговые 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106 551,0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118 609,0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111,3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 на доходы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62 593,0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71 818,0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114,7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уплаты акцизов на нефтепродукты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12 876,0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10 034,0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77 9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Налоги на совокупный доход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18 463,0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17 876,0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96,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Государственная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пошлина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2 112,0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2 392,0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113,3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Арендные платежи за земельные участки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3 909,0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5 300,0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135,6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Арендные платежи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за муниципальное имущество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1 173,0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762,0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812,0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429,0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52,8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355,0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3 366,0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9 154,0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271,9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Штрафные санкции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916,0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845,0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92,2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неналоговые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-24,0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-4,2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57200"/>
            <a:ext cx="9144000" cy="6143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НАЛОГОВЫХ И НЕНАЛОГОВЫХ ДОХОДОВ БЮДЖЕТА МО «КОНОШСКИЙ МУНИЦИПАЛЬНЫЙ РАЙОН» В 2017 ГОДУ</a:t>
            </a:r>
            <a:endParaRPr kumimoji="0" lang="ru-RU" sz="25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СТРУКТУРА НАЛОГОВЫХ ДОХОДОВ РАЙОННОГО БЮДЖЕТА   ЗА 2017 ГОД</a:t>
            </a:r>
            <a:endParaRPr lang="ru-RU" sz="2800" b="1" dirty="0">
              <a:solidFill>
                <a:schemeClr val="tx2"/>
              </a:solidFill>
              <a:effectLst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0" y="285729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+mj-cs"/>
              </a:rPr>
              <a:t>СТРУКТУРА НЕНАЛОГОВЫХ ДОХОДОВ РАЙОННОГО БЮДЖЕТА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" pitchFamily="34" charset="0"/>
                <a:ea typeface="+mj-ea"/>
                <a:cs typeface="+mj-cs"/>
              </a:rPr>
              <a:t>ЗА 2017 ГОД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500174"/>
          <a:ext cx="914400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2325" y="285750"/>
            <a:ext cx="7678738" cy="714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</a:rPr>
              <a:t>Какова структура расходов бюджета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Arial" charset="0"/>
              </a:rPr>
              <a:t>Коношского </a:t>
            </a:r>
            <a:r>
              <a:rPr lang="ru-RU" sz="2000" dirty="0">
                <a:solidFill>
                  <a:schemeClr val="tx1"/>
                </a:solidFill>
                <a:latin typeface="Arial" charset="0"/>
              </a:rPr>
              <a:t>муниципального района?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703088"/>
            <a:ext cx="4786346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</a:rPr>
              <a:t>Бюджет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" charset="0"/>
              </a:rPr>
              <a:t>МО </a:t>
            </a:r>
            <a:r>
              <a:rPr lang="ru-RU" sz="1600" b="1" dirty="0" smtClean="0">
                <a:solidFill>
                  <a:schemeClr val="tx1"/>
                </a:solidFill>
                <a:latin typeface="Arial" charset="0"/>
              </a:rPr>
              <a:t>«</a:t>
            </a:r>
            <a:r>
              <a:rPr lang="ru-RU" sz="1600" b="1" dirty="0" err="1" smtClean="0">
                <a:solidFill>
                  <a:schemeClr val="tx1"/>
                </a:solidFill>
                <a:latin typeface="Arial" charset="0"/>
              </a:rPr>
              <a:t>Коношский</a:t>
            </a:r>
            <a:r>
              <a:rPr lang="ru-RU" sz="1600" b="1" dirty="0" smtClean="0">
                <a:solidFill>
                  <a:schemeClr val="tx1"/>
                </a:solidFill>
                <a:latin typeface="Arial" charset="0"/>
              </a:rPr>
              <a:t> муниципальный </a:t>
            </a:r>
            <a:r>
              <a:rPr lang="ru-RU" sz="1600" b="1" dirty="0">
                <a:solidFill>
                  <a:schemeClr val="tx1"/>
                </a:solidFill>
                <a:latin typeface="Arial" charset="0"/>
              </a:rPr>
              <a:t>район»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917534"/>
            <a:ext cx="5500726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Программные и </a:t>
            </a:r>
            <a:r>
              <a:rPr lang="ru-RU" sz="1600" b="1" dirty="0" err="1">
                <a:solidFill>
                  <a:schemeClr val="tx1"/>
                </a:solidFill>
              </a:rPr>
              <a:t>непрограммные</a:t>
            </a:r>
            <a:r>
              <a:rPr lang="ru-RU" sz="1600" b="1" dirty="0">
                <a:solidFill>
                  <a:schemeClr val="tx1"/>
                </a:solidFill>
              </a:rPr>
              <a:t> расходы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703352"/>
            <a:ext cx="5500726" cy="6543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Муниципальные программы  </a:t>
            </a:r>
            <a:r>
              <a:rPr lang="ru-RU" sz="1200" b="1" dirty="0" smtClean="0">
                <a:solidFill>
                  <a:schemeClr val="tx1"/>
                </a:solidFill>
                <a:latin typeface="Arial" charset="0"/>
              </a:rPr>
              <a:t>Коношского </a:t>
            </a: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муниципального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4143380"/>
            <a:ext cx="2143140" cy="16153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Непрограммные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расходы</a:t>
            </a:r>
          </a:p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Arial" charset="0"/>
              </a:rPr>
              <a:t>(на содержание главы и аппарата администрации, представительного органа, контрольно-ревизионной комиссии, </a:t>
            </a:r>
            <a:r>
              <a:rPr lang="ru-RU" sz="1000" b="1" dirty="0" smtClean="0">
                <a:solidFill>
                  <a:schemeClr val="tx1"/>
                </a:solidFill>
                <a:latin typeface="Arial" charset="0"/>
              </a:rPr>
              <a:t>МКУ «ЭТУ», </a:t>
            </a:r>
            <a:r>
              <a:rPr lang="ru-RU" sz="1000" b="1" dirty="0">
                <a:solidFill>
                  <a:schemeClr val="tx1"/>
                </a:solidFill>
                <a:latin typeface="Arial" charset="0"/>
              </a:rPr>
              <a:t>резервный фонд администрации 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500563" y="2560638"/>
            <a:ext cx="214312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000375" y="3346450"/>
            <a:ext cx="214313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000875" y="3417888"/>
            <a:ext cx="214313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28670"/>
          <a:ext cx="9144000" cy="2072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8446"/>
                <a:gridCol w="1695554"/>
              </a:tblGrid>
              <a:tr h="2599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Кассовые расходы             за 2017 год                 (тыс. руб.)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Расходы на реализацию муниципальных программ,</a:t>
                      </a:r>
                      <a:r>
                        <a:rPr lang="ru-RU" sz="1400" b="1" i="0" u="none" strike="noStrike" baseline="0" dirty="0" smtClean="0">
                          <a:latin typeface="Arial"/>
                        </a:rPr>
                        <a:t> всего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</a:rPr>
                        <a:t>708 365,0</a:t>
                      </a:r>
                      <a:endParaRPr lang="ru-RU" sz="1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lvl="0"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образовании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район» на 2017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468 288,0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отдыха и оздоровления детей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1 902,6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 МП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58 789,5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«Капитальный ремонт в муниципальных учреждениях сферы культуры муниципального образования «Коношский муниципальный район»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875,1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«Повышение эффективности сферы культуры в муниципальном образовании «Коношский муниципальный район» 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261,0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06. МП «Развитие внутреннего и въездного туризма в муниципальном образовании «Коношский муниципальный район» в 2017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76,0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 МП «Софинансирование мероприятий, предусмотренных государственной программой Архангельской области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Русского Севера (2013-2020 годы)»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7 152,0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сельского хозяйства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515,4</a:t>
                      </a:r>
                      <a:endParaRPr lang="ru-RU" sz="1400" dirty="0"/>
                    </a:p>
                  </a:txBody>
                  <a:tcPr/>
                </a:tc>
              </a:tr>
              <a:tr h="201259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09. МП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«Коношский муниципальный район»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601,3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МП «Поддержка и развитие малого предпринимательства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муниципальном образовании «Коношский муниципальный район»на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 МП «Обеспечение регулярных пассажирских перевозок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396,9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территориального общественного самоуправления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870,8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 МП «Разработка генеральных планов и правил землепользования и застройки сельских поселений в 2017-2018 гг.»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575,0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  МП «Устойчивое развитие сельских территорий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3 335,2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  МП «Энергосбережение и повышение энергетической эффективности МО «Коношский муниципальный район» на 2014-2020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</a:tr>
              <a:tr h="201259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16.  МП «Проведение мероприятий по энергосбережению и повышению энергетической эффективности в администрации муниципального образования «Коношский муниципальный район»на 2017 год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49,3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  МП «Развитие жилищно-коммунального хозяйства муниципального образования «Коношский муниципальный район»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3 081,8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  МП «Строительство средней общеобразовательной школы на 500 мест в п.Коноша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2017-2018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704,5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  МП «Строительство физкультурно-оздоровительного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комплекса в п.Коноша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2017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  МП «Совершенствование и развитие муниципальной службы в администрации муниципального образования «Коношский муниципальный район»на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17,7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  МП «Развитие дорожной сети, повышение безопасности дорожного движения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 муниципальном образовании «Коношский муниципальный район»на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11  928,6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  МП «Дом для молодой семьи в муниципальном образовании«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882,0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23.  МП «Предоставление земельных участков многодетным гражданам на территории Коношского района в 2017 году»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  МП «Профилактика безнадзорности и правонарушений несовершеннолетних на территории муниципального образования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35,6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25.  МП «Развитие массовой физической культуры и спорта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Коношском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270,0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«Территория молодежи - территория развития Коношского района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98,8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  МП «Развитие архивного дела в муниципальном образовании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49,7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 «Коношский муниципальный район» «Управление муниципальными финансами и муниципальным долгом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30 815,9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  МП«Социализация детей-сирот и детей, оставшихся без попечения родителей,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4 285,5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«Доступная среда» на 2017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1 335,7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«Улучшение условий и охрана труда в муниципальном образовании  «Коношский муниципальный район»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3,0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32.  МП «Трудовая молодежь Коношского района на 2017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156,3</a:t>
                      </a:r>
                      <a:endParaRPr lang="ru-RU" sz="1400" dirty="0"/>
                    </a:p>
                  </a:txBody>
                  <a:tcPr/>
                </a:tc>
              </a:tr>
              <a:tr h="259959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33.  МП «О привлечении к участию и оказание поддержки гражданам и их объединениям в обеспечении охраны общественного порядка, создание условий для деятельности народных дружин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</a:tr>
              <a:tr h="201259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34. МП «Обеспечение мероприятий  по переселению граждан  из аварийного  жилищного фонда на территории  муниципального образования «</a:t>
                      </a:r>
                      <a:r>
                        <a:rPr lang="ru-RU" sz="1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муниципальный район» на 2014-2017 годы»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95 964,8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35.  МП «Формирование комфортной (современной) городской среды МО «</a:t>
                      </a:r>
                      <a:r>
                        <a:rPr lang="ru-RU" sz="1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2017 год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5 173,6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36. МП «Развитие  садоводческих , огороднических и дачных некоммерческих объединений граждан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территории Коношского муниципального района на 2016-2017 годы»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5 080,0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37. МП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«Устранение цифрового неравенства в муниципальном образовании «</a:t>
                      </a:r>
                      <a:r>
                        <a:rPr lang="ru-RU" sz="14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950,6</a:t>
                      </a:r>
                      <a:endParaRPr lang="ru-RU" sz="1400" dirty="0"/>
                    </a:p>
                  </a:txBody>
                  <a:tcPr/>
                </a:tc>
              </a:tr>
              <a:tr h="14255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38. МП «Приобретение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жилых помещений работникам социальной сферы администрацией муниципального образования «</a:t>
                      </a:r>
                      <a:r>
                        <a:rPr lang="ru-RU" sz="14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Коношский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район» на 2017 год»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3 717,8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ИСПОЛНЕНИЕ ПРОГРАММНЫХ РАСХОДОВ БЮДЖЕТА </a:t>
            </a:r>
            <a:br>
              <a:rPr lang="ru-RU" b="1" dirty="0" smtClean="0"/>
            </a:br>
            <a:r>
              <a:rPr lang="ru-RU" b="1" dirty="0" smtClean="0"/>
              <a:t>МО «КОНОШСКИЙ МУНИЦИПАЛЬНЫЙ РАЙОН»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85728"/>
            <a:ext cx="9144000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УДЕЛЬНЫЙ ВЕС ПРОГРАММНЫХ РАСХОДОВ БЮДЖЕТА МО «КОНОШСКИЙ МУНИЦИПАЛЬНЫЙ РАЙОН» 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52400"/>
            <a:ext cx="9144000" cy="1219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РАСХОДОВ БЮДЖЕТА</a:t>
            </a:r>
            <a:b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МО «КОНОШСКИЙ МУНИЦИПАЛЬНЫЙ РАЙОН»</a:t>
            </a:r>
            <a:b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all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928670"/>
          <a:ext cx="9144000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-3926"/>
          <a:ext cx="9144000" cy="6861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14290"/>
            <a:ext cx="9144000" cy="13573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</a:t>
            </a:r>
            <a:br>
              <a:rPr kumimoji="0" lang="ru-RU" sz="2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 «КОНОШСКИЙ МУНИЦИПАЛЬНЫЙ РАЙОН» </a:t>
            </a:r>
            <a:br>
              <a:rPr kumimoji="0" lang="ru-RU" sz="2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 РАЗДЕЛАМ , ТЫС. РУБ.</a:t>
            </a: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28736"/>
          <a:ext cx="9143999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548586"/>
                <a:gridCol w="1548586"/>
                <a:gridCol w="1548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 2016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972 834,3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783  043,5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Общегосударственные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57 314,9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54 313,7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94,8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оборона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964,4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952,6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безопасность и правоохранительная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127,9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экономика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15 830,7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19 424,0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122,7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Жилищно-коммунальное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334 520,1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113 033,0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479 631,5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491 044,5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102,4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и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34 336,2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51 723,2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150,6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политика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24 001,1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22 826,3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95,1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культура и 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Межбюджетные</a:t>
                      </a:r>
                      <a:r>
                        <a:rPr lang="ru-RU" baseline="0" dirty="0" smtClean="0"/>
                        <a:t> трансферты общего характера бюджетам бюджетной системы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25 045,3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28 854,9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115,2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/>
          </p:cNvSpPr>
          <p:nvPr/>
        </p:nvSpPr>
        <p:spPr bwMode="auto">
          <a:xfrm>
            <a:off x="0" y="1"/>
            <a:ext cx="9144000" cy="9286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такое «Бюджет для граждан?»</a:t>
            </a:r>
          </a:p>
        </p:txBody>
      </p:sp>
      <p:sp>
        <p:nvSpPr>
          <p:cNvPr id="3" name="Rectangle 5"/>
          <p:cNvSpPr txBox="1">
            <a:spLocks/>
          </p:cNvSpPr>
          <p:nvPr/>
        </p:nvSpPr>
        <p:spPr>
          <a:xfrm>
            <a:off x="0" y="1071563"/>
            <a:ext cx="9144000" cy="32146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358775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«Бюджет для граждан» познакомит Вас с положениями основного документа Коношского района – бюджета муниципального образования «</a:t>
            </a:r>
            <a:r>
              <a:rPr kumimoji="0" lang="ru-RU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Коношский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 муниципальный район».</a:t>
            </a:r>
          </a:p>
          <a:p>
            <a:pPr marL="0" marR="0" lvl="0" indent="358775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Представленная информация предназначена для широкого круга пользователей и будет интересна  и полезна всем, так как районный бюджет затрагивает интересы каждого жителя </a:t>
            </a:r>
            <a:r>
              <a:rPr kumimoji="0" lang="ru-RU" b="1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 Коношского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 района.</a:t>
            </a:r>
          </a:p>
          <a:p>
            <a:pPr marL="0" marR="0" lvl="0" indent="358775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«Бюджет для граждан» нацелен на получение обратной связи от граждан, которым интересны современные финансовые проблемы.</a:t>
            </a:r>
          </a:p>
          <a:p>
            <a:pPr marL="0" marR="0" lvl="0" indent="358775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Внимательное изучение бюджета дает представление  о намерениях власти, политике, о распределении финансов.</a:t>
            </a:r>
          </a:p>
          <a:p>
            <a:pPr marL="0" marR="0" lvl="0" indent="358775" algn="ju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Lucida Sans Unicode" pitchFamily="34" charset="0"/>
                <a:ea typeface="+mn-ea"/>
                <a:cs typeface="+mn-cs"/>
              </a:rPr>
              <a:t>Надеемся, что представление бюджета в понятной для жителей форме повысит уровень общественного участия граждан в бюджетном процессе.</a:t>
            </a:r>
          </a:p>
        </p:txBody>
      </p:sp>
      <p:pic>
        <p:nvPicPr>
          <p:cNvPr id="4" name="Рисунок 3" descr="51a752bf76749.jpg"/>
          <p:cNvPicPr>
            <a:picLocks noChangeAspect="1"/>
          </p:cNvPicPr>
          <p:nvPr/>
        </p:nvPicPr>
        <p:blipFill>
          <a:blip r:embed="rId2"/>
          <a:srcRect l="11765" r="8235" b="-64"/>
          <a:stretch>
            <a:fillRect/>
          </a:stretch>
        </p:blipFill>
        <p:spPr bwMode="auto">
          <a:xfrm>
            <a:off x="0" y="4143380"/>
            <a:ext cx="914400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239" y="260648"/>
            <a:ext cx="9001156" cy="7200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Контактная информация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58" y="1214422"/>
            <a:ext cx="8429684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5E2D37"/>
                </a:solidFill>
              </a:rPr>
              <a:t>«Бюджет для граждан» </a:t>
            </a:r>
          </a:p>
          <a:p>
            <a:pPr algn="ctr"/>
            <a:r>
              <a:rPr lang="ru-RU" sz="2000" b="1" dirty="0">
                <a:solidFill>
                  <a:srgbClr val="5E2D37"/>
                </a:solidFill>
              </a:rPr>
              <a:t>подготовлен финансовым управлением </a:t>
            </a:r>
          </a:p>
          <a:p>
            <a:pPr algn="ctr"/>
            <a:r>
              <a:rPr lang="ru-RU" sz="2000" b="1" dirty="0">
                <a:solidFill>
                  <a:srgbClr val="5E2D37"/>
                </a:solidFill>
              </a:rPr>
              <a:t>администрации МО </a:t>
            </a:r>
            <a:r>
              <a:rPr lang="ru-RU" sz="2000" b="1" dirty="0" smtClean="0">
                <a:solidFill>
                  <a:srgbClr val="5E2D37"/>
                </a:solidFill>
              </a:rPr>
              <a:t>«</a:t>
            </a:r>
            <a:r>
              <a:rPr lang="ru-RU" sz="2000" b="1" dirty="0" err="1" smtClean="0">
                <a:solidFill>
                  <a:srgbClr val="5E2D37"/>
                </a:solidFill>
              </a:rPr>
              <a:t>Коношский</a:t>
            </a:r>
            <a:r>
              <a:rPr lang="ru-RU" sz="2000" b="1" dirty="0" smtClean="0">
                <a:solidFill>
                  <a:srgbClr val="5E2D37"/>
                </a:solidFill>
              </a:rPr>
              <a:t> </a:t>
            </a:r>
            <a:r>
              <a:rPr lang="ru-RU" sz="2000" b="1" dirty="0">
                <a:solidFill>
                  <a:srgbClr val="5E2D37"/>
                </a:solidFill>
              </a:rPr>
              <a:t>муниципальный район»</a:t>
            </a:r>
          </a:p>
          <a:p>
            <a:pPr algn="just"/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b="1" dirty="0">
                <a:solidFill>
                  <a:srgbClr val="5E2D37"/>
                </a:solidFill>
                <a:cs typeface="Arial" charset="0"/>
              </a:rPr>
              <a:t>Адрес:</a:t>
            </a:r>
          </a:p>
          <a:p>
            <a:pPr algn="just"/>
            <a:r>
              <a:rPr lang="ru-RU" sz="1600" smtClean="0">
                <a:solidFill>
                  <a:srgbClr val="5E2D37"/>
                </a:solidFill>
                <a:cs typeface="Arial" charset="0"/>
              </a:rPr>
              <a:t>164010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, Российская Федерация, Архангельская область </a:t>
            </a:r>
            <a:r>
              <a:rPr lang="ru-RU" sz="1600" dirty="0" err="1" smtClean="0">
                <a:solidFill>
                  <a:srgbClr val="5E2D37"/>
                </a:solidFill>
                <a:cs typeface="Arial" charset="0"/>
              </a:rPr>
              <a:t>рп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 Коноша  ул.Советская,д.76</a:t>
            </a:r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b="1" dirty="0">
                <a:solidFill>
                  <a:srgbClr val="5E2D37"/>
                </a:solidFill>
                <a:cs typeface="Arial" charset="0"/>
              </a:rPr>
              <a:t>Телефон:</a:t>
            </a:r>
          </a:p>
          <a:p>
            <a:pPr algn="just"/>
            <a:r>
              <a:rPr lang="ru-RU" sz="1600" dirty="0">
                <a:solidFill>
                  <a:srgbClr val="5E2D37"/>
                </a:solidFill>
                <a:cs typeface="Arial" charset="0"/>
              </a:rPr>
              <a:t>(8 818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58) 2-23-50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– начальник финансового управления</a:t>
            </a:r>
          </a:p>
          <a:p>
            <a:pPr algn="just"/>
            <a:r>
              <a:rPr lang="ru-RU" sz="1600" dirty="0">
                <a:solidFill>
                  <a:srgbClr val="5E2D37"/>
                </a:solidFill>
                <a:cs typeface="Arial" charset="0"/>
              </a:rPr>
              <a:t>(8 818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58) 2-22-97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–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бюджетный отдел финансового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управления</a:t>
            </a:r>
          </a:p>
          <a:p>
            <a:pPr algn="just"/>
            <a:r>
              <a:rPr lang="ru-RU" sz="1600" dirty="0">
                <a:solidFill>
                  <a:srgbClr val="5E2D37"/>
                </a:solidFill>
                <a:cs typeface="Arial" charset="0"/>
              </a:rPr>
              <a:t>(8 818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58) 2-23-97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– бухгалтерия финансового управления</a:t>
            </a:r>
          </a:p>
          <a:p>
            <a:pPr algn="just"/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b="1" dirty="0">
                <a:solidFill>
                  <a:srgbClr val="5E2D37"/>
                </a:solidFill>
                <a:cs typeface="Arial" charset="0"/>
              </a:rPr>
              <a:t>Электронная почта:</a:t>
            </a:r>
          </a:p>
          <a:p>
            <a:pPr algn="just"/>
            <a:r>
              <a:rPr lang="en-US" sz="1600" dirty="0" smtClean="0">
                <a:solidFill>
                  <a:srgbClr val="5E2D37"/>
                </a:solidFill>
                <a:cs typeface="Arial" charset="0"/>
              </a:rPr>
              <a:t>fokonosh@yandex.ru</a:t>
            </a:r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b="1" dirty="0">
                <a:solidFill>
                  <a:srgbClr val="5E2D37"/>
                </a:solidFill>
                <a:cs typeface="Arial" charset="0"/>
              </a:rPr>
              <a:t>Режим работы:</a:t>
            </a:r>
          </a:p>
          <a:p>
            <a:pPr algn="just"/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ПН-ЧТ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с 08:00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–16:15</a:t>
            </a:r>
          </a:p>
          <a:p>
            <a:pPr algn="just"/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ПТ с 08:00-16:00  </a:t>
            </a:r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dirty="0">
                <a:solidFill>
                  <a:srgbClr val="5E2D37"/>
                </a:solidFill>
                <a:cs typeface="Arial" charset="0"/>
              </a:rPr>
              <a:t>Перерыв на обед: с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12:00 </a:t>
            </a:r>
            <a:r>
              <a:rPr lang="ru-RU" sz="1600" dirty="0">
                <a:solidFill>
                  <a:srgbClr val="5E2D37"/>
                </a:solidFill>
                <a:cs typeface="Arial" charset="0"/>
              </a:rPr>
              <a:t>– </a:t>
            </a:r>
            <a:r>
              <a:rPr lang="ru-RU" sz="1600" dirty="0" smtClean="0">
                <a:solidFill>
                  <a:srgbClr val="5E2D37"/>
                </a:solidFill>
                <a:cs typeface="Arial" charset="0"/>
              </a:rPr>
              <a:t>13:00</a:t>
            </a:r>
            <a:endParaRPr lang="ru-RU" sz="1600" dirty="0">
              <a:solidFill>
                <a:srgbClr val="5E2D37"/>
              </a:solidFill>
              <a:cs typeface="Arial" charset="0"/>
            </a:endParaRPr>
          </a:p>
          <a:p>
            <a:pPr algn="just"/>
            <a:r>
              <a:rPr lang="ru-RU" sz="1600" dirty="0">
                <a:solidFill>
                  <a:srgbClr val="5E2D37"/>
                </a:solidFill>
                <a:cs typeface="Arial" charset="0"/>
              </a:rPr>
              <a:t>СБ,ВС – выходные дни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/>
          </p:cNvSpPr>
          <p:nvPr/>
        </p:nvSpPr>
        <p:spPr bwMode="auto">
          <a:xfrm>
            <a:off x="0" y="1"/>
            <a:ext cx="9144000" cy="78579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такое бюджет?</a:t>
            </a:r>
          </a:p>
        </p:txBody>
      </p:sp>
      <p:sp>
        <p:nvSpPr>
          <p:cNvPr id="3" name="Rectangle 9"/>
          <p:cNvSpPr txBox="1">
            <a:spLocks/>
          </p:cNvSpPr>
          <p:nvPr/>
        </p:nvSpPr>
        <p:spPr>
          <a:xfrm>
            <a:off x="0" y="857233"/>
            <a:ext cx="9144000" cy="428627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4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– это план доходов и расходов.</a:t>
            </a:r>
          </a:p>
        </p:txBody>
      </p:sp>
      <p:sp>
        <p:nvSpPr>
          <p:cNvPr id="4" name="Rectangle 10"/>
          <p:cNvSpPr txBox="1">
            <a:spLocks/>
          </p:cNvSpPr>
          <p:nvPr/>
        </p:nvSpPr>
        <p:spPr>
          <a:xfrm>
            <a:off x="0" y="1285860"/>
            <a:ext cx="9144000" cy="292895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4" indent="0" algn="just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>
                <a:srgbClr val="84AA33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Каждый житель Коношского района Архангельской области является участником формирования этого плана с одной стороны как налогоплательщик, наполняя доходы бюджета, с другой  - он получает часть расходов как потребитель общественных услуг. Муниципальное образование расходует поступившие доходы для выполнения своих функций и предоставления муниципальных услуг: образование, культура, спорт, социальное обеспечение, и др.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0" y="4214818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4" algn="just">
              <a:buClr>
                <a:srgbClr val="84AA33"/>
              </a:buClr>
              <a:buSzPct val="85000"/>
              <a:defRPr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Граждане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– и как налогоплательщики, и как потребители общественных услуг – должны быть уверены в том, что передаваемые ими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algn="ctr">
              <a:defRPr/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0"/>
          <p:cNvSpPr>
            <a:spLocks noChangeArrowheads="1"/>
          </p:cNvSpPr>
          <p:nvPr/>
        </p:nvSpPr>
        <p:spPr bwMode="auto">
          <a:xfrm>
            <a:off x="0" y="21429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– план доходов и расходов для обеспечения  обязательств государства, закрепленных в Конституции Российской Федерации.  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1214422"/>
            <a:ext cx="7143800" cy="12721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Бюджетная система Российской Федерации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2996952"/>
            <a:ext cx="1547664" cy="12893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федеральный бюджет</a:t>
            </a:r>
            <a:endParaRPr lang="ru-RU" sz="1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1680" y="2996952"/>
            <a:ext cx="1872208" cy="12893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бюджеты государственных внебюджетных фондов Российской Федерации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2996952"/>
            <a:ext cx="1584176" cy="12893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бюджеты субъектов Российской Федерации 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64671" y="3025527"/>
            <a:ext cx="2016224" cy="12607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96336" y="3068960"/>
            <a:ext cx="1368152" cy="12172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местные бюджеты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5013176"/>
            <a:ext cx="2714644" cy="165618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Бюджеты</a:t>
            </a:r>
            <a:endParaRPr lang="en-US" sz="12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муниципальных районов</a:t>
            </a:r>
            <a:endParaRPr lang="en-US" sz="12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Arial" charset="0"/>
              </a:rPr>
              <a:t>(например,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Arial" charset="0"/>
              </a:rPr>
              <a:t>Бюджет администрации </a:t>
            </a:r>
            <a:r>
              <a:rPr lang="ru-RU" sz="1200" dirty="0">
                <a:solidFill>
                  <a:schemeClr val="tx1"/>
                </a:solidFill>
                <a:latin typeface="Arial" charset="0"/>
              </a:rPr>
              <a:t>муниципального </a:t>
            </a:r>
            <a:r>
              <a:rPr lang="ru-RU" sz="1200" dirty="0" smtClean="0">
                <a:solidFill>
                  <a:schemeClr val="tx1"/>
                </a:solidFill>
                <a:latin typeface="Arial" charset="0"/>
              </a:rPr>
              <a:t>образования «</a:t>
            </a:r>
            <a:r>
              <a:rPr lang="ru-RU" sz="1200" dirty="0" err="1" smtClean="0">
                <a:solidFill>
                  <a:schemeClr val="tx1"/>
                </a:solidFill>
                <a:latin typeface="Arial" charset="0"/>
              </a:rPr>
              <a:t>Коношский</a:t>
            </a:r>
            <a:r>
              <a:rPr lang="ru-RU" sz="1200" dirty="0" smtClean="0">
                <a:solidFill>
                  <a:schemeClr val="tx1"/>
                </a:solidFill>
                <a:latin typeface="Arial" charset="0"/>
              </a:rPr>
              <a:t> муниципальный район»)</a:t>
            </a:r>
            <a:endParaRPr lang="ru-RU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5013176"/>
            <a:ext cx="2784340" cy="165618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Бюджеты</a:t>
            </a:r>
            <a:endParaRPr lang="en-US" sz="12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городских и сельских поселений</a:t>
            </a:r>
            <a:endParaRPr lang="en-US" sz="12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Arial" charset="0"/>
              </a:rPr>
              <a:t>(например,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Arial" charset="0"/>
              </a:rPr>
              <a:t>Бюджет МО «Коношское»)</a:t>
            </a:r>
            <a:endParaRPr lang="ru-RU" sz="1200" b="1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755650" y="2565400"/>
            <a:ext cx="3960813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627313" y="2565400"/>
            <a:ext cx="2089150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572000" y="2565400"/>
            <a:ext cx="144463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3438" y="2565400"/>
            <a:ext cx="3673475" cy="43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716463" y="2565400"/>
            <a:ext cx="1727200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5072066" y="4292600"/>
            <a:ext cx="3243260" cy="6365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7858132" y="4506930"/>
            <a:ext cx="636598" cy="207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6429420" cy="857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>Бюджетная система </a:t>
            </a:r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Коношского </a:t>
            </a: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>района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2786058"/>
            <a:ext cx="2143108" cy="14401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районный бюджет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2857496"/>
            <a:ext cx="2714644" cy="14401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  <a:cs typeface="Arial" charset="0"/>
              </a:rPr>
              <a:t>бюджет </a:t>
            </a: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городского поселения</a:t>
            </a:r>
            <a:endParaRPr lang="ru-RU" sz="2800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43702" y="2857496"/>
            <a:ext cx="2500298" cy="14401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  <a:cs typeface="Arial" charset="0"/>
              </a:rPr>
              <a:t>бюджеты сельских поселений</a:t>
            </a:r>
          </a:p>
        </p:txBody>
      </p:sp>
      <p:sp>
        <p:nvSpPr>
          <p:cNvPr id="6" name="Стрелка углом 5"/>
          <p:cNvSpPr/>
          <p:nvPr/>
        </p:nvSpPr>
        <p:spPr>
          <a:xfrm rot="16200000" flipH="1">
            <a:off x="-103224" y="1317614"/>
            <a:ext cx="1928826" cy="1008062"/>
          </a:xfrm>
          <a:prstGeom prst="ben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 rot="5400000">
            <a:off x="3743317" y="1900229"/>
            <a:ext cx="1428761" cy="485775"/>
          </a:xfrm>
          <a:prstGeom prst="rightArrow">
            <a:avLst>
              <a:gd name="adj1" fmla="val 50000"/>
              <a:gd name="adj2" fmla="val 49879"/>
            </a:avLst>
          </a:prstGeom>
          <a:solidFill>
            <a:srgbClr val="BFE1EB"/>
          </a:solidFill>
          <a:ln w="25400" algn="ctr">
            <a:solidFill>
              <a:srgbClr val="3792AA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9" name="Стрелка углом 8"/>
          <p:cNvSpPr/>
          <p:nvPr/>
        </p:nvSpPr>
        <p:spPr>
          <a:xfrm rot="5400000">
            <a:off x="7326327" y="1317615"/>
            <a:ext cx="1928827" cy="1008062"/>
          </a:xfrm>
          <a:prstGeom prst="ben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4099693" y="1186663"/>
            <a:ext cx="1069975" cy="7269162"/>
          </a:xfrm>
          <a:prstGeom prst="rightBrace">
            <a:avLst>
              <a:gd name="adj1" fmla="val 8333"/>
              <a:gd name="adj2" fmla="val 49343"/>
            </a:avLst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1" y="5599113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  <a:t>Консолидированный</a:t>
            </a:r>
            <a:r>
              <a:rPr lang="en-US" sz="3200" b="1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  <a:t>бюджет</a:t>
            </a:r>
            <a:endParaRPr lang="en-US" sz="3200" b="1" dirty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nstantia" pitchFamily="18" charset="0"/>
              </a:rPr>
              <a:t>Коношского </a:t>
            </a:r>
            <a: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  <a:t>района</a:t>
            </a:r>
            <a:r>
              <a:rPr lang="en-US" sz="3200" b="1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  <a:t>Архангельской области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7143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Основные понятия</a:t>
            </a:r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714348" y="714356"/>
            <a:ext cx="27146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sz="1600" b="1" i="1" dirty="0">
                <a:latin typeface="Constantia" pitchFamily="18" charset="0"/>
              </a:rPr>
              <a:t>ДОХОДАМИ БЮДЖЕТА</a:t>
            </a:r>
            <a:endParaRPr lang="ru-RU" sz="1600" i="1" dirty="0">
              <a:latin typeface="Constantia" pitchFamily="18" charset="0"/>
            </a:endParaRPr>
          </a:p>
        </p:txBody>
      </p:sp>
      <p:pic>
        <p:nvPicPr>
          <p:cNvPr id="4" name="Рисунок 3" descr="бюджет 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714356"/>
            <a:ext cx="271464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24"/>
          <p:cNvSpPr>
            <a:spLocks noChangeArrowheads="1"/>
          </p:cNvSpPr>
          <p:nvPr/>
        </p:nvSpPr>
        <p:spPr bwMode="auto">
          <a:xfrm>
            <a:off x="6072199" y="714356"/>
            <a:ext cx="27479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sz="1600" b="1" i="1" dirty="0">
                <a:latin typeface="Constantia" pitchFamily="18" charset="0"/>
              </a:rPr>
              <a:t>РАСХОДАМИ БЮДЖЕТА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786058"/>
            <a:ext cx="1571603" cy="2643206"/>
          </a:xfrm>
          <a:prstGeom prst="roundRect">
            <a:avLst>
              <a:gd name="adj" fmla="val 993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</a:rPr>
              <a:t>НАЛОГОВЫЕ </a:t>
            </a:r>
            <a:r>
              <a:rPr lang="ru-RU" sz="1100" b="1" dirty="0" smtClean="0">
                <a:solidFill>
                  <a:schemeClr val="tx1"/>
                </a:solidFill>
              </a:rPr>
              <a:t>ДОХОДЫ: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1)Налог на доходы физических лиц;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2)Налоги на совокупный доход;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3)Акцизы на нефтепродукты;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4)Государственная пошлина.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71604" y="2285992"/>
            <a:ext cx="1500197" cy="4572008"/>
          </a:xfrm>
          <a:prstGeom prst="roundRect">
            <a:avLst>
              <a:gd name="adj" fmla="val 1097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НЕНАЛОГОВЫЕ </a:t>
            </a:r>
            <a:r>
              <a:rPr lang="ru-RU" sz="1100" b="1" dirty="0">
                <a:solidFill>
                  <a:schemeClr val="tx1"/>
                </a:solidFill>
              </a:rPr>
              <a:t>ДОХОДЫ </a:t>
            </a:r>
            <a:r>
              <a:rPr lang="ru-RU" sz="1100" dirty="0" smtClean="0">
                <a:solidFill>
                  <a:schemeClr val="tx1"/>
                </a:solidFill>
              </a:rPr>
              <a:t>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1)Доходы от сдачи в аренду имущества, земельных участков;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2)Доходы от реализации имущества ,земельных участков;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3)Плата за негативное воздействие на окружающую среду;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4)Штрафы, санкции, возмещение ущерба;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5)иные неналоговые доходы.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13" y="2786059"/>
            <a:ext cx="1571625" cy="2928957"/>
          </a:xfrm>
          <a:prstGeom prst="roundRect">
            <a:avLst>
              <a:gd name="adj" fmla="val 720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</a:rPr>
              <a:t>БЕЗВОЗМЕЗДНЫЕ </a:t>
            </a:r>
            <a:r>
              <a:rPr lang="ru-RU" sz="1100" b="1" dirty="0" smtClean="0">
                <a:solidFill>
                  <a:schemeClr val="tx1"/>
                </a:solidFill>
              </a:rPr>
              <a:t>ПОСТУПЛЕНИЯ: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1)Дотации;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2)Субсидии;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3)Субвенции;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4)Иные межбюджетные трансферты;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smtClean="0">
                <a:solidFill>
                  <a:schemeClr val="tx1"/>
                </a:solidFill>
              </a:rPr>
              <a:t>5)Прочие </a:t>
            </a:r>
            <a:endParaRPr lang="ru-RU" sz="1100" b="1" dirty="0" smtClean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chemeClr val="tx1"/>
                </a:solidFill>
              </a:rPr>
              <a:t>безвозмездные поступления.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2358155">
            <a:off x="980938" y="1697441"/>
            <a:ext cx="190500" cy="68421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143108" y="1714488"/>
            <a:ext cx="215900" cy="57467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9149427">
            <a:off x="3022269" y="1506696"/>
            <a:ext cx="176213" cy="100647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2" name="Рисунок 34" descr="школа 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428869"/>
            <a:ext cx="1285884" cy="8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39" descr="библиотекарь 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2000240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32" descr="жкх 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43834" y="1857364"/>
            <a:ext cx="150016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9" descr="%D0%A0%D0%B8%D1%81%D1%83%D0%BD%D0%BE%D0%BA3%281%2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3500438"/>
            <a:ext cx="108108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7" descr="910084c4eb3461ee8947cd42bdd4b146_X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3357562"/>
            <a:ext cx="114300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25" descr="чиновники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00958" y="2928934"/>
            <a:ext cx="86201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46" descr="долг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15009" y="4076700"/>
            <a:ext cx="928694" cy="85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4" descr="pozharnaya_mashina_i_les_gorit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15272" y="4000504"/>
            <a:ext cx="142872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37" descr="сельское хозяйство 2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643438" y="5286388"/>
            <a:ext cx="1004890" cy="86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0" descr="DownFile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86446" y="5429264"/>
            <a:ext cx="1643074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43" descr="деньги 5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429520" y="5429264"/>
            <a:ext cx="1500166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47"/>
          <p:cNvSpPr>
            <a:spLocks noChangeArrowheads="1"/>
          </p:cNvSpPr>
          <p:nvPr/>
        </p:nvSpPr>
        <p:spPr bwMode="auto">
          <a:xfrm>
            <a:off x="4787900" y="3284538"/>
            <a:ext cx="11414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образование</a:t>
            </a:r>
          </a:p>
        </p:txBody>
      </p:sp>
      <p:sp>
        <p:nvSpPr>
          <p:cNvPr id="24" name="Прямоугольник 29"/>
          <p:cNvSpPr>
            <a:spLocks noChangeArrowheads="1"/>
          </p:cNvSpPr>
          <p:nvPr/>
        </p:nvSpPr>
        <p:spPr bwMode="auto">
          <a:xfrm>
            <a:off x="6143636" y="3000372"/>
            <a:ext cx="137477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культуру, </a:t>
            </a:r>
          </a:p>
          <a:p>
            <a:pPr algn="ctr"/>
            <a:r>
              <a:rPr lang="ru-RU" sz="1000" dirty="0" smtClean="0">
                <a:latin typeface="Constantia" pitchFamily="18" charset="0"/>
              </a:rPr>
              <a:t>кинематографию</a:t>
            </a:r>
            <a:endParaRPr lang="ru-RU" sz="1000" dirty="0">
              <a:latin typeface="Constantia" pitchFamily="18" charset="0"/>
            </a:endParaRPr>
          </a:p>
        </p:txBody>
      </p:sp>
      <p:sp>
        <p:nvSpPr>
          <p:cNvPr id="25" name="Прямоугольник 42"/>
          <p:cNvSpPr>
            <a:spLocks noChangeArrowheads="1"/>
          </p:cNvSpPr>
          <p:nvPr/>
        </p:nvSpPr>
        <p:spPr bwMode="auto">
          <a:xfrm>
            <a:off x="4572000" y="4500570"/>
            <a:ext cx="11525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физическую культуру и спорт</a:t>
            </a:r>
          </a:p>
        </p:txBody>
      </p:sp>
      <p:sp>
        <p:nvSpPr>
          <p:cNvPr id="26" name="Прямоугольник 28"/>
          <p:cNvSpPr>
            <a:spLocks noChangeArrowheads="1"/>
          </p:cNvSpPr>
          <p:nvPr/>
        </p:nvSpPr>
        <p:spPr bwMode="auto">
          <a:xfrm>
            <a:off x="5508625" y="4857760"/>
            <a:ext cx="143986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обслуживание муниципального долга</a:t>
            </a:r>
          </a:p>
        </p:txBody>
      </p:sp>
      <p:sp>
        <p:nvSpPr>
          <p:cNvPr id="27" name="Прямоугольник 38"/>
          <p:cNvSpPr>
            <a:spLocks noChangeArrowheads="1"/>
          </p:cNvSpPr>
          <p:nvPr/>
        </p:nvSpPr>
        <p:spPr bwMode="auto">
          <a:xfrm>
            <a:off x="4643439" y="6072188"/>
            <a:ext cx="10001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</a:t>
            </a:r>
          </a:p>
          <a:p>
            <a:pPr algn="ctr"/>
            <a:r>
              <a:rPr lang="ru-RU" sz="1000" dirty="0">
                <a:latin typeface="Constantia" pitchFamily="18" charset="0"/>
              </a:rPr>
              <a:t>национальную экономику </a:t>
            </a:r>
          </a:p>
        </p:txBody>
      </p:sp>
      <p:sp>
        <p:nvSpPr>
          <p:cNvPr id="28" name="Text Box 53"/>
          <p:cNvSpPr txBox="1">
            <a:spLocks noChangeArrowheads="1"/>
          </p:cNvSpPr>
          <p:nvPr/>
        </p:nvSpPr>
        <p:spPr bwMode="auto">
          <a:xfrm>
            <a:off x="5929323" y="6143645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Constantia" pitchFamily="18" charset="0"/>
              </a:rPr>
              <a:t>на социальную политику</a:t>
            </a:r>
            <a:endParaRPr lang="ru-RU" sz="1000" dirty="0">
              <a:latin typeface="Constantia" pitchFamily="18" charset="0"/>
            </a:endParaRPr>
          </a:p>
        </p:txBody>
      </p:sp>
      <p:sp>
        <p:nvSpPr>
          <p:cNvPr id="29" name="Прямоугольник 44"/>
          <p:cNvSpPr>
            <a:spLocks noChangeArrowheads="1"/>
          </p:cNvSpPr>
          <p:nvPr/>
        </p:nvSpPr>
        <p:spPr bwMode="auto">
          <a:xfrm>
            <a:off x="7143768" y="6165850"/>
            <a:ext cx="20002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предоставление межбюджетных трансфертов общего характера бюджетам поселений</a:t>
            </a:r>
          </a:p>
        </p:txBody>
      </p:sp>
      <p:sp>
        <p:nvSpPr>
          <p:cNvPr id="30" name="Text Box 40"/>
          <p:cNvSpPr txBox="1">
            <a:spLocks noChangeArrowheads="1"/>
          </p:cNvSpPr>
          <p:nvPr/>
        </p:nvSpPr>
        <p:spPr bwMode="auto">
          <a:xfrm>
            <a:off x="6659563" y="4071942"/>
            <a:ext cx="108108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Constantia" pitchFamily="18" charset="0"/>
              </a:rPr>
              <a:t>на национальную оборону</a:t>
            </a:r>
            <a:endParaRPr lang="ru-RU" sz="1000" dirty="0">
              <a:latin typeface="Constantia" pitchFamily="18" charset="0"/>
            </a:endParaRPr>
          </a:p>
        </p:txBody>
      </p:sp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7740650" y="4643446"/>
            <a:ext cx="1403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Constantia" pitchFamily="18" charset="0"/>
              </a:rPr>
              <a:t>на национальную </a:t>
            </a:r>
            <a:r>
              <a:rPr lang="ru-RU" sz="1000" dirty="0">
                <a:latin typeface="Constantia" pitchFamily="18" charset="0"/>
              </a:rPr>
              <a:t>безопасность и </a:t>
            </a:r>
            <a:r>
              <a:rPr lang="ru-RU" sz="1000" dirty="0" smtClean="0">
                <a:latin typeface="Constantia" pitchFamily="18" charset="0"/>
              </a:rPr>
              <a:t>правоохранительную </a:t>
            </a:r>
            <a:r>
              <a:rPr lang="ru-RU" sz="1000" dirty="0">
                <a:latin typeface="Constantia" pitchFamily="18" charset="0"/>
              </a:rPr>
              <a:t>деятельность</a:t>
            </a:r>
          </a:p>
        </p:txBody>
      </p:sp>
      <p:sp>
        <p:nvSpPr>
          <p:cNvPr id="32" name="Прямоугольник 26"/>
          <p:cNvSpPr>
            <a:spLocks noChangeArrowheads="1"/>
          </p:cNvSpPr>
          <p:nvPr/>
        </p:nvSpPr>
        <p:spPr bwMode="auto">
          <a:xfrm>
            <a:off x="7235825" y="3573463"/>
            <a:ext cx="1908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33" name="Прямоугольник 35"/>
          <p:cNvSpPr>
            <a:spLocks noChangeArrowheads="1"/>
          </p:cNvSpPr>
          <p:nvPr/>
        </p:nvSpPr>
        <p:spPr bwMode="auto">
          <a:xfrm>
            <a:off x="8243888" y="2781301"/>
            <a:ext cx="9001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Constantia" pitchFamily="18" charset="0"/>
              </a:rPr>
              <a:t>на ЖКХ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8366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Основные понятия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32861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ДОХОДЫ &lt; РАСХОДЫ = ДЕФИЦИТ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НЕДОСТАЮЩИЕ СРЕДСТВА БЕРУТ В ДОЛГ ИЛИ ИЗ НАКОПЛЕНИЙ </a:t>
            </a:r>
            <a:endParaRPr lang="ru-RU" sz="2000" b="1" dirty="0">
              <a:latin typeface="+mn-lt"/>
            </a:endParaRPr>
          </a:p>
        </p:txBody>
      </p:sp>
      <p:pic>
        <p:nvPicPr>
          <p:cNvPr id="4" name="Рисунок 3" descr="весы 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14678" y="1214422"/>
            <a:ext cx="3165502" cy="264320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929313" y="1214422"/>
            <a:ext cx="30353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ДОХОДЫ &gt; РАСХОДЫ = ПРОФИЦИТ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ИЗЛИШКИ СРЕДСТВ  НАПРАВЛЯЮТ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В НАКОПЛЕНИЯ</a:t>
            </a:r>
            <a:endParaRPr lang="ru-RU" sz="2000" b="1" dirty="0">
              <a:latin typeface="+mn-lt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0" y="4365624"/>
            <a:ext cx="90455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3F1E25"/>
                </a:solidFill>
              </a:rPr>
              <a:t>Проект бюджета </a:t>
            </a:r>
            <a:r>
              <a:rPr lang="ru-RU" sz="3200" dirty="0">
                <a:solidFill>
                  <a:srgbClr val="3F1E25"/>
                </a:solidFill>
              </a:rPr>
              <a:t>составляется на один год – очередной финансовый год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 bwMode="auto">
          <a:xfrm>
            <a:off x="0" y="142852"/>
            <a:ext cx="9144000" cy="64294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Бюджетный процесс-это ежегодное формирование и исполнение бюджета</a:t>
            </a:r>
            <a:r>
              <a:rPr kumimoji="0" lang="ru-RU" sz="2000" b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1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68313" y="836613"/>
            <a:ext cx="8229600" cy="51704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Бюджетный цикл включает с себя:</a:t>
            </a: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250825" y="1196975"/>
            <a:ext cx="3960813" cy="158432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ОСУЩЕСТВЛЕНИЕ </a:t>
            </a:r>
          </a:p>
          <a:p>
            <a:pPr algn="ctr"/>
            <a:r>
              <a:rPr lang="ru-RU" sz="1200" b="1" dirty="0"/>
              <a:t>ФИНАНСОВОГО КОНТРОЛЯ </a:t>
            </a:r>
          </a:p>
          <a:p>
            <a:pPr algn="ctr"/>
            <a:r>
              <a:rPr lang="ru-RU" sz="1200" dirty="0"/>
              <a:t>(Контрольно-ревизионная комиссия </a:t>
            </a:r>
          </a:p>
          <a:p>
            <a:pPr algn="ctr"/>
            <a:r>
              <a:rPr lang="ru-RU" sz="1200" dirty="0"/>
              <a:t>МО </a:t>
            </a:r>
            <a:r>
              <a:rPr lang="ru-RU" sz="1200" dirty="0" smtClean="0"/>
              <a:t>«</a:t>
            </a:r>
            <a:r>
              <a:rPr lang="ru-RU" sz="1200" dirty="0" err="1" smtClean="0"/>
              <a:t>Коношский</a:t>
            </a:r>
            <a:r>
              <a:rPr lang="ru-RU" sz="1200" dirty="0" smtClean="0"/>
              <a:t> муниципальный </a:t>
            </a:r>
            <a:r>
              <a:rPr lang="ru-RU" sz="1200" dirty="0"/>
              <a:t>район», иные</a:t>
            </a:r>
          </a:p>
          <a:p>
            <a:pPr algn="ctr"/>
            <a:r>
              <a:rPr lang="ru-RU" sz="1200" dirty="0"/>
              <a:t>органы внешнего и внутреннего  государственного </a:t>
            </a:r>
          </a:p>
          <a:p>
            <a:pPr algn="ctr"/>
            <a:r>
              <a:rPr lang="ru-RU" sz="1200" dirty="0"/>
              <a:t>и муниципального контроля)</a:t>
            </a: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6572264" y="785794"/>
            <a:ext cx="2376487" cy="13684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4 этап</a:t>
            </a:r>
          </a:p>
          <a:p>
            <a:pPr algn="ctr"/>
            <a:r>
              <a:rPr lang="ru-RU" sz="1200" b="1" dirty="0"/>
              <a:t>ИСПОЛНЕНИЕ</a:t>
            </a:r>
          </a:p>
          <a:p>
            <a:pPr algn="ctr"/>
            <a:r>
              <a:rPr lang="ru-RU" sz="1200" b="1" dirty="0"/>
              <a:t>бюджета</a:t>
            </a:r>
          </a:p>
          <a:p>
            <a:pPr algn="ctr"/>
            <a:r>
              <a:rPr lang="ru-RU" sz="1200" dirty="0"/>
              <a:t>(Администрация </a:t>
            </a:r>
          </a:p>
          <a:p>
            <a:pPr algn="ctr"/>
            <a:r>
              <a:rPr lang="ru-RU" sz="1200" dirty="0"/>
              <a:t>МО </a:t>
            </a:r>
            <a:r>
              <a:rPr lang="ru-RU" sz="1200" dirty="0" smtClean="0"/>
              <a:t>«</a:t>
            </a:r>
            <a:r>
              <a:rPr lang="ru-RU" sz="1200" dirty="0" err="1" smtClean="0"/>
              <a:t>Коношский</a:t>
            </a:r>
            <a:endParaRPr lang="ru-RU" sz="1200" dirty="0"/>
          </a:p>
          <a:p>
            <a:pPr algn="ctr"/>
            <a:r>
              <a:rPr lang="ru-RU" sz="1200" dirty="0"/>
              <a:t>муниципальный </a:t>
            </a:r>
          </a:p>
          <a:p>
            <a:pPr algn="ctr"/>
            <a:r>
              <a:rPr lang="ru-RU" sz="1200" dirty="0"/>
              <a:t>район)</a:t>
            </a:r>
          </a:p>
          <a:p>
            <a:pPr algn="ctr"/>
            <a:endParaRPr lang="ru-RU" sz="1200" dirty="0"/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4214810" y="1643050"/>
            <a:ext cx="2232025" cy="1800225"/>
          </a:xfrm>
          <a:prstGeom prst="octagon">
            <a:avLst>
              <a:gd name="adj" fmla="val 2928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/>
              <a:t>3 этап</a:t>
            </a:r>
          </a:p>
          <a:p>
            <a:pPr algn="ctr"/>
            <a:r>
              <a:rPr lang="ru-RU" sz="1200" b="1" dirty="0"/>
              <a:t>УТВЕРЖДЕНИЕ</a:t>
            </a:r>
          </a:p>
          <a:p>
            <a:pPr algn="ctr"/>
            <a:r>
              <a:rPr lang="ru-RU" sz="1200" b="1" dirty="0"/>
              <a:t>бюджета</a:t>
            </a:r>
          </a:p>
          <a:p>
            <a:pPr algn="ctr"/>
            <a:r>
              <a:rPr lang="ru-RU" sz="1200" dirty="0"/>
              <a:t>(Собрание депутатов </a:t>
            </a:r>
          </a:p>
          <a:p>
            <a:pPr algn="ctr"/>
            <a:r>
              <a:rPr lang="ru-RU" sz="1200" dirty="0"/>
              <a:t>МО </a:t>
            </a:r>
            <a:r>
              <a:rPr lang="ru-RU" sz="1200" dirty="0" smtClean="0"/>
              <a:t>«</a:t>
            </a:r>
            <a:r>
              <a:rPr lang="ru-RU" sz="1200" dirty="0" err="1" smtClean="0"/>
              <a:t>Коношский</a:t>
            </a:r>
            <a:endParaRPr lang="ru-RU" sz="1200" dirty="0"/>
          </a:p>
          <a:p>
            <a:pPr algn="ctr"/>
            <a:r>
              <a:rPr lang="ru-RU" sz="1200" dirty="0"/>
              <a:t>муниципальный </a:t>
            </a:r>
          </a:p>
          <a:p>
            <a:pPr algn="ctr"/>
            <a:r>
              <a:rPr lang="ru-RU" sz="1200" dirty="0"/>
              <a:t>район)</a:t>
            </a:r>
          </a:p>
          <a:p>
            <a:pPr algn="ctr"/>
            <a:endParaRPr lang="ru-RU" sz="12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714612" y="3500438"/>
            <a:ext cx="2520950" cy="14398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200" dirty="0"/>
          </a:p>
          <a:p>
            <a:pPr algn="ctr"/>
            <a:r>
              <a:rPr lang="ru-RU" sz="1600" dirty="0"/>
              <a:t>2 этап</a:t>
            </a:r>
          </a:p>
          <a:p>
            <a:pPr algn="ctr"/>
            <a:r>
              <a:rPr lang="ru-RU" sz="1200" b="1" dirty="0"/>
              <a:t>РАССМОТРЕНИЕ</a:t>
            </a:r>
          </a:p>
          <a:p>
            <a:pPr algn="ctr"/>
            <a:r>
              <a:rPr lang="ru-RU" sz="1200" b="1" dirty="0"/>
              <a:t>проекта бюджета</a:t>
            </a:r>
          </a:p>
          <a:p>
            <a:pPr algn="ctr"/>
            <a:r>
              <a:rPr lang="ru-RU" sz="1200" dirty="0"/>
              <a:t>(Собрание депутатов </a:t>
            </a:r>
          </a:p>
          <a:p>
            <a:pPr algn="ctr"/>
            <a:r>
              <a:rPr lang="ru-RU" sz="1200" dirty="0"/>
              <a:t>МО </a:t>
            </a:r>
            <a:r>
              <a:rPr lang="ru-RU" sz="1200" dirty="0" smtClean="0"/>
              <a:t>«</a:t>
            </a:r>
            <a:r>
              <a:rPr lang="ru-RU" sz="1200" dirty="0" err="1" smtClean="0"/>
              <a:t>Коношский</a:t>
            </a:r>
            <a:endParaRPr lang="ru-RU" sz="1200" dirty="0"/>
          </a:p>
          <a:p>
            <a:pPr algn="ctr"/>
            <a:r>
              <a:rPr lang="ru-RU" sz="1200" dirty="0"/>
              <a:t>муниципальный </a:t>
            </a:r>
          </a:p>
          <a:p>
            <a:pPr algn="ctr"/>
            <a:r>
              <a:rPr lang="ru-RU" sz="1200" dirty="0"/>
              <a:t>район)</a:t>
            </a:r>
          </a:p>
          <a:p>
            <a:pPr algn="ctr"/>
            <a:endParaRPr lang="ru-RU" sz="1200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85720" y="3857628"/>
            <a:ext cx="2303463" cy="1943100"/>
          </a:xfrm>
          <a:prstGeom prst="octagon">
            <a:avLst>
              <a:gd name="adj" fmla="val 2928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/>
              <a:t>1 этап</a:t>
            </a:r>
          </a:p>
          <a:p>
            <a:pPr algn="ctr"/>
            <a:r>
              <a:rPr lang="ru-RU" sz="1200" b="1" dirty="0"/>
              <a:t>СОСТАВЛЕНИЕ</a:t>
            </a:r>
          </a:p>
          <a:p>
            <a:pPr algn="ctr"/>
            <a:r>
              <a:rPr lang="ru-RU" sz="1200" b="1" dirty="0"/>
              <a:t>проекта</a:t>
            </a:r>
          </a:p>
          <a:p>
            <a:pPr algn="ctr"/>
            <a:r>
              <a:rPr lang="ru-RU" sz="1200" b="1" dirty="0"/>
              <a:t>бюджета</a:t>
            </a:r>
          </a:p>
          <a:p>
            <a:pPr algn="ctr"/>
            <a:r>
              <a:rPr lang="ru-RU" sz="1200" dirty="0"/>
              <a:t>(Финансовое управление </a:t>
            </a:r>
          </a:p>
          <a:p>
            <a:pPr algn="ctr"/>
            <a:r>
              <a:rPr lang="ru-RU" sz="1200" dirty="0"/>
              <a:t>администрации </a:t>
            </a:r>
          </a:p>
          <a:p>
            <a:pPr algn="ctr"/>
            <a:r>
              <a:rPr lang="ru-RU" sz="1200" dirty="0"/>
              <a:t>МО </a:t>
            </a:r>
            <a:r>
              <a:rPr lang="ru-RU" sz="1200" dirty="0" smtClean="0"/>
              <a:t>«</a:t>
            </a:r>
            <a:r>
              <a:rPr lang="ru-RU" sz="1200" dirty="0" err="1" smtClean="0"/>
              <a:t>Коношский</a:t>
            </a:r>
            <a:endParaRPr lang="ru-RU" sz="1200" dirty="0"/>
          </a:p>
          <a:p>
            <a:pPr algn="ctr"/>
            <a:r>
              <a:rPr lang="ru-RU" sz="1200" dirty="0"/>
              <a:t>муниципальный </a:t>
            </a:r>
          </a:p>
          <a:p>
            <a:pPr algn="ctr"/>
            <a:r>
              <a:rPr lang="ru-RU" sz="1200" dirty="0"/>
              <a:t>район)</a:t>
            </a:r>
          </a:p>
          <a:p>
            <a:pPr algn="ctr"/>
            <a:endParaRPr lang="ru-RU" sz="1200" dirty="0"/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5076825" y="4941888"/>
            <a:ext cx="3816350" cy="10795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/>
              <a:t>ОТКРЫТЫЕ ПУБЛИЧНЫЕ СЛУШАНИЯ</a:t>
            </a:r>
          </a:p>
          <a:p>
            <a:pPr algn="ctr"/>
            <a:r>
              <a:rPr lang="ru-RU" sz="1400" dirty="0"/>
              <a:t>по проекту бюджета и отчету об </a:t>
            </a:r>
          </a:p>
          <a:p>
            <a:pPr algn="ctr"/>
            <a:r>
              <a:rPr lang="ru-RU" sz="1400" dirty="0"/>
              <a:t>исполнении</a:t>
            </a: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7092950" y="2565400"/>
            <a:ext cx="485775" cy="2127250"/>
          </a:xfrm>
          <a:prstGeom prst="upArrow">
            <a:avLst>
              <a:gd name="adj1" fmla="val 50000"/>
              <a:gd name="adj2" fmla="val 1094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3203575" y="5229225"/>
            <a:ext cx="1655763" cy="485775"/>
          </a:xfrm>
          <a:prstGeom prst="leftArrow">
            <a:avLst>
              <a:gd name="adj1" fmla="val 50000"/>
              <a:gd name="adj2" fmla="val 85212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1619250" y="2852738"/>
            <a:ext cx="360363" cy="976312"/>
          </a:xfrm>
          <a:prstGeom prst="downArrow">
            <a:avLst>
              <a:gd name="adj1" fmla="val 50000"/>
              <a:gd name="adj2" fmla="val 677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 rot="-424807">
            <a:off x="4140200" y="1196975"/>
            <a:ext cx="2125663" cy="323850"/>
          </a:xfrm>
          <a:prstGeom prst="rightArrow">
            <a:avLst>
              <a:gd name="adj1" fmla="val 50000"/>
              <a:gd name="adj2" fmla="val 1640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152400"/>
            <a:ext cx="8258204" cy="847708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ОСНОВНЫЕ ПАРАМЕТРЫ БЮДЖЕТА</a:t>
            </a:r>
            <a:b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МО « КОНОШСКИЙ МУНИЦИПАЛЬНЫЙ РАЙОН»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85860"/>
          <a:ext cx="9144000" cy="5572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4"/>
                <a:gridCol w="1868556"/>
                <a:gridCol w="2286000"/>
                <a:gridCol w="2286000"/>
              </a:tblGrid>
              <a:tr h="15910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 2016 год (отчет),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тыс. 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 2017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тыс. руб.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Темп роста 2017 года к 2016 году,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6357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ДОХОДЫ, 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952 720,6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781 111,1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6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Налоговые и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106 550,5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118 609,3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6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поступления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846 170,1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662 501,8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454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РАСХОДЫ, 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972 834,3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783 043,5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726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ДЕФИЦИТ(-), ПРОФИЦИТ(+)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-20 113,7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-1 932,4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1078</TotalTime>
  <Words>1846</Words>
  <PresentationFormat>Экран (4:3)</PresentationFormat>
  <Paragraphs>394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FINUPR</cp:lastModifiedBy>
  <cp:revision>188</cp:revision>
  <dcterms:modified xsi:type="dcterms:W3CDTF">2018-03-14T06:45:18Z</dcterms:modified>
</cp:coreProperties>
</file>