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57" r:id="rId2"/>
    <p:sldId id="277" r:id="rId3"/>
    <p:sldId id="278" r:id="rId4"/>
    <p:sldId id="279" r:id="rId5"/>
    <p:sldId id="281" r:id="rId6"/>
    <p:sldId id="287" r:id="rId7"/>
    <p:sldId id="289" r:id="rId8"/>
    <p:sldId id="290" r:id="rId9"/>
    <p:sldId id="31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FF"/>
    <a:srgbClr val="3333CC"/>
    <a:srgbClr val="FF0000"/>
    <a:srgbClr val="FF0066"/>
    <a:srgbClr val="B2124B"/>
    <a:srgbClr val="C51FE1"/>
    <a:srgbClr val="99FF99"/>
    <a:srgbClr val="80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>
        <p:scale>
          <a:sx n="76" d="100"/>
          <a:sy n="76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9628171478570047E-5"/>
          <c:y val="9.0115363486541304E-3"/>
          <c:w val="0.66389523184602173"/>
          <c:h val="0.986628090093391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C51FE1"/>
              </a:solidFill>
            </c:spPr>
          </c:dPt>
          <c:dPt>
            <c:idx val="6"/>
            <c:spPr>
              <a:solidFill>
                <a:srgbClr val="FF00FF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99FF99"/>
              </a:solidFill>
            </c:spPr>
          </c:dPt>
          <c:dPt>
            <c:idx val="9"/>
            <c:spPr>
              <a:solidFill>
                <a:srgbClr val="800000"/>
              </a:solidFill>
            </c:spPr>
          </c:dPt>
          <c:dLbls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Налог на доходы физических лиц</c:v>
                </c:pt>
                <c:pt idx="1">
                  <c:v>Доходы от уплаты акцизов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Арендные платежи за земельные участки</c:v>
                </c:pt>
                <c:pt idx="5">
                  <c:v>Аренднвые платежи за муниципальное имущество</c:v>
                </c:pt>
                <c:pt idx="6">
                  <c:v>Плата за негативное воздействие на окружающую среду</c:v>
                </c:pt>
                <c:pt idx="7">
                  <c:v>Прочие доходы от использования имущества и прав находящихся в государственной и муниципальной собственности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Штрафные санкции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65.400000000000006</c:v>
                </c:pt>
                <c:pt idx="1">
                  <c:v>10.5</c:v>
                </c:pt>
                <c:pt idx="2">
                  <c:v>13.6</c:v>
                </c:pt>
                <c:pt idx="3">
                  <c:v>2.2000000000000002</c:v>
                </c:pt>
                <c:pt idx="4">
                  <c:v>3.3</c:v>
                </c:pt>
                <c:pt idx="5">
                  <c:v>0.60000000000000031</c:v>
                </c:pt>
                <c:pt idx="6">
                  <c:v>0.2</c:v>
                </c:pt>
                <c:pt idx="7">
                  <c:v>0.70000000000000029</c:v>
                </c:pt>
                <c:pt idx="8">
                  <c:v>2.2999999999999998</c:v>
                </c:pt>
                <c:pt idx="9">
                  <c:v>1.2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047353455818437"/>
          <c:y val="6.1541842153451749E-3"/>
          <c:w val="0.32813757655293091"/>
          <c:h val="0.99384581578465481"/>
        </c:manualLayout>
      </c:layout>
      <c:txPr>
        <a:bodyPr/>
        <a:lstStyle/>
        <a:p>
          <a:pPr>
            <a:defRPr sz="1100" kern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9.0013434682318129E-3"/>
                  <c:y val="-0.36094023467690145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.00">
                  <c:v>51723.199999999997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1"/>
              <c:layout>
                <c:manualLayout>
                  <c:x val="1.8002686936463626E-2"/>
                  <c:y val="-0.33400439626817774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1">
                  <c:v>59293.3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overlap val="100"/>
        <c:axId val="133780992"/>
        <c:axId val="133782528"/>
      </c:barChart>
      <c:catAx>
        <c:axId val="133780992"/>
        <c:scaling>
          <c:orientation val="minMax"/>
        </c:scaling>
        <c:axPos val="b"/>
        <c:tickLblPos val="nextTo"/>
        <c:crossAx val="133782528"/>
        <c:crosses val="autoZero"/>
        <c:auto val="1"/>
        <c:lblAlgn val="ctr"/>
        <c:lblOffset val="100"/>
      </c:catAx>
      <c:valAx>
        <c:axId val="133782528"/>
        <c:scaling>
          <c:orientation val="minMax"/>
        </c:scaling>
        <c:axPos val="l"/>
        <c:majorGridlines/>
        <c:numFmt formatCode="#,##0.00" sourceLinked="1"/>
        <c:tickLblPos val="nextTo"/>
        <c:crossAx val="1337809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3267224409448823E-2"/>
          <c:y val="1.1319976351356918E-2"/>
          <c:w val="0.46687958247918182"/>
          <c:h val="0.988680023648643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270</c:v>
                </c:pt>
                <c:pt idx="1">
                  <c:v>1117.9000000000001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510170013490689"/>
          <c:y val="0.39093651574803273"/>
          <c:w val="0.31239842442492538"/>
          <c:h val="0.1963623240756610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42921872265966865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4245406824147011E-4"/>
          <c:y val="6.5429059366238926E-2"/>
          <c:w val="0.74637270341207362"/>
          <c:h val="0.934570940633761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66FF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НЕПРОГРАММНЫЕ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9.5000000000000015E-2</c:v>
                </c:pt>
                <c:pt idx="1">
                  <c:v>0.90500000000000003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19914698162764"/>
          <c:y val="0.26513162394495132"/>
          <c:w val="0.31233530183727137"/>
          <c:h val="0.2148576665370799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4069E-4"/>
          <c:y val="3.9916441439016251E-2"/>
          <c:w val="0.65452744969379106"/>
          <c:h val="0.867182446959336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990099"/>
              </a:solidFill>
            </c:spPr>
          </c:dPt>
          <c:dPt>
            <c:idx val="3"/>
            <c:spPr>
              <a:solidFill>
                <a:srgbClr val="99FF99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НДФЛ -71,4%</c:v>
                </c:pt>
                <c:pt idx="1">
                  <c:v>Доходы от уплаты акцизов на нефтепродукты -11,4%</c:v>
                </c:pt>
                <c:pt idx="2">
                  <c:v>Единый налог на вмененный доход для отдельных видов деятельности-14,6%</c:v>
                </c:pt>
                <c:pt idx="3">
                  <c:v>Единый сельскохозяйственный налог-0,2%</c:v>
                </c:pt>
                <c:pt idx="4">
                  <c:v>Госпошлина-2,4%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0.71400000000000063</c:v>
                </c:pt>
                <c:pt idx="1">
                  <c:v>0.114</c:v>
                </c:pt>
                <c:pt idx="2">
                  <c:v>0.14600000000000016</c:v>
                </c:pt>
                <c:pt idx="3">
                  <c:v>2.0000000000000026E-3</c:v>
                </c:pt>
                <c:pt idx="4">
                  <c:v>2.4E-2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584798775153164"/>
          <c:y val="0"/>
          <c:w val="0.34415201224846892"/>
          <c:h val="0.87236501595437488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9149168853893435E-4"/>
          <c:y val="5.6789725978393074E-2"/>
          <c:w val="0.61647583114610904"/>
          <c:h val="0.940741155500810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990099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66"/>
              </a:solidFill>
            </c:spPr>
          </c:dPt>
          <c:dPt>
            <c:idx val="4"/>
            <c:spPr>
              <a:solidFill>
                <a:srgbClr val="6600CC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Доходы, получаемые в виде арендной платы за земельные участки-39,2%</c:v>
                </c:pt>
                <c:pt idx="1">
                  <c:v>Доходы от сдачи в аренду имущества-6,7%</c:v>
                </c:pt>
                <c:pt idx="2">
                  <c:v>Доходы от реализации земельных участков-14,5%</c:v>
                </c:pt>
                <c:pt idx="3">
                  <c:v>Доходы от реализации имущества-13,1%</c:v>
                </c:pt>
                <c:pt idx="4">
                  <c:v>Плата за негативное воздействие на окружающую среду-2,6%</c:v>
                </c:pt>
                <c:pt idx="5">
                  <c:v>Штрафы-14,0%</c:v>
                </c:pt>
                <c:pt idx="6">
                  <c:v>Прочие доходы от использования имущества и прав находящихся в государственной и муниципальной собственности-9,0%</c:v>
                </c:pt>
                <c:pt idx="7">
                  <c:v>Прочие неналоговые доходы-0,9%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0.3920000000000004</c:v>
                </c:pt>
                <c:pt idx="1">
                  <c:v>6.7000000000000004E-2</c:v>
                </c:pt>
                <c:pt idx="2">
                  <c:v>0.14500000000000013</c:v>
                </c:pt>
                <c:pt idx="3">
                  <c:v>0.13100000000000001</c:v>
                </c:pt>
                <c:pt idx="4">
                  <c:v>2.5999999999999999E-2</c:v>
                </c:pt>
                <c:pt idx="5">
                  <c:v>0.14000000000000001</c:v>
                </c:pt>
                <c:pt idx="6">
                  <c:v>9.0000000000000024E-2</c:v>
                </c:pt>
                <c:pt idx="7">
                  <c:v>9.0000000000000028E-3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433016185476609"/>
          <c:y val="6.0091928976486533E-2"/>
          <c:w val="0.36647451881015014"/>
          <c:h val="0.89709977727384682"/>
        </c:manualLayout>
      </c:layout>
      <c:txPr>
        <a:bodyPr/>
        <a:lstStyle/>
        <a:p>
          <a:pPr>
            <a:defRPr sz="12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 dirty="0" smtClean="0"/>
              <a:t>2018 </a:t>
            </a:r>
            <a:r>
              <a:rPr lang="ru-RU" dirty="0"/>
              <a:t>год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2.3585739282589675E-2"/>
          <c:y val="9.4182181285403649E-2"/>
          <c:w val="0.59325634295712748"/>
          <c:h val="0.9058178187145982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FF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3366FF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0.13</c:v>
                </c:pt>
                <c:pt idx="1">
                  <c:v>0.57700000000000029</c:v>
                </c:pt>
                <c:pt idx="2">
                  <c:v>0.23600000000000004</c:v>
                </c:pt>
                <c:pt idx="3">
                  <c:v>5.7000000000000023E-2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2487335958005261"/>
          <c:y val="0.11182529527559062"/>
          <c:w val="0.26262674978127731"/>
          <c:h val="0.64712039344140126"/>
        </c:manualLayout>
      </c:layout>
      <c:txPr>
        <a:bodyPr/>
        <a:lstStyle/>
        <a:p>
          <a:pPr>
            <a:defRPr>
              <a:solidFill>
                <a:srgbClr val="3366FF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 dirty="0" smtClean="0"/>
              <a:t>2018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31189622158895841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0110386947910217"/>
          <c:w val="0.58501006124234123"/>
          <c:h val="0.809865401564461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Pt>
            <c:idx val="1"/>
            <c:spPr>
              <a:solidFill>
                <a:srgbClr val="99FF99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chemeClr val="accent6"/>
              </a:solidFill>
            </c:spPr>
          </c:dPt>
          <c:dPt>
            <c:idx val="6"/>
            <c:spPr>
              <a:solidFill>
                <a:srgbClr val="FF0066"/>
              </a:solidFill>
            </c:spPr>
          </c:dPt>
          <c:dPt>
            <c:idx val="7"/>
            <c:spPr>
              <a:solidFill>
                <a:srgbClr val="6600CC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общего характера бюджетам бюджетной системы РФ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7.3000000000000009E-2</c:v>
                </c:pt>
                <c:pt idx="1">
                  <c:v>2.0000000000000022E-3</c:v>
                </c:pt>
                <c:pt idx="2">
                  <c:v>3.0000000000000002E-2</c:v>
                </c:pt>
                <c:pt idx="3">
                  <c:v>1.2E-2</c:v>
                </c:pt>
                <c:pt idx="4">
                  <c:v>0.73000000000000054</c:v>
                </c:pt>
                <c:pt idx="5">
                  <c:v>8.2000000000000003E-2</c:v>
                </c:pt>
                <c:pt idx="6">
                  <c:v>3.4000000000000002E-2</c:v>
                </c:pt>
                <c:pt idx="7">
                  <c:v>2.0000000000000022E-3</c:v>
                </c:pt>
                <c:pt idx="8">
                  <c:v>3.500000000000001E-2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000" kern="1000" baseline="0">
                <a:solidFill>
                  <a:srgbClr val="00206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3213462379702534"/>
          <c:y val="3.7714211597486856E-2"/>
          <c:w val="0.36786537620297516"/>
          <c:h val="0.96228578840251311"/>
        </c:manualLayout>
      </c:layout>
      <c:txPr>
        <a:bodyPr/>
        <a:lstStyle/>
        <a:p>
          <a:pPr>
            <a:defRPr sz="1000" baseline="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9823091826455119"/>
          <c:y val="4.0130438076291582E-2"/>
          <c:w val="0.80176908173544759"/>
          <c:h val="0.8365065223155249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6600CC"/>
              </a:solidFill>
            </c:spPr>
          </c:dPt>
          <c:dLbls>
            <c:dLbl>
              <c:idx val="0"/>
              <c:layout>
                <c:manualLayout>
                  <c:x val="4.2674731182795744E-3"/>
                  <c:y val="-0.4278368794326246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222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527,7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9.9574372759857321E-3"/>
                  <c:y val="-0.3702915681639085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972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834,3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4224910394265242E-3"/>
                  <c:y val="-0.30273837667454701"/>
                </c:manualLayout>
              </c:layout>
              <c:showVal val="1"/>
            </c:dLbl>
            <c:dLbl>
              <c:idx val="3"/>
              <c:layout>
                <c:manualLayout>
                  <c:x val="1.9914874551971325E-2"/>
                  <c:y val="-0.30524034672970846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4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1222527.7</c:v>
                </c:pt>
                <c:pt idx="1">
                  <c:v>972834.3</c:v>
                </c:pt>
                <c:pt idx="2" formatCode="#,##0.00">
                  <c:v>783043.5</c:v>
                </c:pt>
                <c:pt idx="3" formatCode="#,##0.00">
                  <c:v>727302.7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Лист1!$A$2:$A$7</c:f>
              <c:strCache>
                <c:ptCount val="4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Лист1!$A$2:$A$7</c:f>
              <c:strCache>
                <c:ptCount val="4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overlap val="100"/>
        <c:axId val="133457408"/>
        <c:axId val="133458944"/>
      </c:barChart>
      <c:catAx>
        <c:axId val="133457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458944"/>
        <c:crosses val="autoZero"/>
        <c:auto val="1"/>
        <c:lblAlgn val="ctr"/>
        <c:lblOffset val="100"/>
      </c:catAx>
      <c:valAx>
        <c:axId val="133458944"/>
        <c:scaling>
          <c:orientation val="minMax"/>
          <c:min val="0"/>
        </c:scaling>
        <c:axPos val="l"/>
        <c:majorGridlines/>
        <c:numFmt formatCode="General" sourceLinked="1"/>
        <c:tickLblPos val="nextTo"/>
        <c:crossAx val="1334574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5.8689140419947446E-2"/>
          <c:y val="3.6625984251968502E-2"/>
          <c:w val="0.51450059411829752"/>
          <c:h val="0.8598503079785270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1"/>
                <c:pt idx="0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0.84700000000000053</c:v>
                </c:pt>
                <c:pt idx="1">
                  <c:v>0.15300000000000014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43273715738374996"/>
          <c:y val="0.86314275008849795"/>
          <c:w val="0.48461121164793131"/>
          <c:h val="0.108400156932709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5997916510314751E-3"/>
          <c:y val="3.4034086347735755E-2"/>
          <c:w val="0.69204611052180465"/>
          <c:h val="0.920742897715520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3366FF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0.86200000000000054</c:v>
                </c:pt>
                <c:pt idx="1">
                  <c:v>9.6000000000000002E-2</c:v>
                </c:pt>
                <c:pt idx="2">
                  <c:v>4.0000000000000022E-2</c:v>
                </c:pt>
                <c:pt idx="3">
                  <c:v>2.0000000000000022E-3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72651068373884"/>
          <c:y val="0.10684208111545596"/>
          <c:w val="0.29426931385257632"/>
          <c:h val="0.5904957891356140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5736155459058392E-2"/>
          <c:y val="4.8888546711834041E-2"/>
          <c:w val="0.41693385504502761"/>
          <c:h val="0.875556426551695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FF"/>
              </a:solidFill>
            </c:spPr>
          </c:dPt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177178.9</c:v>
                </c:pt>
                <c:pt idx="1">
                  <c:v>303179.8</c:v>
                </c:pt>
                <c:pt idx="2">
                  <c:v>40054.9</c:v>
                </c:pt>
                <c:pt idx="3">
                  <c:v>611.1</c:v>
                </c:pt>
                <c:pt idx="4">
                  <c:v>9914.2000000000007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0431872570285008"/>
          <c:y val="0"/>
          <c:w val="0.48065790526918173"/>
          <c:h val="0.9478652817828044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AAFCC-5C31-416F-9A82-883EC884B2E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0CF3D-6E87-468F-90FB-BE9D3CF9B7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0CF3D-6E87-468F-90FB-BE9D3CF9B7A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9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AutoShape 18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6" name="AutoShape 3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288340"/>
            <a:ext cx="9144000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3333CC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БЮДЖЕТ ДЛЯ ГРАЖДАН </a:t>
            </a:r>
          </a:p>
          <a:p>
            <a:pPr algn="ctr"/>
            <a:r>
              <a:rPr lang="ru-RU" sz="4400" b="1" i="1" dirty="0" smtClean="0">
                <a:solidFill>
                  <a:srgbClr val="3333CC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ЗА 2018 ГОД</a:t>
            </a:r>
            <a:endParaRPr lang="ru-RU" sz="4400" b="1" i="1" dirty="0">
              <a:solidFill>
                <a:srgbClr val="3333CC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16" name="AutoShape 44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8" name="AutoShape 46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22" name="Picture 50" descr="https://im0-tub-ru.yandex.net/i?id=7f66d20a278b08b56b7a31d9cc18404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14612" cy="2071678"/>
          </a:xfrm>
          <a:prstGeom prst="rect">
            <a:avLst/>
          </a:prstGeom>
          <a:noFill/>
        </p:spPr>
      </p:pic>
      <p:sp>
        <p:nvSpPr>
          <p:cNvPr id="3126" name="AutoShape 5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8" name="AutoShape 5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0" name="AutoShape 58" descr="https://img-fotki.yandex.ru/get/120725/125827701.20c/0_15c74a_65647fe9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4" name="AutoShape 62" descr="https://img-fotki.yandex.ru/get/120725/125827701.20b/0_15c73e_18ea03b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8" name="AutoShape 66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40" name="AutoShape 68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://strana.ru/media/images/uploaded/gallery_promo242093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2"/>
            <a:ext cx="3571868" cy="1928826"/>
          </a:xfrm>
          <a:prstGeom prst="rect">
            <a:avLst/>
          </a:prstGeom>
          <a:noFill/>
        </p:spPr>
      </p:pic>
      <p:pic>
        <p:nvPicPr>
          <p:cNvPr id="30724" name="Picture 4" descr="http://photo.foto-planeta.com/view/5/3/7/0/podyuga-5370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357562"/>
            <a:ext cx="3357586" cy="1928826"/>
          </a:xfrm>
          <a:prstGeom prst="rect">
            <a:avLst/>
          </a:prstGeom>
          <a:noFill/>
        </p:spPr>
      </p:pic>
      <p:pic>
        <p:nvPicPr>
          <p:cNvPr id="30726" name="Picture 6" descr="http://mw2.google.com/mw-panoramio/photos/medium/149342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"/>
            <a:ext cx="3000364" cy="2071678"/>
          </a:xfrm>
          <a:prstGeom prst="rect">
            <a:avLst/>
          </a:prstGeom>
          <a:noFill/>
        </p:spPr>
      </p:pic>
      <p:pic>
        <p:nvPicPr>
          <p:cNvPr id="30728" name="Picture 8" descr="http://leninstatues.ru/sites/default/files/styles/large/public/photos/konosha-2.jpg?itok=-64Vlae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5" y="3357562"/>
            <a:ext cx="2214546" cy="1928794"/>
          </a:xfrm>
          <a:prstGeom prst="rect">
            <a:avLst/>
          </a:prstGeom>
          <a:noFill/>
        </p:spPr>
      </p:pic>
      <p:pic>
        <p:nvPicPr>
          <p:cNvPr id="30730" name="Picture 10" descr="http://mw2.google.com/mw-panoramio/photos/medium/780905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1"/>
            <a:ext cx="3429024" cy="3357562"/>
          </a:xfrm>
          <a:prstGeom prst="rect">
            <a:avLst/>
          </a:prstGeom>
          <a:noFill/>
        </p:spPr>
      </p:pic>
      <p:pic>
        <p:nvPicPr>
          <p:cNvPr id="30732" name="Picture 12" descr="http://m.arhcity.ru/data/115/964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2071679"/>
            <a:ext cx="3000364" cy="1285884"/>
          </a:xfrm>
          <a:prstGeom prst="rect">
            <a:avLst/>
          </a:prstGeom>
          <a:noFill/>
        </p:spPr>
      </p:pic>
      <p:pic>
        <p:nvPicPr>
          <p:cNvPr id="30734" name="Picture 14" descr="http://cdn.dvinaland.ru/7r8dkoo6/2y0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1857364"/>
            <a:ext cx="271461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rgbClr val="3333CC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НАЛОГОВЫХ ДОХОДОВ РАЙОННОГО БЮДЖЕТА   ЗА 2018 ГОД</a:t>
            </a:r>
            <a:endParaRPr lang="ru-RU" sz="2800" b="1" i="1" dirty="0">
              <a:solidFill>
                <a:srgbClr val="3333CC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285860"/>
          <a:ext cx="914400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rgbClr val="3333CC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НЕНАЛОГОВЫХ ДОХОДОВ РАЙОННОГО БЮДЖЕТА ЗА 2018 ГОД</a:t>
            </a:r>
            <a:endParaRPr lang="ru-RU" sz="2800" b="1" i="1" dirty="0">
              <a:solidFill>
                <a:srgbClr val="3333CC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500174"/>
          <a:ext cx="9144000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28604"/>
            <a:ext cx="800105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rgbClr val="00B0F0"/>
                </a:solidFill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</a:p>
          <a:p>
            <a:pPr algn="just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МО «</a:t>
            </a:r>
            <a:r>
              <a:rPr lang="ru-RU" sz="2400" b="1" i="1" dirty="0" err="1" smtClean="0">
                <a:solidFill>
                  <a:srgbClr val="00B050"/>
                </a:solidFill>
              </a:rPr>
              <a:t>Коношский</a:t>
            </a:r>
            <a:r>
              <a:rPr lang="ru-RU" sz="2400" b="1" i="1" dirty="0" smtClean="0">
                <a:solidFill>
                  <a:srgbClr val="00B050"/>
                </a:solidFill>
              </a:rPr>
              <a:t> муниципальный район»  получает </a:t>
            </a: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из областного бюджета следующие виды                             межбюджетных трансфертов: 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дотации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субсидии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субвенции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иные межбюджетные трансферты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СТРУКТУРА МЕЖБЮДЖЕТНЫХ ТРАНСФЕРТОВ 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57298"/>
          <a:ext cx="914400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73.ru/upload/iblock/808/808cd61e222913ea77526181b64c3c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Равнобедренный треугольник 3"/>
          <p:cNvSpPr/>
          <p:nvPr/>
        </p:nvSpPr>
        <p:spPr>
          <a:xfrm>
            <a:off x="1643042" y="357166"/>
            <a:ext cx="5786478" cy="150019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РАСХОДЫ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БЮДЖЕТА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2084408">
            <a:off x="1359837" y="1872675"/>
            <a:ext cx="484632" cy="1369070"/>
          </a:xfrm>
          <a:prstGeom prst="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928926" y="2000240"/>
            <a:ext cx="484632" cy="1549912"/>
          </a:xfrm>
          <a:prstGeom prst="down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286380" y="1928802"/>
            <a:ext cx="484632" cy="1121284"/>
          </a:xfrm>
          <a:prstGeom prst="downArrow">
            <a:avLst/>
          </a:prstGeom>
          <a:solidFill>
            <a:srgbClr val="B212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860467">
            <a:off x="6860388" y="1875981"/>
            <a:ext cx="484632" cy="1263400"/>
          </a:xfrm>
          <a:prstGeom prst="down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0" y="3214686"/>
            <a:ext cx="2286016" cy="142876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типам расходных обязательств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14546" y="3643314"/>
            <a:ext cx="2000264" cy="1214446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функциям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00496" y="3071810"/>
            <a:ext cx="2928958" cy="1285884"/>
          </a:xfrm>
          <a:prstGeom prst="ellipse">
            <a:avLst/>
          </a:prstGeom>
          <a:solidFill>
            <a:srgbClr val="B212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муниципальным программам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929454" y="3000372"/>
            <a:ext cx="2214546" cy="1143008"/>
          </a:xfrm>
          <a:prstGeom prst="ellipse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ведомствам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РАСХОДЫ БЮДЖЕТОВ ПО ОСНОВНЫМ ФУНКЦИЯМ ГОСУДАРСТВА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642942" cy="300039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Общегосударственные вопросы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142984"/>
            <a:ext cx="785818" cy="30003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оборона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142984"/>
            <a:ext cx="1071570" cy="30003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безопасность и правоохранительная деятельность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142984"/>
            <a:ext cx="571504" cy="30003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экономика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1142984"/>
            <a:ext cx="785818" cy="3000396"/>
          </a:xfrm>
          <a:prstGeom prst="rect">
            <a:avLst/>
          </a:prstGeom>
          <a:solidFill>
            <a:srgbClr val="3366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Жилищно-коммунальное хозяйство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142984"/>
            <a:ext cx="500066" cy="30003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1142984"/>
            <a:ext cx="500066" cy="300039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Культура,кинематография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1142984"/>
            <a:ext cx="642942" cy="300039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Социальная политика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1142984"/>
            <a:ext cx="928694" cy="300039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Физическая культура и спорт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86644" y="1142984"/>
            <a:ext cx="1700218" cy="30003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Межбюджетные трансферты общего характера бюджетам бюджетной системы Российской Федерации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4214818"/>
            <a:ext cx="9144000" cy="2779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 smtClean="0">
                <a:solidFill>
                  <a:srgbClr val="CC3300"/>
                </a:solidFill>
              </a:rPr>
              <a:t>Каждый из разделов классификации имеет перечень подразделов, которые отражают основные направления реализации соответствующей функции. Полный перечень разделов и подразделов классификации расходов бюджетов приведён в статье 21 Бюджетного кодекса Российской Федерации. Например, в составе раздела «Образование», в том числе, выделяются: </a:t>
            </a:r>
          </a:p>
          <a:p>
            <a:r>
              <a:rPr lang="ru-RU" sz="1700" i="1" dirty="0" smtClean="0">
                <a:solidFill>
                  <a:srgbClr val="CC3300"/>
                </a:solidFill>
              </a:rPr>
              <a:t>• Дошкольное образование; </a:t>
            </a:r>
          </a:p>
          <a:p>
            <a:r>
              <a:rPr lang="ru-RU" sz="1700" i="1" dirty="0" smtClean="0">
                <a:solidFill>
                  <a:srgbClr val="CC3300"/>
                </a:solidFill>
              </a:rPr>
              <a:t>• Общее образование; </a:t>
            </a:r>
          </a:p>
          <a:p>
            <a:r>
              <a:rPr lang="ru-RU" sz="1700" i="1" dirty="0" smtClean="0">
                <a:solidFill>
                  <a:srgbClr val="CC3300"/>
                </a:solidFill>
              </a:rPr>
              <a:t>• Дополнительное образование детей; </a:t>
            </a:r>
          </a:p>
          <a:p>
            <a:r>
              <a:rPr lang="ru-RU" sz="1700" i="1" dirty="0" smtClean="0">
                <a:solidFill>
                  <a:srgbClr val="CC3300"/>
                </a:solidFill>
              </a:rPr>
              <a:t>• Молодежная политика;</a:t>
            </a:r>
          </a:p>
          <a:p>
            <a:pPr>
              <a:buFont typeface="Arial" pitchFamily="34" charset="0"/>
              <a:buChar char="•"/>
            </a:pPr>
            <a:r>
              <a:rPr lang="ru-RU" sz="1700" i="1" dirty="0" smtClean="0">
                <a:solidFill>
                  <a:srgbClr val="CC3300"/>
                </a:solidFill>
              </a:rPr>
              <a:t>Другие вопросы в области образования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МО «КОНОШСКИЙ МУНИЦИПАЛЬНЫЙ РАЙОН»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928670"/>
          <a:ext cx="91440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1444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 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 РАЗДЕЛАМ , ТЫС. РУБ.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28736"/>
          <a:ext cx="9143999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1"/>
                <a:gridCol w="1548586"/>
                <a:gridCol w="1548586"/>
                <a:gridCol w="1548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2017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2018 год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783 043,5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727 302,7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92,9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54 313,7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53 525,7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952,6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1 161,3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121,9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350,1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19 424,0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22 292,1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114,8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113 033,0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8 667,9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491 044,5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530 938,9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108,1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51 723,2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59 293,3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114,6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22 826,3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24 674,8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108,1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1 117,9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414,0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трансферты общего характера бюджетам бюджетной системы РФ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28 854,9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25 280,7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697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ДИНАМИКА РАСХОДОВ БЮДЖЕТА 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785926"/>
          <a:ext cx="89280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Доля расходов на социальную сферу в 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общем объеме расходов в 2018 году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2" y="1428736"/>
          <a:ext cx="8715436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БЮДЖЕТНОЙ СИСТЕМЫ</a:t>
            </a:r>
            <a:br>
              <a:rPr lang="ru-RU" sz="2800" b="1" i="1" dirty="0" smtClean="0">
                <a:solidFill>
                  <a:srgbClr val="3333CC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effectLst/>
                <a:latin typeface="Times New Roman" pitchFamily="18" charset="0"/>
                <a:cs typeface="Times New Roman" pitchFamily="18" charset="0"/>
              </a:rPr>
              <a:t> РОССИЙСКОЙ ФЕДЕРАЦИИ</a:t>
            </a:r>
            <a:endParaRPr lang="ru-RU" sz="2800" b="1" i="1" dirty="0"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3357586"/>
          </a:xfr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300" b="1" i="1" dirty="0" smtClean="0"/>
              <a:t>БЮДЖЕТ имеет каждое публично-правовое образование: </a:t>
            </a:r>
          </a:p>
          <a:p>
            <a:r>
              <a:rPr lang="ru-RU" sz="2300" dirty="0" smtClean="0"/>
              <a:t>1) Российская Федерация - </a:t>
            </a:r>
            <a:r>
              <a:rPr lang="ru-RU" sz="2300" i="1" dirty="0" smtClean="0"/>
              <a:t>федеральный бюджет </a:t>
            </a:r>
          </a:p>
          <a:p>
            <a:r>
              <a:rPr lang="ru-RU" sz="2300" dirty="0" smtClean="0"/>
              <a:t>2) субъекты Российской Федерации – </a:t>
            </a:r>
            <a:r>
              <a:rPr lang="ru-RU" sz="2300" i="1" dirty="0" smtClean="0"/>
              <a:t>региональный, краевой, республиканский бюджеты </a:t>
            </a:r>
          </a:p>
          <a:p>
            <a:r>
              <a:rPr lang="ru-RU" sz="2300" dirty="0" smtClean="0"/>
              <a:t>3) муниципальные районы, городские округа, городские и сельские поселения – </a:t>
            </a:r>
            <a:r>
              <a:rPr lang="ru-RU" sz="2300" i="1" dirty="0" smtClean="0"/>
              <a:t>местные бюджеты </a:t>
            </a:r>
            <a:endParaRPr lang="ru-RU" sz="2300" dirty="0"/>
          </a:p>
        </p:txBody>
      </p:sp>
      <p:pic>
        <p:nvPicPr>
          <p:cNvPr id="1026" name="Picture 2" descr="http://1c-bizcon.ru/wp-content/uploads/2014/12/Dohodyi-i-rashody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70"/>
            <a:ext cx="3857588" cy="23574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29704" name="Picture 8" descr="http://mospravda.ru/wp-content/uploads/2018/10/03-vzyatka-dps-jpg-1495700192-592692e02782a-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500570"/>
            <a:ext cx="5286380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СТРУКТУРА РАСХОДОВ НА СОЦИАЛЬНУЮ СФЕРУ </a:t>
            </a:r>
            <a:br>
              <a:rPr lang="ru-RU" sz="31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 2018 ГОДУ</a:t>
            </a:r>
            <a:endParaRPr lang="ru-RU" sz="31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2844" y="1142984"/>
          <a:ext cx="9001156" cy="5318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62966" cy="418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ОБРАЗОВАНИЕ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835824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 2018 году расходы на образование составили 530 938,9 тыс. руб.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s://im0-tub-ru.yandex.net/i?id=ae54f29f381873b95f00fcd082ea7c8b&amp;n=33&amp;h=215&amp;w=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572008"/>
            <a:ext cx="4000528" cy="2071702"/>
          </a:xfrm>
          <a:prstGeom prst="rect">
            <a:avLst/>
          </a:prstGeom>
          <a:noFill/>
        </p:spPr>
      </p:pic>
      <p:pic>
        <p:nvPicPr>
          <p:cNvPr id="5124" name="Picture 4" descr="http://www.aonb.ru/foto/litf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572008"/>
            <a:ext cx="4071966" cy="2071678"/>
          </a:xfrm>
          <a:prstGeom prst="rect">
            <a:avLst/>
          </a:prstGeom>
          <a:noFill/>
        </p:spPr>
      </p:pic>
      <p:pic>
        <p:nvPicPr>
          <p:cNvPr id="5126" name="Picture 6" descr="http://photos.wikimapia.org/p/00/01/00/86/96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857364"/>
            <a:ext cx="2786082" cy="2357454"/>
          </a:xfrm>
          <a:prstGeom prst="rect">
            <a:avLst/>
          </a:prstGeom>
          <a:noFill/>
        </p:spPr>
      </p:pic>
      <p:graphicFrame>
        <p:nvGraphicFramePr>
          <p:cNvPr id="7" name="Диаграмма 6"/>
          <p:cNvGraphicFramePr/>
          <p:nvPr/>
        </p:nvGraphicFramePr>
        <p:xfrm>
          <a:off x="0" y="1857364"/>
          <a:ext cx="600076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4088"/>
            <a:ext cx="8262966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КУЛЬТУРА</a:t>
            </a:r>
            <a:endParaRPr lang="ru-RU" sz="2800" b="1" dirty="0"/>
          </a:p>
        </p:txBody>
      </p:sp>
      <p:pic>
        <p:nvPicPr>
          <p:cNvPr id="4098" name="Picture 2" descr="http://culture29.primepix.ru/upload/iblock/340/3400c9426709e70d9cfe1e9d7cf2cd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857364"/>
            <a:ext cx="2786082" cy="2214578"/>
          </a:xfrm>
          <a:prstGeom prst="rect">
            <a:avLst/>
          </a:prstGeom>
          <a:noFill/>
        </p:spPr>
      </p:pic>
      <p:pic>
        <p:nvPicPr>
          <p:cNvPr id="4100" name="Picture 4" descr="http://culture29.primepix.ru/upload/iblock/be2/be2b6cd78698d38527fa959b06267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357694"/>
            <a:ext cx="3357586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3929066"/>
            <a:ext cx="47863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В МО «</a:t>
            </a:r>
            <a:r>
              <a:rPr lang="ru-RU" b="1" i="1" dirty="0" err="1" smtClean="0">
                <a:solidFill>
                  <a:srgbClr val="6600CC"/>
                </a:solidFill>
              </a:rPr>
              <a:t>Коношский</a:t>
            </a:r>
            <a:r>
              <a:rPr lang="ru-RU" b="1" i="1" dirty="0" smtClean="0">
                <a:solidFill>
                  <a:srgbClr val="6600CC"/>
                </a:solidFill>
              </a:rPr>
              <a:t> муниципальный район» функционируют четыре учреждения культуры: 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1)МБУК «Центр </a:t>
            </a:r>
            <a:r>
              <a:rPr lang="ru-RU" b="1" i="1" dirty="0" err="1" smtClean="0">
                <a:solidFill>
                  <a:srgbClr val="6600CC"/>
                </a:solidFill>
              </a:rPr>
              <a:t>Радушенька</a:t>
            </a:r>
            <a:r>
              <a:rPr lang="ru-RU" b="1" i="1" dirty="0" smtClean="0">
                <a:solidFill>
                  <a:srgbClr val="6600CC"/>
                </a:solidFill>
              </a:rPr>
              <a:t>»;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2)МБУК «</a:t>
            </a:r>
            <a:r>
              <a:rPr lang="ru-RU" b="1" i="1" dirty="0" err="1" smtClean="0">
                <a:solidFill>
                  <a:srgbClr val="6600CC"/>
                </a:solidFill>
              </a:rPr>
              <a:t>Коношский</a:t>
            </a:r>
            <a:r>
              <a:rPr lang="ru-RU" b="1" i="1" dirty="0" smtClean="0">
                <a:solidFill>
                  <a:srgbClr val="6600CC"/>
                </a:solidFill>
              </a:rPr>
              <a:t> районный краеведческий музей»; 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3)МБУК «Библиотечная система Коношского района»;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4)«Детская школа искусств №8».</a:t>
            </a:r>
            <a:r>
              <a:rPr lang="ru-RU" b="1" dirty="0" smtClean="0"/>
              <a:t>	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85720" y="1785926"/>
          <a:ext cx="5643602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85720" y="1214422"/>
            <a:ext cx="835824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 2018 году расходы на культуру составили 59 293,3 тыс. руб.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29642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ФИЗИЧЕСКАЯ КУЛЬТУРА И СПОРТ</a:t>
            </a:r>
            <a:endParaRPr lang="ru-RU" sz="2800" b="1" dirty="0"/>
          </a:p>
        </p:txBody>
      </p:sp>
      <p:pic>
        <p:nvPicPr>
          <p:cNvPr id="3074" name="Picture 2" descr="http://rusbiathlon.ru/foto/212/106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643182"/>
            <a:ext cx="3643338" cy="3857652"/>
          </a:xfrm>
          <a:prstGeom prst="rect">
            <a:avLst/>
          </a:prstGeom>
          <a:noFill/>
        </p:spPr>
      </p:pic>
      <p:pic>
        <p:nvPicPr>
          <p:cNvPr id="3076" name="Picture 4" descr="http://dush.3dn.ru/_ph/1/2664018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00546"/>
            <a:ext cx="4714908" cy="2357454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0" y="1643050"/>
          <a:ext cx="5143504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1214422"/>
            <a:ext cx="914400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 2018 году расходы на физическую культуру и спорт составили 1 117,9 тыс. руб.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3674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ЖИЛИЩНО-КОММУНАЛЬНОЕ ХОЗЯЙСТВО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928690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2018 году расходы на жилищно-коммунальное хозяйство составили 8 667,9 тыс. руб.</a:t>
            </a:r>
            <a:endParaRPr lang="ru-RU" sz="17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konkur29.ru/wp-content/uploads/sites/8/2016/02/imagesParsTXT/image_ed0411_36798/424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286256"/>
            <a:ext cx="4857752" cy="2571744"/>
          </a:xfrm>
          <a:prstGeom prst="rect">
            <a:avLst/>
          </a:prstGeom>
          <a:noFill/>
        </p:spPr>
      </p:pic>
      <p:sp>
        <p:nvSpPr>
          <p:cNvPr id="2052" name="AutoShape 4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gkh.dvinaland.ru/upload/iblock/9fd/guzcoybbggsiv-zojfk_xvygq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d1.izvestia29.ru/data/files/db/06/000006d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14816"/>
            <a:ext cx="4214810" cy="2543184"/>
          </a:xfrm>
          <a:prstGeom prst="rect">
            <a:avLst/>
          </a:prstGeom>
          <a:noFill/>
        </p:spPr>
      </p:pic>
      <p:sp>
        <p:nvSpPr>
          <p:cNvPr id="4" name="AutoShape 2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6" descr="https://im0-tub-ru.yandex.net/i?id=c4acd3b6d1277b2fded0ac49e32fc7a0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714488"/>
            <a:ext cx="3357554" cy="2571768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1714488"/>
          <a:ext cx="5715006" cy="2428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151"/>
                <a:gridCol w="1731853"/>
                <a:gridCol w="1905002"/>
              </a:tblGrid>
              <a:tr h="6785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85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105 871,3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1 504,4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85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1 595,5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743,0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31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5 566,2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6 420,5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Что такое муниципальная программа?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rgbClr val="FF00FF"/>
                </a:solidFill>
              </a:rPr>
              <a:t>Муниципальная программа – объединяет все финансовые и иные ресурсы, планируемые для достижения определенной стратегической цели социально-экономического развития МО «</a:t>
            </a:r>
            <a:r>
              <a:rPr lang="ru-RU" sz="2400" i="1" dirty="0" err="1" smtClean="0">
                <a:solidFill>
                  <a:srgbClr val="FF00FF"/>
                </a:solidFill>
              </a:rPr>
              <a:t>Коношский</a:t>
            </a:r>
            <a:r>
              <a:rPr lang="ru-RU" sz="2400" i="1" dirty="0" smtClean="0">
                <a:solidFill>
                  <a:srgbClr val="FF00FF"/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Муниципальные программы разрабатываются сроком до 3 лет и утверждаются постановлением администрации МО «</a:t>
            </a:r>
            <a:r>
              <a:rPr lang="ru-RU" sz="2400" i="1" dirty="0" err="1" smtClean="0">
                <a:solidFill>
                  <a:schemeClr val="accent2">
                    <a:lumMod val="75000"/>
                  </a:schemeClr>
                </a:solidFill>
              </a:rPr>
              <a:t>Коношский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В 2018 году в МО «</a:t>
            </a:r>
            <a:r>
              <a:rPr lang="ru-RU" sz="2400" i="1" dirty="0" err="1" smtClean="0">
                <a:solidFill>
                  <a:schemeClr val="accent4">
                    <a:lumMod val="75000"/>
                  </a:schemeClr>
                </a:solidFill>
              </a:rPr>
              <a:t>Коношский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 муниципальный район» осуществлялась реализация 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мероприятий следующих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муниципальных 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программ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ИСПОЛНЕНИЕ ПРОГРАММНЫХ РАСХОДОВ БЮДЖЕТА </a:t>
            </a:r>
            <a:b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57298"/>
          <a:ext cx="9144000" cy="11576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9306"/>
                <a:gridCol w="1284694"/>
              </a:tblGrid>
              <a:tr h="2699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Кассовые расходы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2018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программ,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656 099 992,37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образования в муниципальном образовании «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502 740 450,44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«Организация отдыха и оздоровления детей в муниципальном образовании «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2 120 424,40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69 507 844,61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«Капитальный ремонт в муниципальных учреждениях сферы культуры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сферы культуры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268 120,00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 внутреннего и въездного туризма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59 500,00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«Софинансирование мероприятий, предусмотренных государственной программой Архангельской области «Культура Русского Севера        (2013-2020 годы)»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5 597 564,78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сельского хозяйства Коношского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54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350 100,00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регулярных пассажирских перевозок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316 602,65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территориального общественного самоуправления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1 132 150,00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«Устойчивое развитие сельских территорий Коношского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1 177 129,00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«Энергосбережение и повышение энергетической эффективности МО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2014-2020 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1 448 000,00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542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«Осуществление эффективной деятельности органов  местного самоуправления МО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район»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сфере развития земельно-имущественных отношений на 2018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166 800,00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жилищно-коммунального хозяйства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2 558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344,00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«Строительство средней общеобразовательной школы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на 500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мест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п.Коноша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2017-2018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1 786 686,28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«Строительство физкультурно-оздоровительного комплекса в п. Коноша в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году»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97 922,80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дорожной сети, повышение безопасности дорожного движения в муниципальном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образовании «</a:t>
                      </a:r>
                      <a:r>
                        <a:rPr lang="ru-RU" sz="1200" b="1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21 596 006,05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«Дом для молодой семьи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«Трудовая молодежь 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Коношского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на 2018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152 138,11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«Профилактика безнадзорности и правонарушений несовершеннолетних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33 674,40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массовой физической культуры и спорта в  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Коношском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районе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1 020 000,00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«Территория молодежи - территория развития Коношского района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126 997,00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архивного дела в муниципальном образовании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49 900,00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МО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«Управление муниципальными финансами и муниципальным долгом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27 154 860,00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«Социализация детей-сирот и детей, оставшихся без попечения родителей,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330 225,34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муниципального образования «</a:t>
                      </a:r>
                      <a:r>
                        <a:rPr lang="ru-RU" sz="1200" b="1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«Доступная среда» на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536 000,00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программа«Улучшение условий и охраны труда в муниципальном образовании «</a:t>
                      </a:r>
                      <a:r>
                        <a:rPr lang="ru-RU" sz="12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2018 год»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3 000,00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82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«Формирование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комфортной (современной) городской среды МО «</a:t>
                      </a:r>
                      <a:r>
                        <a:rPr lang="ru-RU" sz="1200" b="1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20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2018-2022 годы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6 109 552,51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УДЕЛЬНЫЙ ВЕС ПРОГРАММНЫХ РАСХОДОВ БЮДЖЕТА МО «КОНОШСКИЙ МУНИЦИПАЛЬНЫЙ РАЙОН» 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ИНФОРМАЦИОННЫЕ РЕСУРСЫ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Материал подготовлен </a:t>
            </a:r>
          </a:p>
          <a:p>
            <a:pPr algn="ctr"/>
            <a:r>
              <a:rPr lang="ru-RU" sz="32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Финансовым управлением администрации </a:t>
            </a:r>
          </a:p>
          <a:p>
            <a:pPr algn="ctr"/>
            <a:r>
              <a:rPr lang="ru-RU" sz="32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3200" b="1" i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32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район»,</a:t>
            </a:r>
          </a:p>
          <a:p>
            <a:pPr algn="ctr"/>
            <a:endParaRPr lang="ru-RU" sz="2800" b="1" i="1" dirty="0" smtClean="0">
              <a:solidFill>
                <a:srgbClr val="3333CC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Ул.Советская,76, п.Коноша, 164010</a:t>
            </a:r>
          </a:p>
          <a:p>
            <a:pPr algn="ctr"/>
            <a:endParaRPr lang="ru-RU" sz="2800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Тел.(8 818-58) 2-23-50, факс (8 818-58) 2-22-97</a:t>
            </a:r>
          </a:p>
          <a:p>
            <a:pPr algn="ctr"/>
            <a:endParaRPr lang="ru-RU" sz="2800" b="1" i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Эл.адрес</a:t>
            </a: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fokonosh@yandex.ru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БЮДЖЕТА: ДОХОДЫ, РАСХОДЫ, ДЕФИЦИТ (ПРОФИЦИТ)</a:t>
            </a:r>
            <a:endParaRPr lang="ru-RU" sz="2800" b="1" i="1" dirty="0"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1"/>
            <a:ext cx="56436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ДОХОДЫ бюджета бывают: </a:t>
            </a:r>
          </a:p>
          <a:p>
            <a:r>
              <a:rPr lang="ru-RU" dirty="0" smtClean="0"/>
              <a:t>собственные - </a:t>
            </a:r>
            <a:r>
              <a:rPr lang="ru-RU" dirty="0" smtClean="0">
                <a:solidFill>
                  <a:srgbClr val="FF0000"/>
                </a:solidFill>
              </a:rPr>
              <a:t>НАЛОГОВЫЕ и НЕНАЛОГОВЫЕ доходы </a:t>
            </a:r>
          </a:p>
          <a:p>
            <a:r>
              <a:rPr lang="ru-RU" dirty="0" smtClean="0"/>
              <a:t>безвозмездные поступления от других бюджетов бюджетной системы РФ в виде </a:t>
            </a:r>
            <a:r>
              <a:rPr lang="ru-RU" dirty="0" smtClean="0">
                <a:solidFill>
                  <a:srgbClr val="FF0000"/>
                </a:solidFill>
              </a:rPr>
              <a:t>ДОТАЦИЙ, СУБСИДИЙ, СУБВЕНЦИЙ, ИНЫХ МЕЖБЮДЖЕТНЫХ ТРАНСФЕРТОВ. 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500174"/>
            <a:ext cx="17145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войная стрелка влево/вправо 4"/>
          <p:cNvSpPr/>
          <p:nvPr/>
        </p:nvSpPr>
        <p:spPr>
          <a:xfrm>
            <a:off x="6000760" y="1928802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3071810"/>
            <a:ext cx="45005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РАСХОДЫ бюджета – совокупность средств, направляемых на оказание государственных (муниципальных) услуг, социальное обеспечение населения, бюджетные инвестиции, предоставление межбюджетных трансфертов, обслуживание государственного (муниципального) долга. </a:t>
            </a:r>
            <a:endParaRPr lang="ru-RU" sz="16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429000"/>
            <a:ext cx="31432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rot="10800000" flipV="1">
            <a:off x="-1" y="5356425"/>
            <a:ext cx="914399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Результат исполнения бюджета </a:t>
            </a:r>
            <a:r>
              <a:rPr lang="ru-RU" sz="2000" b="1" i="1" dirty="0" smtClean="0"/>
              <a:t>= ДОХОДЫ «минус» РАСХОДЫ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ДЕФИЦИТ </a:t>
            </a:r>
            <a:r>
              <a:rPr lang="ru-RU" sz="2000" b="1" i="1" dirty="0" smtClean="0"/>
              <a:t>– превышение расходов над доходами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ПРОФИЦИТ</a:t>
            </a:r>
            <a:r>
              <a:rPr lang="ru-RU" sz="2000" b="1" i="1" dirty="0" smtClean="0"/>
              <a:t> – превышение доходов над расходами </a:t>
            </a:r>
            <a:endParaRPr lang="ru-RU" sz="2000" i="1" dirty="0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357554" y="4000504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553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СТРУКТУРА БЮДЖЕТНОЙ СИСТЕМЫ РОССИЙСКОЙ ФЕДЕРАЦИИ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3333CC"/>
                </a:solidFill>
              </a:rPr>
              <a:t>1 уровень</a:t>
            </a:r>
            <a:endParaRPr lang="ru-RU" sz="3200" i="1" dirty="0">
              <a:solidFill>
                <a:srgbClr val="33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785926"/>
            <a:ext cx="4071966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Федеральный бюджет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785926"/>
            <a:ext cx="4071966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Бюджеты государственных внебюджетных фондов Российской Федерации</a:t>
            </a:r>
            <a:endParaRPr lang="ru-RU" i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071934" y="2571744"/>
            <a:ext cx="1127574" cy="642942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214686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3333CC"/>
                </a:solidFill>
              </a:rPr>
              <a:t>2 уровень</a:t>
            </a:r>
            <a:endParaRPr lang="ru-RU" sz="3200" i="1" dirty="0">
              <a:solidFill>
                <a:srgbClr val="3333CC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643314"/>
            <a:ext cx="4071966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Бюджеты субъектов РФ </a:t>
            </a:r>
          </a:p>
          <a:p>
            <a:pPr algn="ctr"/>
            <a:r>
              <a:rPr lang="ru-RU" i="1" dirty="0" smtClean="0"/>
              <a:t>*областной бюджет Архангельской области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3643314"/>
            <a:ext cx="4071966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Бюджеты территориальных государственных внебюджетных фондов</a:t>
            </a:r>
            <a:endParaRPr lang="ru-RU" i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071934" y="4572008"/>
            <a:ext cx="1214446" cy="642942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5214950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3333CC"/>
                </a:solidFill>
              </a:rPr>
              <a:t>3 уровень</a:t>
            </a:r>
            <a:endParaRPr lang="ru-RU" sz="3200" i="1" dirty="0">
              <a:solidFill>
                <a:srgbClr val="3333CC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5643578"/>
            <a:ext cx="8143932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Местные бюджеты</a:t>
            </a:r>
          </a:p>
          <a:p>
            <a:pPr algn="ctr"/>
            <a:r>
              <a:rPr lang="ru-RU" b="1" i="1" dirty="0" smtClean="0"/>
              <a:t>Бюджет МО «</a:t>
            </a:r>
            <a:r>
              <a:rPr lang="ru-RU" b="1" i="1" dirty="0" err="1" smtClean="0"/>
              <a:t>Коношский</a:t>
            </a:r>
            <a:r>
              <a:rPr lang="ru-RU" b="1" i="1" dirty="0" smtClean="0"/>
              <a:t> муниципальный район»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СВЕДЕНИЯ, НЕОБХОДИМЫЕ  ДЛЯ СОСТАВЛЕНИЯ ПРОЕКТОВ БЮДЖЕТОВ В РФ 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868" y="3000372"/>
            <a:ext cx="1643074" cy="9144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Проект бюджета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86446" y="2428868"/>
            <a:ext cx="3357554" cy="1000132"/>
          </a:xfrm>
          <a:prstGeom prst="roundRect">
            <a:avLst/>
          </a:prstGeom>
          <a:solidFill>
            <a:srgbClr val="FF00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Основные направления бюджетной и налоговой политики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71736" y="1357298"/>
            <a:ext cx="3286148" cy="1057276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Послание Президента РФ Федеральному Собранию РФ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57884" y="4000504"/>
            <a:ext cx="3286116" cy="928694"/>
          </a:xfrm>
          <a:prstGeom prst="round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Основные направления </a:t>
            </a:r>
            <a:r>
              <a:rPr lang="ru-RU" dirty="0" err="1" smtClean="0">
                <a:solidFill>
                  <a:srgbClr val="002060"/>
                </a:solidFill>
              </a:rPr>
              <a:t>таможенно-тарифной</a:t>
            </a:r>
            <a:r>
              <a:rPr lang="ru-RU" dirty="0" smtClean="0">
                <a:solidFill>
                  <a:srgbClr val="002060"/>
                </a:solidFill>
              </a:rPr>
              <a:t> политики РФ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86050" y="4929198"/>
            <a:ext cx="3286148" cy="914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Государственные (муниципальные) программы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4071942"/>
            <a:ext cx="2857488" cy="1000132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Бюджетный прогноз на долгосрочный период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2428868"/>
            <a:ext cx="2786050" cy="914400"/>
          </a:xfrm>
          <a:prstGeom prst="roundRect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Прогноз социально-экономического развития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000496" y="2714620"/>
            <a:ext cx="57150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821901" y="4464851"/>
            <a:ext cx="1071570" cy="1588"/>
          </a:xfrm>
          <a:prstGeom prst="line">
            <a:avLst/>
          </a:pr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2500298" y="3643314"/>
            <a:ext cx="1071570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14942" y="3571876"/>
            <a:ext cx="785818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4929190" y="2571744"/>
            <a:ext cx="857256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2643182"/>
            <a:ext cx="785818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7633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ПОЛОЖЕНИЯ</a:t>
            </a:r>
            <a:b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 «КОНОШСКИЙ МУНИЦИПАЛЬНЫЙ РАЙОН»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" y="1500171"/>
          <a:ext cx="9143997" cy="5441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805"/>
                <a:gridCol w="974573"/>
                <a:gridCol w="857256"/>
                <a:gridCol w="928694"/>
                <a:gridCol w="2071669"/>
              </a:tblGrid>
              <a:tr h="6429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к соответствующему периоду 2017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года), тыс.человек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98,2%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предприятий и организаций, 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87,2%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 прибыльных предприятий, млн.рублей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 через все каналы реализации, млн.рублей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3 076,1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3 432,2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110,0%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 (по крупным и средним)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69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 населению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106,8%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686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Ввод в действие жилых домов за счет всех источников финансирования, кв.м. общей площади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10 015,0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1 831,8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686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 работников крупных организаций и субъектов среднего предпринимательства, человек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4 650,0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4 934,0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4 840,0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98,1%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44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Инфляция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(по Архангельской области),%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7627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b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МО « КОНОШСКИЙ МУНИЦИПАЛЬНЫЙ РАЙОН»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6"/>
          <a:ext cx="9144000" cy="5504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4"/>
                <a:gridCol w="1868556"/>
                <a:gridCol w="2286000"/>
                <a:gridCol w="2286000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2017год (отчет),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за 2018 год (отчет),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2018 года к 2017 году,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35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781 111,1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720 672,4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118 609,3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120 731,7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436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662 501,8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599 940,7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90,6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633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783 043,5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727 302,7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92,9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ДЕФИЦИТ(-), ПРОФИЦИТ(+)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-1 932,4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-6 630,3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МО «КОНОШСКИЙ МУНИЦИПАЛЬНЫЙ РАЙОН»</a:t>
            </a:r>
            <a:endParaRPr lang="ru-RU" sz="28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57305"/>
          <a:ext cx="9144000" cy="5092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9102"/>
                <a:gridCol w="1536197"/>
                <a:gridCol w="1682502"/>
                <a:gridCol w="1536199"/>
              </a:tblGrid>
              <a:tr h="55818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роста,%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 и неналоговые доходы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118 609,3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120 731,7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71 818,5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78 962,6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уплаты акцизов на нефтепродукты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10 033,6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12 644,3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17 875,9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16 377,2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2 392,2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2 600,7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Арендные платежи за земельные участки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5 299,6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4 077,7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Арендные платежи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муниципальное имущество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1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9 153,6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2 795,9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4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Штрафные санкции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1418,3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8116" y="1071546"/>
            <a:ext cx="1285884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Тыс. руб.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МО «КОНОШСКИЙ МУНИЦИПАЛЬНЫЙ РАЙОН» В 2018 ГОДУ</a:t>
            </a:r>
            <a:endParaRPr lang="ru-RU" sz="2600" b="1" i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2178</TotalTime>
  <Words>1730</Words>
  <Application>Microsoft Office PowerPoint</Application>
  <PresentationFormat>Экран (4:3)</PresentationFormat>
  <Paragraphs>374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СТРУКТУРА БЮДЖЕТНОЙ СИСТЕМЫ  РОССИЙСКОЙ ФЕДЕРАЦИИ</vt:lpstr>
      <vt:lpstr>ОСНОВНЫЕ ПАРАМЕТРЫ БЮДЖЕТА: ДОХОДЫ, РАСХОДЫ, ДЕФИЦИТ (ПРОФИЦИТ)</vt:lpstr>
      <vt:lpstr>СТРУКТУРА БЮДЖЕТНОЙ СИСТЕМЫ РОССИЙСКОЙ ФЕДЕРАЦИИ</vt:lpstr>
      <vt:lpstr>СВЕДЕНИЯ, НЕОБХОДИМЫЕ  ДЛЯ СОСТАВЛЕНИЯ ПРОЕКТОВ БЮДЖЕТОВ В РФ </vt:lpstr>
      <vt:lpstr>ОСНОВНЫЕ ПОКАЗАТЕЛИ СОЦИАЛЬНО-ЭКОНОМИЧЕСКОГО ПОЛОЖЕНИЯ МО «КОНОШСКИЙ МУНИЦИПАЛЬНЫЙ РАЙОН»</vt:lpstr>
      <vt:lpstr>ОСНОВНЫЕ ПАРАМЕТРЫ БЮДЖЕТА  МО « КОНОШСКИЙ МУНИЦИПАЛЬНЫЙ РАЙОН»</vt:lpstr>
      <vt:lpstr>НАЛОГОВЫЕ И НЕНАЛОГОВЫЕ ДОХОДЫ БЮДЖЕТА МО «КОНОШСКИЙ МУНИЦИПАЛЬНЫЙ РАЙОН»</vt:lpstr>
      <vt:lpstr>СТРУКТУРА НАЛОГОВЫХ И НЕНАЛОГОВЫХ ДОХОДОВ БЮДЖЕТА МО «КОНОШСКИЙ МУНИЦИПАЛЬНЫЙ РАЙОН» В 2018 ГОДУ</vt:lpstr>
      <vt:lpstr> </vt:lpstr>
      <vt:lpstr>СТРУКТУРА НЕНАЛОГОВЫХ ДОХОДОВ РАЙОННОГО БЮДЖЕТА ЗА 2018 ГОД</vt:lpstr>
      <vt:lpstr>Слайд 12</vt:lpstr>
      <vt:lpstr>СТРУКТУРА МЕЖБЮДЖЕТНЫХ ТРАНСФЕРТОВ  МО «КОНОШСКИЙ МУНИЦИПАЛЬНЫЙ РАЙОН» </vt:lpstr>
      <vt:lpstr>Слайд 14</vt:lpstr>
      <vt:lpstr>РАСХОДЫ БЮДЖЕТОВ ПО ОСНОВНЫМ ФУНКЦИЯМ ГОСУДАРСТВА</vt:lpstr>
      <vt:lpstr>СТРУКТУРА РАСХОДОВ БЮДЖЕТА  МО «КОНОШСКИЙ МУНИЦИПАЛЬНЫЙ РАЙОН»</vt:lpstr>
      <vt:lpstr>РАСХОДЫ БЮДЖЕТА  МО «КОНОШСКИЙ МУНИЦИПАЛЬНЫЙ РАЙОН»  ПО РАЗДЕЛАМ , ТЫС. РУБ.</vt:lpstr>
      <vt:lpstr>ДИНАМИКА РАСХОДОВ БЮДЖЕТА  МО «КОНОШСКИЙ МУНИЦИПАЛЬНЫЙ РАЙОН»</vt:lpstr>
      <vt:lpstr>Доля расходов на социальную сферу в  общем объеме расходов в 2018 году</vt:lpstr>
      <vt:lpstr>     СТРУКТУРА РАСХОДОВ НА СОЦИАЛЬНУЮ СФЕРУ  В 2018 ГОДУ</vt:lpstr>
      <vt:lpstr>ОБРАЗОВАНИЕ</vt:lpstr>
      <vt:lpstr>КУЛЬТУРА</vt:lpstr>
      <vt:lpstr>ФИЗИЧЕСКАЯ КУЛЬТУРА И СПОРТ</vt:lpstr>
      <vt:lpstr>ЖИЛИЩНО-КОММУНАЛЬНОЕ ХОЗЯЙСТВО</vt:lpstr>
      <vt:lpstr>Слайд 25</vt:lpstr>
      <vt:lpstr>                     ИСПОЛНЕНИЕ ПРОГРАММНЫХ РАСХОДОВ БЮДЖЕТА  МО «КОНОШСКИЙ МУНИЦИПАЛЬНЫЙ РАЙОН» </vt:lpstr>
      <vt:lpstr>УДЕЛЬНЫЙ ВЕС ПРОГРАММНЫХ РАСХОДОВ БЮДЖЕТА МО «КОНОШСКИЙ МУНИЦИПАЛЬНЫЙ РАЙОН» 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Bova</dc:creator>
  <cp:lastModifiedBy>Bova</cp:lastModifiedBy>
  <cp:revision>567</cp:revision>
  <dcterms:modified xsi:type="dcterms:W3CDTF">2019-04-26T07:53:09Z</dcterms:modified>
</cp:coreProperties>
</file>