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03" r:id="rId2"/>
    <p:sldId id="316" r:id="rId3"/>
    <p:sldId id="321" r:id="rId4"/>
    <p:sldId id="333" r:id="rId5"/>
    <p:sldId id="322" r:id="rId6"/>
    <p:sldId id="323" r:id="rId7"/>
    <p:sldId id="327" r:id="rId8"/>
    <p:sldId id="328" r:id="rId9"/>
    <p:sldId id="329" r:id="rId10"/>
    <p:sldId id="330" r:id="rId11"/>
    <p:sldId id="334" r:id="rId12"/>
    <p:sldId id="335" r:id="rId13"/>
    <p:sldId id="331" r:id="rId14"/>
    <p:sldId id="332" r:id="rId15"/>
    <p:sldId id="311" r:id="rId16"/>
  </p:sldIdLst>
  <p:sldSz cx="9144000" cy="6858000" type="screen4x3"/>
  <p:notesSz cx="6797675" cy="987266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AD65985-F52B-4FEE-A368-1936FEA840AA}">
          <p14:sldIdLst>
            <p14:sldId id="303"/>
            <p14:sldId id="316"/>
            <p14:sldId id="321"/>
            <p14:sldId id="333"/>
            <p14:sldId id="322"/>
            <p14:sldId id="323"/>
            <p14:sldId id="327"/>
            <p14:sldId id="328"/>
            <p14:sldId id="329"/>
          </p14:sldIdLst>
        </p14:section>
        <p14:section name="Раздел без заголовка" id="{FB977DF7-98B1-4D15-9ECB-4608B0F7EBAF}">
          <p14:sldIdLst>
            <p14:sldId id="330"/>
            <p14:sldId id="334"/>
            <p14:sldId id="335"/>
            <p14:sldId id="331"/>
            <p14:sldId id="332"/>
            <p14:sldId id="3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FFFF"/>
    <a:srgbClr val="0898AC"/>
    <a:srgbClr val="5C9BD5"/>
    <a:srgbClr val="3790D9"/>
    <a:srgbClr val="92EEF8"/>
    <a:srgbClr val="E7E7F9"/>
    <a:srgbClr val="CCECFF"/>
    <a:srgbClr val="FFFFCC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1" autoAdjust="0"/>
    <p:restoredTop sz="94660"/>
  </p:normalViewPr>
  <p:slideViewPr>
    <p:cSldViewPr>
      <p:cViewPr varScale="1">
        <p:scale>
          <a:sx n="116" d="100"/>
          <a:sy n="116" d="100"/>
        </p:scale>
        <p:origin x="156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13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defTabSz="956092" eaLnBrk="1" hangingPunct="1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algn="r" defTabSz="956092" eaLnBrk="1" hangingPunct="1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8477"/>
            <a:ext cx="2944813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defTabSz="956092" eaLnBrk="1" hangingPunct="1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378477"/>
            <a:ext cx="2944812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/>
            </a:lvl1pPr>
          </a:lstStyle>
          <a:p>
            <a:pPr>
              <a:defRPr/>
            </a:pPr>
            <a:fld id="{356DD03C-8310-486B-9E09-D2B9853CD6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0890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13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defTabSz="956092" eaLnBrk="1" hangingPunct="1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algn="r" defTabSz="956092" eaLnBrk="1" hangingPunct="1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689239"/>
            <a:ext cx="4987925" cy="444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8477"/>
            <a:ext cx="2944813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defTabSz="956092" eaLnBrk="1" hangingPunct="1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378477"/>
            <a:ext cx="2944812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/>
            </a:lvl1pPr>
          </a:lstStyle>
          <a:p>
            <a:pPr>
              <a:defRPr/>
            </a:pPr>
            <a:fld id="{9A17C6B3-E566-4D43-A1C7-0A13620A81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8742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711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42750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7222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49367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0631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14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9734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15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6283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4193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7487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4972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214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313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65746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2144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17C6B3-E566-4D43-A1C7-0A13620A8129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6790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5B714-EB99-492B-9748-9AFF38E6A0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4067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3670C-4AB9-43F3-9FFF-95421C62B8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5909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1655C-F69B-4E8D-BD59-522CD948B1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9571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3E3C4-0E22-4CA3-8065-1D4A968FF0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8035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299B2-BBDD-43D8-8399-E7E5AAE0FA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233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1A506-453D-4B0B-986B-DCD72ABB91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3496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503E2-AF58-46EB-AC1B-3652D76530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9971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13CA0-406D-4802-A70C-D8FD2BDBDF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945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D6C2F-3F87-4D5E-A602-4EBA886AB0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9655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3435F-870A-44AB-8A3C-9D3C808022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3862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46BA6-D7C4-4137-9B1C-98EBE800AA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189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79E48-A663-4187-A623-2AF81FB025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28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r>
              <a:rPr lang="ru-RU" smtClean="0"/>
              <a:t>20 февраля 2018 года                                                                                                                        г. Архангельск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39F42921-C3AF-4DDE-B987-85304F6AF7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0" y="79375"/>
            <a:ext cx="9144000" cy="606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b="1" dirty="0" smtClean="0"/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sz="3600" b="1" dirty="0">
                <a:solidFill>
                  <a:srgbClr val="C00000"/>
                </a:solidFill>
              </a:rPr>
              <a:t>Семинар на тему: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sz="3600" b="1" dirty="0">
                <a:solidFill>
                  <a:srgbClr val="C00000"/>
                </a:solidFill>
              </a:rPr>
              <a:t>«О разработке паспортов безопасности торговых объектов (территорий)  и формы паспорта безопасности торгового объекта (территории)» </a:t>
            </a:r>
            <a:endParaRPr lang="ru-RU" altLang="ru-RU" sz="3600" b="1" dirty="0">
              <a:solidFill>
                <a:srgbClr val="C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sz="1600" dirty="0" smtClean="0">
              <a:solidFill>
                <a:schemeClr val="accent4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sz="1600" dirty="0" smtClean="0">
              <a:solidFill>
                <a:schemeClr val="accent4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sz="1600" dirty="0">
              <a:solidFill>
                <a:schemeClr val="accent4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sz="1600" dirty="0">
              <a:solidFill>
                <a:schemeClr val="accent4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sz="1600" dirty="0" smtClean="0">
              <a:solidFill>
                <a:schemeClr val="accent4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  <a:defRPr/>
            </a:pPr>
            <a:endParaRPr lang="ru-RU" sz="1600" dirty="0" smtClean="0">
              <a:solidFill>
                <a:schemeClr val="accent4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cs typeface="Times New Roman" panose="02020603050405020304" pitchFamily="18" charset="0"/>
              </a:rPr>
              <a:t>Модератор – ведущий консультант министерства агропромышленного </a:t>
            </a:r>
          </a:p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cs typeface="Times New Roman" panose="02020603050405020304" pitchFamily="18" charset="0"/>
              </a:rPr>
              <a:t>                                комплекса и торговли Архангельской области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cs typeface="Times New Roman" panose="02020603050405020304" pitchFamily="18" charset="0"/>
              </a:rPr>
              <a:t>Сахаров Максим Юрьевич</a:t>
            </a:r>
            <a:endParaRPr lang="ru-RU" altLang="ru-RU" sz="1600" b="1" dirty="0" smtClean="0">
              <a:cs typeface="Arial" panose="020B0604020202020204" pitchFamily="34" charset="0"/>
            </a:endParaRPr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35496" y="6410401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082675" y="268288"/>
            <a:ext cx="697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z="1400" b="1" dirty="0" smtClean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107504" y="79375"/>
            <a:ext cx="9001000" cy="112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>
              <a:spcBef>
                <a:spcPts val="0"/>
              </a:spcBef>
              <a:buNone/>
            </a:pPr>
            <a:endParaRPr lang="ru-RU" sz="1600" b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107504" y="6410401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79388" y="268288"/>
            <a:ext cx="8857108" cy="570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pPr algn="ctr"/>
            <a:r>
              <a:rPr lang="ru-RU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По итогам составления Акта обследования</a:t>
            </a:r>
          </a:p>
          <a:p>
            <a:pPr algn="just"/>
            <a:endParaRPr lang="ru-RU" sz="1800" dirty="0">
              <a:solidFill>
                <a:srgbClr val="FF0000"/>
              </a:solidFill>
            </a:endParaRPr>
          </a:p>
          <a:p>
            <a:pPr algn="just"/>
            <a:r>
              <a:rPr lang="ru-RU" sz="2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Правообладателем </a:t>
            </a:r>
            <a:r>
              <a:rPr lang="ru-RU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торгового объекта </a:t>
            </a:r>
            <a:r>
              <a:rPr lang="ru-RU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разрабатывается перечень мероприятий</a:t>
            </a:r>
            <a:r>
              <a:rPr lang="ru-RU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 по обеспечению антитеррористической защищенности торгового объекта.</a:t>
            </a:r>
          </a:p>
          <a:p>
            <a:pPr algn="just"/>
            <a:endParaRPr lang="ru-RU" sz="2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/>
            <a:r>
              <a:rPr lang="ru-RU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Срок завершения </a:t>
            </a:r>
            <a:r>
              <a:rPr lang="ru-RU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указанных мероприятий </a:t>
            </a:r>
            <a:r>
              <a:rPr lang="ru-RU" sz="2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не может превышать 2 лет </a:t>
            </a:r>
            <a:r>
              <a:rPr lang="ru-RU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со дня утверждения акта обследования и категорирования торгового объекта.</a:t>
            </a:r>
          </a:p>
          <a:p>
            <a:pPr algn="just"/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/>
            <a:r>
              <a:rPr lang="ru-RU" sz="2000" b="1" i="1" dirty="0" smtClean="0">
                <a:solidFill>
                  <a:srgbClr val="FF0000"/>
                </a:solidFill>
              </a:rPr>
              <a:t>Информация</a:t>
            </a:r>
            <a:r>
              <a:rPr lang="ru-RU" sz="2000" b="1" i="1" dirty="0"/>
              <a:t>, содержащаяся в акте обследования и </a:t>
            </a:r>
            <a:r>
              <a:rPr lang="ru-RU" sz="2000" b="1" i="1" dirty="0" smtClean="0"/>
              <a:t>категорирования, </a:t>
            </a:r>
            <a:r>
              <a:rPr lang="ru-RU" sz="2000" b="1" i="1" dirty="0"/>
              <a:t>является </a:t>
            </a:r>
            <a:r>
              <a:rPr lang="ru-RU" sz="2000" b="1" i="1" dirty="0">
                <a:solidFill>
                  <a:srgbClr val="FF0000"/>
                </a:solidFill>
              </a:rPr>
              <a:t>информацией ограниченного распространения</a:t>
            </a:r>
            <a:r>
              <a:rPr lang="ru-RU" sz="2000" b="1" i="1" dirty="0"/>
              <a:t> и подлежит </a:t>
            </a:r>
            <a:r>
              <a:rPr lang="ru-RU" sz="2000" b="1" i="1" dirty="0" smtClean="0"/>
              <a:t>защите в </a:t>
            </a:r>
            <a:r>
              <a:rPr lang="ru-RU" sz="2000" b="1" i="1" dirty="0"/>
              <a:t>соответствии </a:t>
            </a:r>
            <a:r>
              <a:rPr lang="ru-RU" sz="2000" b="1" i="1" dirty="0" smtClean="0"/>
              <a:t>с </a:t>
            </a:r>
            <a:r>
              <a:rPr lang="ru-RU" sz="2000" b="1" i="1" dirty="0"/>
              <a:t>законодательством Российской Федерации о коммерческой </a:t>
            </a:r>
            <a:r>
              <a:rPr lang="ru-RU" sz="2000" b="1" i="1" dirty="0" smtClean="0"/>
              <a:t>тайне (п. 2 статьи 3, статья 10  Федерального закона от 29 июля 2004 года № 98-ФЗ)</a:t>
            </a:r>
            <a:r>
              <a:rPr lang="ru-RU" sz="2000" i="1" dirty="0" smtClean="0"/>
              <a:t>.</a:t>
            </a:r>
            <a:endParaRPr lang="ru-RU" sz="2000" i="1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58385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107504" y="79375"/>
            <a:ext cx="9001000" cy="112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>
              <a:spcBef>
                <a:spcPts val="0"/>
              </a:spcBef>
              <a:buNone/>
            </a:pPr>
            <a:endParaRPr lang="ru-RU" sz="1600" b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107504" y="6410401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43446" y="1251381"/>
            <a:ext cx="8857108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Меры по обеспечению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антитеррористической защи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щенности</a:t>
            </a:r>
          </a:p>
          <a:p>
            <a:endParaRPr lang="ru-RU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Торговый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(территория) независимо от его категории оборудуется:</a:t>
            </a:r>
          </a:p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а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системой видеонаблюдения;</a:t>
            </a:r>
          </a:p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б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системой оповещения и управления эвакуацией;</a:t>
            </a:r>
          </a:p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в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системой освещения.</a:t>
            </a:r>
          </a:p>
          <a:p>
            <a:endParaRPr lang="ru-RU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</a:t>
            </a:r>
            <a:r>
              <a:rPr lang="ru-RU" sz="20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видеонаблюдения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учетом количества устанавливаемых видеокамер и мест их размещения должна обеспечивать непрерывное видеонаблюдение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за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состоянием обстановки на территории торгового объекта (территории), архивирование и хранение данных.</a:t>
            </a:r>
          </a:p>
          <a:p>
            <a:endParaRPr lang="ru-RU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</a:t>
            </a:r>
            <a:r>
              <a:rPr lang="ru-RU" sz="20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оповещения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торговом объекте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обеспечивать оперативное информирование людей об угрозе совершения или о совершении на торговом объекте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террористического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акта.</a:t>
            </a:r>
          </a:p>
          <a:p>
            <a:pPr algn="just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оповещателей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их мощность должны обеспечивать необходимую слышимость на всей территории торгового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объекта.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5624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107504" y="79375"/>
            <a:ext cx="9001000" cy="112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>
              <a:spcBef>
                <a:spcPts val="0"/>
              </a:spcBef>
              <a:buNone/>
            </a:pPr>
            <a:endParaRPr lang="ru-RU" sz="1600" b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107504" y="6410401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43446" y="1211094"/>
            <a:ext cx="885710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целях обеспечения антитеррористической защищенности торгового объекта 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первой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второй категории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правообладателем торгового объекта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организуется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физическая охрана.</a:t>
            </a:r>
          </a:p>
          <a:p>
            <a:pPr algn="just"/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обеспечению физической охраны торгового объекта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привлекаются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специализированные организации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порядке, установленном законодательством Российской Федерации.</a:t>
            </a:r>
          </a:p>
          <a:p>
            <a:pPr algn="just"/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Торговый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</a:t>
            </a: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первой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категории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оборудуется кнопками экстренного вызова (тревожной сигнализации) подразделения вневедомственной охраны войск национальной гвардии Российской Федерации и (или) подразделения физической охраны.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61895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107504" y="79375"/>
            <a:ext cx="9001000" cy="112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>
              <a:spcBef>
                <a:spcPts val="0"/>
              </a:spcBef>
              <a:buNone/>
            </a:pPr>
            <a:endParaRPr lang="ru-RU" sz="1600" b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107504" y="6410401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79388" y="268288"/>
            <a:ext cx="8857108" cy="6540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pPr algn="ctr"/>
            <a:r>
              <a:rPr lang="ru-RU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Паспорт безопасности торгового объекта</a:t>
            </a:r>
          </a:p>
          <a:p>
            <a:pPr algn="ctr"/>
            <a:endParaRPr lang="ru-RU" sz="1100" b="1" dirty="0" smtClean="0"/>
          </a:p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Разрабатывается в течение</a:t>
            </a:r>
            <a:r>
              <a:rPr lang="ru-RU" sz="2000" b="1" dirty="0" smtClean="0"/>
              <a:t> </a:t>
            </a: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30 дней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после проведения обследования                                        и категорирования. </a:t>
            </a:r>
          </a:p>
          <a:p>
            <a:pPr algn="just"/>
            <a:endParaRPr lang="ru-RU" sz="1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Паспорт безопасности в течение </a:t>
            </a: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30 дней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со дня его составления </a:t>
            </a:r>
            <a:r>
              <a:rPr lang="ru-RU" sz="2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согласовывается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с РУ ФСБ России по Архангельской области, Управления Федеральной службы войск национальной гвардии РФ по Архангельской области, ГУ МЧС 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России по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Архангельской области и министерством.</a:t>
            </a:r>
          </a:p>
          <a:p>
            <a:pPr algn="just"/>
            <a:endParaRPr lang="ru-RU" sz="11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Паспорт безопасности </a:t>
            </a: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составляется в 2-х экземплярах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. Один экземпляр хранится 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в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министерстве, второй – у правообладателя торгового объекта.</a:t>
            </a:r>
          </a:p>
          <a:p>
            <a:pPr algn="just"/>
            <a:endParaRPr lang="ru-RU" sz="1100" b="1" dirty="0"/>
          </a:p>
          <a:p>
            <a:pPr algn="just"/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Заверенные копии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(электронные копии) </a:t>
            </a: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направляются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 в РУ ФСБ России                                  по Архангельской области, Управления Федеральной службы войск национальной гвардии РФ по Архангельской области, ГУ МЧС России по Архангельской области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. </a:t>
            </a:r>
            <a:endParaRPr lang="ru-RU" sz="1100" b="1" dirty="0"/>
          </a:p>
          <a:p>
            <a:pPr algn="just"/>
            <a:r>
              <a:rPr lang="ru-RU" sz="1400" b="1" i="1" dirty="0" smtClean="0"/>
              <a:t>Информация</a:t>
            </a:r>
            <a:r>
              <a:rPr lang="ru-RU" sz="1400" b="1" i="1" dirty="0"/>
              <a:t>, содержащаяся в паспорте безопасности, является информацией ограниченного распространения и подлежит защите в соответствии </a:t>
            </a:r>
            <a:r>
              <a:rPr lang="ru-RU" sz="1400" b="1" i="1" dirty="0" smtClean="0"/>
              <a:t>с </a:t>
            </a:r>
            <a:r>
              <a:rPr lang="ru-RU" sz="1400" b="1" i="1" dirty="0"/>
              <a:t>законодательством Российской Федерации о коммерческой тайне.</a:t>
            </a:r>
          </a:p>
          <a:p>
            <a:pPr algn="just"/>
            <a:endParaRPr lang="ru-RU" sz="16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80101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107504" y="79375"/>
            <a:ext cx="9001000" cy="112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>
              <a:spcBef>
                <a:spcPts val="0"/>
              </a:spcBef>
              <a:buNone/>
            </a:pPr>
            <a:endParaRPr lang="ru-RU" sz="1600" b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107504" y="6410401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79388" y="268288"/>
            <a:ext cx="8857108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pPr algn="ctr">
              <a:lnSpc>
                <a:spcPct val="150000"/>
              </a:lnSpc>
            </a:pP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Обязательные приложения к Паспорту: </a:t>
            </a:r>
            <a:endParaRPr lang="ru-RU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Акт 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обследования торгового объекта (территории). 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2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. План-схема торгового объекта (территории).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3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. Схемы   коммуникаций   торгового  объекта   (территории) (водоснабжения, электроснабжения, газоснабжения и др.).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4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. Инструкция по эвакуации людей.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5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. Лист учета корректировок Паспорта безопасности.</a:t>
            </a:r>
          </a:p>
          <a:p>
            <a:pPr algn="just"/>
            <a:r>
              <a:rPr lang="ru-RU" sz="1600" dirty="0"/>
              <a:t> </a:t>
            </a:r>
          </a:p>
          <a:p>
            <a:pPr algn="just"/>
            <a:endParaRPr lang="ru-RU" sz="16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89794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0" y="79375"/>
            <a:ext cx="9144000" cy="343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4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 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ru-RU" altLang="ru-RU" sz="4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4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СПАСИБО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4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Arial" panose="020B0604020202020204" pitchFamily="34" charset="0"/>
              </a:rPr>
              <a:t>ЗА ВНИМАНИЕ</a:t>
            </a:r>
            <a:endParaRPr lang="ru-RU" altLang="ru-RU" sz="4800" b="1" dirty="0" smtClean="0">
              <a:ln w="0"/>
              <a:latin typeface="+mn-lt"/>
              <a:cs typeface="Arial" panose="020B0604020202020204" pitchFamily="34" charset="0"/>
            </a:endParaRPr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107504" y="6461720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082675" y="268288"/>
            <a:ext cx="697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z="1400" b="1" dirty="0" smtClean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221804" y="6461720"/>
            <a:ext cx="8700392" cy="35165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38798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35496" y="79375"/>
            <a:ext cx="9073008" cy="698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/>
            <a:endParaRPr lang="ru-RU" sz="1600" dirty="0" smtClean="0"/>
          </a:p>
          <a:p>
            <a:pPr algn="just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С целью установления единого комплекса </a:t>
            </a:r>
            <a:r>
              <a:rPr lang="ru-RU" sz="1800" b="1" dirty="0">
                <a:solidFill>
                  <a:srgbClr val="C00000"/>
                </a:solidFill>
              </a:rPr>
              <a:t>мероприятий</a:t>
            </a:r>
            <a:r>
              <a:rPr lang="ru-RU" sz="1800" b="1" dirty="0"/>
              <a:t>, направленных на обеспечение антитеррористической защищенности торговых </a:t>
            </a:r>
            <a:r>
              <a:rPr lang="ru-RU" sz="1800" b="1" dirty="0" smtClean="0"/>
              <a:t>объектов Правительством </a:t>
            </a:r>
            <a:r>
              <a:rPr lang="ru-RU" sz="1800" b="1" dirty="0"/>
              <a:t>Российской Федерации </a:t>
            </a:r>
            <a:r>
              <a:rPr lang="ru-RU" sz="1800" b="1" dirty="0" smtClean="0"/>
              <a:t>принято постановление                                              от </a:t>
            </a:r>
            <a:r>
              <a:rPr lang="ru-RU" sz="1800" b="1" dirty="0"/>
              <a:t>19 октября 2017 года № 1273 «Об утверждении требований </a:t>
            </a:r>
            <a:r>
              <a:rPr lang="ru-RU" sz="1800" b="1" dirty="0" smtClean="0"/>
              <a:t>                                                   к </a:t>
            </a:r>
            <a:r>
              <a:rPr lang="ru-RU" sz="1800" b="1" dirty="0"/>
              <a:t>антитеррористической защищенности торговых объектов (территорий) и формы паспорта безопасности торгового объекта (территории</a:t>
            </a:r>
            <a:r>
              <a:rPr lang="ru-RU" sz="1800" b="1" dirty="0" smtClean="0"/>
              <a:t>)».</a:t>
            </a:r>
          </a:p>
          <a:p>
            <a:pPr algn="ctr">
              <a:buNone/>
            </a:pPr>
            <a:r>
              <a:rPr lang="ru-RU" sz="2400" b="1" dirty="0" smtClean="0"/>
              <a:t>министерством </a:t>
            </a:r>
            <a:r>
              <a:rPr lang="ru-RU" sz="2400" b="1" dirty="0"/>
              <a:t>агропромышленного комплекса и торговли Архангельской </a:t>
            </a:r>
            <a:r>
              <a:rPr lang="ru-RU" sz="2400" b="1" dirty="0" smtClean="0"/>
              <a:t>области</a:t>
            </a:r>
            <a:endParaRPr lang="ru-RU" sz="2400" b="1" dirty="0"/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Определен </a:t>
            </a:r>
            <a:r>
              <a:rPr lang="ru-RU" b="1" dirty="0">
                <a:solidFill>
                  <a:srgbClr val="C00000"/>
                </a:solidFill>
              </a:rPr>
              <a:t>уполномоченный </a:t>
            </a:r>
            <a:r>
              <a:rPr lang="ru-RU" b="1" dirty="0" smtClean="0">
                <a:solidFill>
                  <a:srgbClr val="C00000"/>
                </a:solidFill>
              </a:rPr>
              <a:t>орган</a:t>
            </a:r>
            <a:endParaRPr lang="ru-RU" b="1" dirty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Создана </a:t>
            </a:r>
            <a:r>
              <a:rPr lang="ru-RU" b="1" dirty="0">
                <a:solidFill>
                  <a:srgbClr val="C00000"/>
                </a:solidFill>
              </a:rPr>
              <a:t>межведомственная рабочая </a:t>
            </a:r>
            <a:r>
              <a:rPr lang="ru-RU" b="1" dirty="0" smtClean="0">
                <a:solidFill>
                  <a:srgbClr val="C00000"/>
                </a:solidFill>
              </a:rPr>
              <a:t>группа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Утвержден Перечень </a:t>
            </a:r>
            <a:r>
              <a:rPr lang="ru-RU" b="1" dirty="0">
                <a:solidFill>
                  <a:srgbClr val="C00000"/>
                </a:solidFill>
              </a:rPr>
              <a:t>торговых объектов 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(</a:t>
            </a:r>
            <a:r>
              <a:rPr lang="ru-RU" b="1" dirty="0">
                <a:solidFill>
                  <a:srgbClr val="C00000"/>
                </a:solidFill>
              </a:rPr>
              <a:t>382 объекта</a:t>
            </a:r>
            <a:r>
              <a:rPr lang="ru-RU" b="1" dirty="0" smtClean="0">
                <a:solidFill>
                  <a:srgbClr val="C00000"/>
                </a:solidFill>
              </a:rPr>
              <a:t>) </a:t>
            </a:r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sz="1800" b="1" dirty="0"/>
          </a:p>
          <a:p>
            <a:pPr algn="just"/>
            <a:endParaRPr lang="ru-RU" sz="1600" dirty="0"/>
          </a:p>
          <a:p>
            <a:endParaRPr lang="ru-RU" sz="1600" dirty="0"/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35496" y="6414845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082675" y="268288"/>
            <a:ext cx="697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z="1400" b="1" dirty="0" smtClean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39091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35496" y="79375"/>
            <a:ext cx="9073008" cy="466589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>
              <a:buNone/>
            </a:pPr>
            <a:endParaRPr lang="ru-RU" sz="2400" b="1" dirty="0" smtClean="0"/>
          </a:p>
          <a:p>
            <a:pPr algn="just">
              <a:buNone/>
            </a:pPr>
            <a:endParaRPr lang="ru-RU" sz="2400" b="1" dirty="0" smtClean="0"/>
          </a:p>
          <a:p>
            <a:pPr algn="just">
              <a:buNone/>
            </a:pPr>
            <a:endParaRPr lang="ru-RU" sz="2400" b="1" dirty="0" smtClean="0"/>
          </a:p>
          <a:p>
            <a:pPr algn="just">
              <a:buNone/>
            </a:pPr>
            <a:endParaRPr lang="ru-RU" sz="2400" b="1" dirty="0"/>
          </a:p>
          <a:p>
            <a:pPr algn="just">
              <a:buNone/>
            </a:pPr>
            <a:endParaRPr lang="ru-RU" sz="2400" b="1" dirty="0" smtClean="0"/>
          </a:p>
          <a:p>
            <a:pPr algn="just"/>
            <a:endParaRPr lang="ru-RU" sz="2400" b="1" dirty="0" smtClean="0"/>
          </a:p>
          <a:p>
            <a:pPr algn="just"/>
            <a:endParaRPr lang="ru-RU" sz="2400" b="1" dirty="0"/>
          </a:p>
          <a:p>
            <a:pPr algn="just"/>
            <a:endParaRPr lang="ru-RU" sz="2400" b="1" dirty="0"/>
          </a:p>
          <a:p>
            <a:pPr algn="just">
              <a:spcBef>
                <a:spcPts val="0"/>
              </a:spcBef>
              <a:buNone/>
            </a:pPr>
            <a:endParaRPr lang="ru-RU" sz="1600" b="1" u="sng" dirty="0">
              <a:cs typeface="Times New Roman" panose="02020603050405020304" pitchFamily="18" charset="0"/>
            </a:endParaRPr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35496" y="6402163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082675" y="268288"/>
            <a:ext cx="697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z="1400" b="1" dirty="0" smtClean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395536" y="1167183"/>
            <a:ext cx="8496944" cy="1273994"/>
          </a:xfrm>
          <a:prstGeom prst="flowChartProcess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Перечень утвержден </a:t>
            </a:r>
            <a:r>
              <a:rPr lang="ru-RU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первым заместителем Губернатора Архангельской области – </a:t>
            </a:r>
            <a:r>
              <a:rPr lang="ru-RU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председателем </a:t>
            </a:r>
            <a:r>
              <a:rPr lang="ru-RU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Правительства Архангельской области</a:t>
            </a:r>
          </a:p>
          <a:p>
            <a:pPr algn="ctr"/>
            <a:endParaRPr lang="ru-RU" dirty="0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95536" y="2657077"/>
            <a:ext cx="8496944" cy="1852043"/>
          </a:xfrm>
          <a:prstGeom prst="flowChartProcess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 smtClean="0"/>
          </a:p>
          <a:p>
            <a:pPr algn="ctr"/>
            <a:r>
              <a:rPr lang="ru-RU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Органы местного самоуправления городских округов </a:t>
            </a:r>
          </a:p>
          <a:p>
            <a:pPr algn="ctr"/>
            <a:r>
              <a:rPr lang="ru-RU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муниципальных районов Архангельской области </a:t>
            </a:r>
          </a:p>
          <a:p>
            <a:pPr algn="ctr"/>
            <a:r>
              <a:rPr lang="ru-RU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уведомляют соответствующих правообладателей </a:t>
            </a:r>
          </a:p>
          <a:p>
            <a:pPr algn="ctr"/>
            <a:r>
              <a:rPr lang="ru-RU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торговых объектов</a:t>
            </a:r>
            <a:endParaRPr lang="ru-RU" dirty="0">
              <a:ln w="0"/>
              <a:solidFill>
                <a:schemeClr val="tx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395536" y="4859938"/>
            <a:ext cx="8496944" cy="1273994"/>
          </a:xfrm>
          <a:prstGeom prst="flowChartProcess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Правообладатели торговых объектов создают Комиссию                       по обследованию и категорированию торгового объекта</a:t>
            </a:r>
            <a:endParaRPr lang="ru-RU" dirty="0">
              <a:ln w="0"/>
              <a:solidFill>
                <a:schemeClr val="tx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8115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35496" y="79375"/>
            <a:ext cx="9073008" cy="466589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>
              <a:buNone/>
            </a:pPr>
            <a:endParaRPr lang="ru-RU" sz="2400" b="1" dirty="0" smtClean="0"/>
          </a:p>
          <a:p>
            <a:pPr algn="just">
              <a:buNone/>
            </a:pPr>
            <a:endParaRPr lang="ru-RU" sz="2400" b="1" dirty="0" smtClean="0"/>
          </a:p>
          <a:p>
            <a:pPr algn="just">
              <a:buNone/>
            </a:pPr>
            <a:endParaRPr lang="ru-RU" sz="2400" b="1" dirty="0" smtClean="0"/>
          </a:p>
          <a:p>
            <a:pPr algn="just">
              <a:buNone/>
            </a:pPr>
            <a:endParaRPr lang="ru-RU" sz="2400" b="1" dirty="0"/>
          </a:p>
          <a:p>
            <a:pPr algn="just">
              <a:buNone/>
            </a:pPr>
            <a:endParaRPr lang="ru-RU" sz="2400" b="1" dirty="0" smtClean="0"/>
          </a:p>
          <a:p>
            <a:pPr algn="just"/>
            <a:endParaRPr lang="ru-RU" sz="2400" b="1" dirty="0" smtClean="0"/>
          </a:p>
          <a:p>
            <a:pPr algn="just"/>
            <a:endParaRPr lang="ru-RU" sz="2400" b="1" dirty="0"/>
          </a:p>
          <a:p>
            <a:pPr algn="just"/>
            <a:endParaRPr lang="ru-RU" sz="2400" b="1" dirty="0"/>
          </a:p>
          <a:p>
            <a:pPr algn="just">
              <a:spcBef>
                <a:spcPts val="0"/>
              </a:spcBef>
              <a:buNone/>
            </a:pPr>
            <a:endParaRPr lang="ru-RU" sz="1600" b="1" u="sng" dirty="0">
              <a:cs typeface="Times New Roman" panose="02020603050405020304" pitchFamily="18" charset="0"/>
            </a:endParaRPr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35496" y="6402163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115616" y="260648"/>
            <a:ext cx="697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z="1400" b="1" dirty="0" smtClean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23528" y="1158666"/>
            <a:ext cx="8496944" cy="3408290"/>
          </a:xfrm>
          <a:prstGeom prst="flowChartProcess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Правообладатели торговых объектов </a:t>
            </a:r>
            <a:r>
              <a:rPr lang="ru-RU" sz="2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</a:p>
          <a:p>
            <a:pPr algn="just"/>
            <a:r>
              <a:rPr lang="ru-RU" sz="2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юридические </a:t>
            </a:r>
            <a:r>
              <a:rPr lang="ru-RU" sz="2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физические лица, владеющие </a:t>
            </a:r>
            <a:r>
              <a:rPr lang="ru-RU" sz="2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праве собственности, хозяйственного ведения или оперативного управления земельными участками, зданиями, строениями, сооружениями и помещениями, используемыми для размещения торговых объектов (территорий), или </a:t>
            </a:r>
            <a:r>
              <a:rPr lang="ru-RU" sz="2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использующие </a:t>
            </a:r>
            <a:r>
              <a:rPr lang="ru-RU" sz="2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земельные участки, здания, строения, сооружения и помещения для размещения торговых объектов (территорий) на ином законном основании </a:t>
            </a:r>
            <a:endParaRPr lang="ru-RU" sz="23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359024" y="4764479"/>
            <a:ext cx="8496944" cy="1440161"/>
          </a:xfrm>
          <a:prstGeom prst="flowChartProcess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Руководители объектов </a:t>
            </a:r>
            <a:r>
              <a:rPr lang="ru-RU" sz="2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</a:p>
          <a:p>
            <a:pPr algn="just"/>
            <a:r>
              <a:rPr lang="ru-RU" sz="2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должностные лица, осуществляющие </a:t>
            </a:r>
            <a:r>
              <a:rPr lang="ru-RU" sz="2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непосредственное руководство деятельностью работников торговых </a:t>
            </a:r>
            <a:r>
              <a:rPr lang="ru-RU" sz="23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объектов. </a:t>
            </a:r>
            <a:endParaRPr lang="ru-RU" sz="2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0270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107504" y="79375"/>
            <a:ext cx="9001000" cy="661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Комиссия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по обследованию и категорированию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торгового объекта</a:t>
            </a:r>
          </a:p>
          <a:p>
            <a:pPr algn="ctr">
              <a:buNone/>
            </a:pP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В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состав комиссии включаются:</a:t>
            </a:r>
          </a:p>
          <a:p>
            <a:pPr algn="just">
              <a:buNone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а) представители торгового объекта;</a:t>
            </a:r>
          </a:p>
          <a:p>
            <a:pPr algn="just">
              <a:buNone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б) представители РУ ФСБ России по Архангельской области, Управлением Федеральной службы войск национальной гвардии РФ по Архангельской области и находится в ГУ МЧС России по Архангельской области;</a:t>
            </a:r>
          </a:p>
          <a:p>
            <a:pPr algn="just">
              <a:buNone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в) представители органов местного самоуправления городских округов 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муниципальных районов Архангельской области.</a:t>
            </a:r>
          </a:p>
          <a:p>
            <a:pPr algn="just">
              <a:buNone/>
            </a:pP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Комиссию возглавляет руководитель объекта или уполномоченное им лицо.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</a:p>
          <a:p>
            <a:pPr algn="just">
              <a:buNone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К работе комиссии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могут привлекаться эксперты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.</a:t>
            </a:r>
          </a:p>
          <a:p>
            <a:pPr algn="ctr">
              <a:spcBef>
                <a:spcPts val="0"/>
              </a:spcBef>
              <a:buNone/>
            </a:pPr>
            <a:endParaRPr lang="ru-RU" sz="1600" b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600" dirty="0">
              <a:cs typeface="Times New Roman" panose="02020603050405020304" pitchFamily="18" charset="0"/>
            </a:endParaRPr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0" y="6402163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082675" y="268288"/>
            <a:ext cx="697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z="1400" b="1" dirty="0" smtClean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76009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107504" y="79375"/>
            <a:ext cx="9001000" cy="560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>
              <a:buNone/>
            </a:pP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В ходе своей работы комиссия</a:t>
            </a: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:</a:t>
            </a:r>
          </a:p>
          <a:p>
            <a:pPr algn="ctr">
              <a:buNone/>
            </a:pPr>
            <a:endParaRPr lang="ru-RU" sz="2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>
              <a:buNone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а)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осуществляет сбор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анализ исходных данных;</a:t>
            </a:r>
          </a:p>
          <a:p>
            <a:pPr algn="just">
              <a:buNone/>
            </a:pP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б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) изучает конструктивные и технические характеристики торгового объекта; </a:t>
            </a:r>
          </a:p>
          <a:p>
            <a:pPr algn="just">
              <a:buNone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в)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определяет степень угрозы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;</a:t>
            </a:r>
          </a:p>
          <a:p>
            <a:pPr algn="just">
              <a:buNone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г) выявляет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потенциально опасные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участки;</a:t>
            </a:r>
          </a:p>
          <a:p>
            <a:pPr algn="just">
              <a:buNone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д)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определяет категорию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торгового объекта;</a:t>
            </a:r>
          </a:p>
          <a:p>
            <a:pPr algn="just">
              <a:buNone/>
            </a:pP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е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)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проводит обследование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торгового объекта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;</a:t>
            </a:r>
            <a:endParaRPr lang="ru-RU" sz="1800" b="1" dirty="0"/>
          </a:p>
          <a:p>
            <a:pPr algn="just">
              <a:buNone/>
            </a:pPr>
            <a:r>
              <a:rPr lang="ru-RU" sz="1800" b="1" dirty="0"/>
              <a:t>ж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) определяет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необходимые мероприятия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по обеспечению антитеррористической защищенности торгового объекта.</a:t>
            </a:r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0" y="6421814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082675" y="268288"/>
            <a:ext cx="697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z="1400" b="1" dirty="0" smtClean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61872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107504" y="79375"/>
            <a:ext cx="9001000" cy="629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>
              <a:buNone/>
            </a:pP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Категории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торговых </a:t>
            </a: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объектов:</a:t>
            </a:r>
          </a:p>
          <a:p>
            <a:pPr algn="ctr">
              <a:buNone/>
            </a:pPr>
            <a:r>
              <a:rPr lang="ru-RU" sz="1600" b="1" i="1" dirty="0" smtClean="0"/>
              <a:t>Всем </a:t>
            </a:r>
            <a:r>
              <a:rPr lang="ru-RU" sz="1600" b="1" i="1" dirty="0"/>
              <a:t>торговым объектам присваивается категория, соответствующая </a:t>
            </a:r>
            <a:r>
              <a:rPr lang="ru-RU" sz="1600" b="1" i="1" dirty="0">
                <a:solidFill>
                  <a:srgbClr val="FF0000"/>
                </a:solidFill>
              </a:rPr>
              <a:t>наивысшему</a:t>
            </a:r>
            <a:r>
              <a:rPr lang="ru-RU" sz="1600" b="1" i="1" dirty="0"/>
              <a:t> количественному показателю любого из критериев категорирования.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а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) торговые объекты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первой категории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, к которой относятся: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прогнозируемое количество пострадавших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более 1000 человек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(или) максимальный материальный ущерб –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более 50 млн. рублей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;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б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) торговые объекты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второй категории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, к которой относятся: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прогнозируемое количество пострадавших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от 200 до 1000 человек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(или) максимальный материальный ущерб – 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                      </a:t>
            </a:r>
            <a:r>
              <a:rPr lang="ru-RU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от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15 до 50 млн. рублей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;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в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) торговые объекты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третьей категории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, к которой относятся: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прогнозируемое количество пострадавших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от 50 до 200 человек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(или) максимальный материальный ущерб – </a:t>
            </a:r>
            <a:r>
              <a:rPr lang="ru-RU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от 5 до 15 млн. рублей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. </a:t>
            </a:r>
            <a:endParaRPr lang="ru-RU" sz="1600" b="1" i="1" dirty="0"/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0" y="6471045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082675" y="268288"/>
            <a:ext cx="697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z="1400" b="1" dirty="0" smtClean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71045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80680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107504" y="79375"/>
            <a:ext cx="9001000" cy="6586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>
              <a:buNone/>
            </a:pP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Результатом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является акт, который содержит: </a:t>
            </a:r>
            <a:endParaRPr lang="ru-RU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>
              <a:buNone/>
            </a:pPr>
            <a:endParaRPr lang="ru-RU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>
              <a:buNone/>
            </a:pP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 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>
              <a:buNone/>
            </a:pPr>
            <a:endParaRPr lang="ru-RU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>
              <a:buNone/>
            </a:pP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>
              <a:buNone/>
            </a:pPr>
            <a:endParaRPr lang="ru-RU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>
              <a:buNone/>
            </a:pP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>
              <a:buNone/>
            </a:pP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>
              <a:buNone/>
            </a:pPr>
            <a:endParaRPr lang="ru-RU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>
              <a:buNone/>
            </a:pP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just">
              <a:buNone/>
            </a:pP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Акт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 обследования и категорирования торгового объекта </a:t>
            </a: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составляется </a:t>
            </a:r>
            <a:r>
              <a:rPr lang="ru-RU" sz="2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                в </a:t>
            </a: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2-х экземплярах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, подписывается всеми членами комиссии и </a:t>
            </a: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является неотъемлемой частью Паспорта безопасности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.</a:t>
            </a:r>
          </a:p>
          <a:p>
            <a:pPr algn="just"/>
            <a:endParaRPr lang="ru-RU" sz="1600" dirty="0"/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0" y="6309320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082675" y="268288"/>
            <a:ext cx="697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z="1400" b="1" dirty="0" smtClean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63444" y="1523058"/>
            <a:ext cx="8496944" cy="998354"/>
          </a:xfrm>
          <a:prstGeom prst="flowChartProcess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</a:t>
            </a:r>
            <a:r>
              <a:rPr lang="ru-RU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ведения </a:t>
            </a:r>
            <a:r>
              <a:rPr lang="ru-RU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 присвоении торговому объекту </a:t>
            </a:r>
            <a:endParaRPr lang="ru-RU" dirty="0" smtClean="0">
              <a:ln w="0"/>
              <a:solidFill>
                <a:schemeClr val="tx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соответствующей категории</a:t>
            </a:r>
            <a:endParaRPr lang="ru-RU" dirty="0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84828" y="2821170"/>
            <a:ext cx="8496944" cy="1083338"/>
          </a:xfrm>
          <a:prstGeom prst="flowChartProcess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  <a:r>
              <a:rPr lang="ru-RU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ыводы </a:t>
            </a:r>
            <a:r>
              <a:rPr lang="ru-RU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 эффективности существующей антитеррористической защищенности торгового </a:t>
            </a:r>
            <a:r>
              <a:rPr lang="ru-RU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объекта</a:t>
            </a:r>
            <a:endParaRPr lang="ru-RU" dirty="0">
              <a:ln w="0"/>
              <a:solidFill>
                <a:schemeClr val="tx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395536" y="4108560"/>
            <a:ext cx="8496944" cy="998354"/>
          </a:xfrm>
          <a:prstGeom prst="flowChartProcess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Рекомендации и перечень мер по приведению                                     его антитеррористической защищённости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4031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4103" name="Picture 10" descr="back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63" name="Rectangle 3"/>
            <p:cNvSpPr txBox="1">
              <a:spLocks noChangeArrowheads="1"/>
            </p:cNvSpPr>
            <p:nvPr/>
          </p:nvSpPr>
          <p:spPr bwMode="auto">
            <a:xfrm>
              <a:off x="1111" y="0"/>
              <a:ext cx="4649" cy="4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anchor="ctr"/>
            <a:lstStyle/>
            <a:p>
              <a:pPr algn="r" eaLnBrk="1" hangingPunct="1">
                <a:spcBef>
                  <a:spcPct val="50000"/>
                </a:spcBef>
                <a:defRPr/>
              </a:pPr>
              <a:endParaRPr lang="ru-RU" sz="23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05" name="Picture 4" descr="Flag_line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6"/>
              <a:ext cx="5760" cy="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6" descr="photo310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50"/>
              <a:ext cx="529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9" name="Rectangle 11"/>
          <p:cNvSpPr>
            <a:spLocks noChangeArrowheads="1"/>
          </p:cNvSpPr>
          <p:nvPr/>
        </p:nvSpPr>
        <p:spPr bwMode="auto">
          <a:xfrm>
            <a:off x="107504" y="79375"/>
            <a:ext cx="9001000" cy="112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Министерство агропромышленного комплекса и торговли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n w="0"/>
                <a:latin typeface="+mn-lt"/>
                <a:cs typeface="Arial" panose="020B0604020202020204" pitchFamily="34" charset="0"/>
              </a:rPr>
              <a:t>Архангельской области</a:t>
            </a:r>
          </a:p>
          <a:p>
            <a:pPr lv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>
              <a:spcBef>
                <a:spcPts val="0"/>
              </a:spcBef>
              <a:buNone/>
            </a:pPr>
            <a:endParaRPr lang="ru-RU" sz="1600" b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100" name="Line 14"/>
          <p:cNvSpPr>
            <a:spLocks noChangeShapeType="1"/>
          </p:cNvSpPr>
          <p:nvPr/>
        </p:nvSpPr>
        <p:spPr bwMode="auto">
          <a:xfrm>
            <a:off x="107504" y="6410401"/>
            <a:ext cx="9144000" cy="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179388" y="268288"/>
            <a:ext cx="8857108" cy="674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z="1400" b="1" dirty="0" smtClean="0">
              <a:latin typeface="+mj-lt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ru-RU" altLang="ru-RU" sz="1400" b="1" dirty="0">
              <a:latin typeface="+mj-lt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ru-RU" altLang="ru-RU" sz="1400" b="1" dirty="0" smtClean="0">
              <a:latin typeface="+mj-lt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ru-RU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Акт </a:t>
            </a:r>
            <a:r>
              <a:rPr lang="ru-RU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обследования и </a:t>
            </a:r>
            <a:r>
              <a:rPr lang="ru-RU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категорирования торгового объекта</a:t>
            </a:r>
            <a:endParaRPr lang="ru-RU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 eaLnBrk="1" hangingPunct="1">
              <a:defRPr/>
            </a:pPr>
            <a:r>
              <a:rPr lang="ru-RU" altLang="ru-RU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включает разделы:</a:t>
            </a:r>
          </a:p>
          <a:p>
            <a:pPr algn="just"/>
            <a:r>
              <a:rPr lang="ru-RU" sz="2100" b="1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Раздел 1. </a:t>
            </a:r>
          </a:p>
          <a:p>
            <a:pPr algn="ctr"/>
            <a:r>
              <a:rPr lang="ru-RU" sz="21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Общие </a:t>
            </a:r>
            <a:r>
              <a:rPr lang="ru-RU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сведения о торговом объекте. </a:t>
            </a:r>
          </a:p>
          <a:p>
            <a:pPr algn="just"/>
            <a:r>
              <a:rPr lang="ru-RU" sz="2100" b="1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Раздел </a:t>
            </a:r>
            <a:r>
              <a:rPr lang="ru-RU" sz="2100" b="1" dirty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2. </a:t>
            </a:r>
            <a:endParaRPr lang="ru-RU" sz="2100" b="1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/>
            <a:r>
              <a:rPr lang="ru-RU" sz="21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Организация </a:t>
            </a:r>
            <a:r>
              <a:rPr lang="ru-RU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охраны торгового объекта техническими средствами. </a:t>
            </a:r>
          </a:p>
          <a:p>
            <a:pPr algn="just"/>
            <a:r>
              <a:rPr lang="ru-RU" sz="2100" b="1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Раздел </a:t>
            </a:r>
            <a:r>
              <a:rPr lang="ru-RU" sz="2100" b="1" dirty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3. </a:t>
            </a:r>
            <a:endParaRPr lang="ru-RU" sz="2100" b="1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/>
            <a:r>
              <a:rPr lang="ru-RU" sz="21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Организация </a:t>
            </a:r>
            <a:r>
              <a:rPr lang="ru-RU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физической охраны объекта.</a:t>
            </a:r>
          </a:p>
          <a:p>
            <a:pPr algn="just"/>
            <a:r>
              <a:rPr lang="ru-RU" sz="2100" b="1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Раздел </a:t>
            </a:r>
            <a:r>
              <a:rPr lang="ru-RU" sz="2100" b="1" dirty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4. </a:t>
            </a:r>
            <a:endParaRPr lang="ru-RU" sz="2100" b="1" dirty="0" smtClean="0">
              <a:ln w="0"/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/>
            <a:r>
              <a:rPr lang="ru-RU" sz="21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Мероприятия </a:t>
            </a:r>
            <a:r>
              <a:rPr lang="ru-RU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по обеспечению безопасности и антитеррористической защищенности торгового объекта.</a:t>
            </a:r>
          </a:p>
          <a:p>
            <a:pPr algn="just"/>
            <a:r>
              <a:rPr lang="ru-RU" sz="2100" b="1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Раздел </a:t>
            </a:r>
            <a:r>
              <a:rPr lang="ru-RU" sz="2100" b="1" dirty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5.</a:t>
            </a:r>
            <a:r>
              <a:rPr lang="ru-RU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 </a:t>
            </a:r>
            <a:endParaRPr lang="ru-RU" sz="21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/>
            <a:r>
              <a:rPr lang="ru-RU" sz="21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Степень </a:t>
            </a:r>
            <a:r>
              <a:rPr lang="ru-RU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угрозы и возможные последствия совершения акта терроризма.</a:t>
            </a:r>
          </a:p>
          <a:p>
            <a:pPr algn="just"/>
            <a:r>
              <a:rPr lang="ru-RU" sz="2100" b="1" dirty="0" smtClean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Раздел </a:t>
            </a:r>
            <a:r>
              <a:rPr lang="ru-RU" sz="2100" b="1" dirty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6.</a:t>
            </a:r>
            <a:r>
              <a:rPr lang="ru-RU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 </a:t>
            </a:r>
            <a:endParaRPr lang="ru-RU" sz="21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  <a:p>
            <a:pPr algn="ctr"/>
            <a:r>
              <a:rPr lang="ru-RU" sz="21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Выводы </a:t>
            </a:r>
            <a:r>
              <a:rPr lang="ru-RU" sz="21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предложения комиссии.</a:t>
            </a:r>
          </a:p>
          <a:p>
            <a:pPr algn="just"/>
            <a:r>
              <a:rPr lang="ru-RU" sz="1600" b="1" dirty="0"/>
              <a:t> </a:t>
            </a:r>
          </a:p>
          <a:p>
            <a:pPr algn="just" eaLnBrk="1" hangingPunct="1">
              <a:defRPr/>
            </a:pPr>
            <a:endParaRPr lang="ru-RU" altLang="ru-RU" sz="1600" dirty="0">
              <a:latin typeface="+mj-lt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endParaRPr lang="ru-RU" altLang="ru-RU" sz="1600" dirty="0" smtClean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23528" y="6421814"/>
            <a:ext cx="8568952" cy="283786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12 июля 2018 года                                                                                                                        г. Северодвинск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91415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7872</TotalTime>
  <Words>1179</Words>
  <Application>Microsoft Office PowerPoint</Application>
  <PresentationFormat>Экран (4:3)</PresentationFormat>
  <Paragraphs>229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users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ПЦ88</dc:creator>
  <cp:lastModifiedBy>Сахаров Максим Юрьевич</cp:lastModifiedBy>
  <cp:revision>576</cp:revision>
  <cp:lastPrinted>2018-07-12T07:06:21Z</cp:lastPrinted>
  <dcterms:created xsi:type="dcterms:W3CDTF">2004-10-18T07:04:46Z</dcterms:created>
  <dcterms:modified xsi:type="dcterms:W3CDTF">2018-07-12T07:10:18Z</dcterms:modified>
</cp:coreProperties>
</file>