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0"/>
  </p:notesMasterIdLst>
  <p:handoutMasterIdLst>
    <p:handoutMasterId r:id="rId11"/>
  </p:handoutMasterIdLst>
  <p:sldIdLst>
    <p:sldId id="256" r:id="rId2"/>
    <p:sldId id="307" r:id="rId3"/>
    <p:sldId id="261" r:id="rId4"/>
    <p:sldId id="265" r:id="rId5"/>
    <p:sldId id="316" r:id="rId6"/>
    <p:sldId id="315" r:id="rId7"/>
    <p:sldId id="314" r:id="rId8"/>
    <p:sldId id="266" r:id="rId9"/>
  </p:sldIdLst>
  <p:sldSz cx="9144000" cy="6858000" type="screen4x3"/>
  <p:notesSz cx="6761163" cy="988218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13969"/>
    <a:srgbClr val="2A1255"/>
    <a:srgbClr val="0041B6"/>
    <a:srgbClr val="332319"/>
    <a:srgbClr val="006CFF"/>
    <a:srgbClr val="97000B"/>
    <a:srgbClr val="F9D600"/>
    <a:srgbClr val="324057"/>
    <a:srgbClr val="007CCE"/>
    <a:srgbClr val="A58C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60" autoAdjust="0"/>
    <p:restoredTop sz="98048" autoAdjust="0"/>
  </p:normalViewPr>
  <p:slideViewPr>
    <p:cSldViewPr snapToGrid="0">
      <p:cViewPr>
        <p:scale>
          <a:sx n="87" d="100"/>
          <a:sy n="87" d="100"/>
        </p:scale>
        <p:origin x="-978" y="-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804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86F4280-E525-4C10-A1A2-97E232C0B08C}" type="doc">
      <dgm:prSet loTypeId="urn:microsoft.com/office/officeart/2005/8/layout/cycle6" loCatId="cycle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0584AB62-A6CC-4D86-BFC2-706C51FCD349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Аренда на длительный срок                          (5 лет</a:t>
          </a:r>
          <a:r>
            <a:rPr 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)</a:t>
          </a:r>
          <a:endParaRPr lang="ru-RU" sz="18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2D02A81-D16E-4C06-8767-A3973B061881}" type="parTrans" cxnId="{9AB9C5FC-441C-45DA-B03D-7E384856EB05}">
      <dgm:prSet/>
      <dgm:spPr/>
      <dgm:t>
        <a:bodyPr/>
        <a:lstStyle/>
        <a:p>
          <a:endParaRPr lang="ru-RU"/>
        </a:p>
      </dgm:t>
    </dgm:pt>
    <dgm:pt modelId="{12A16DC5-DAFE-4E93-8265-A4EE8B22C57C}" type="sibTrans" cxnId="{9AB9C5FC-441C-45DA-B03D-7E384856EB05}">
      <dgm:prSet/>
      <dgm:spPr/>
      <dgm:t>
        <a:bodyPr/>
        <a:lstStyle/>
        <a:p>
          <a:endParaRPr lang="ru-RU"/>
        </a:p>
      </dgm:t>
    </dgm:pt>
    <dgm:pt modelId="{7C840870-9F30-40EB-9503-920CDA89D714}">
      <dgm:prSet phldrT="[Текст]" custT="1"/>
      <dgm:spPr/>
      <dgm:t>
        <a:bodyPr/>
        <a:lstStyle/>
        <a:p>
          <a:r>
            <a:rPr lang="ru-RU" sz="1800" b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Торги только среди субъектов МСП и самозанятых</a:t>
          </a:r>
          <a:endParaRPr lang="ru-RU" sz="18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3E350D5-4E2A-4216-9894-47B8281187C9}" type="parTrans" cxnId="{F1267FE3-4644-4AC7-B379-E605D07920C1}">
      <dgm:prSet/>
      <dgm:spPr/>
      <dgm:t>
        <a:bodyPr/>
        <a:lstStyle/>
        <a:p>
          <a:endParaRPr lang="ru-RU"/>
        </a:p>
      </dgm:t>
    </dgm:pt>
    <dgm:pt modelId="{C4D5761F-C39E-4FA1-8EE8-546C9C217820}" type="sibTrans" cxnId="{F1267FE3-4644-4AC7-B379-E605D07920C1}">
      <dgm:prSet/>
      <dgm:spPr/>
      <dgm:t>
        <a:bodyPr/>
        <a:lstStyle/>
        <a:p>
          <a:endParaRPr lang="ru-RU"/>
        </a:p>
      </dgm:t>
    </dgm:pt>
    <dgm:pt modelId="{DB2ACE49-E7D2-40E9-9B44-1209668D60F8}">
      <dgm:prSet phldrT="[Текст]" custT="1"/>
      <dgm:spPr/>
      <dgm:t>
        <a:bodyPr/>
        <a:lstStyle/>
        <a:p>
          <a:r>
            <a:rPr lang="ru-RU" sz="1800" b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Возможность выкупа имущества в случаях, установлен-ных законом</a:t>
          </a:r>
          <a:endParaRPr lang="ru-RU" sz="18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7A7F8FF-6F81-4484-B742-B86A74E8AA93}" type="parTrans" cxnId="{E791AF4B-A169-4480-AAFF-6F1EF1C822AA}">
      <dgm:prSet/>
      <dgm:spPr/>
      <dgm:t>
        <a:bodyPr/>
        <a:lstStyle/>
        <a:p>
          <a:endParaRPr lang="ru-RU"/>
        </a:p>
      </dgm:t>
    </dgm:pt>
    <dgm:pt modelId="{2714B18D-A928-42FC-B28E-073448CF2421}" type="sibTrans" cxnId="{E791AF4B-A169-4480-AAFF-6F1EF1C822AA}">
      <dgm:prSet/>
      <dgm:spPr/>
      <dgm:t>
        <a:bodyPr/>
        <a:lstStyle/>
        <a:p>
          <a:endParaRPr lang="ru-RU"/>
        </a:p>
      </dgm:t>
    </dgm:pt>
    <dgm:pt modelId="{BBBC7697-E1B7-4DD3-92B7-C2CC5652951E}">
      <dgm:prSet phldrT="[Текст]" custT="1"/>
      <dgm:spPr/>
      <dgm:t>
        <a:bodyPr/>
        <a:lstStyle/>
        <a:p>
          <a:r>
            <a:rPr lang="ru-RU" sz="1800" b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Без посредников напрямую у собственника</a:t>
          </a:r>
          <a:endParaRPr lang="ru-RU" sz="18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D80455B-D5C9-4854-A50E-62A6EFD0063E}" type="parTrans" cxnId="{7A6DEAF3-F6E6-4726-8D66-FE534F708079}">
      <dgm:prSet/>
      <dgm:spPr/>
      <dgm:t>
        <a:bodyPr/>
        <a:lstStyle/>
        <a:p>
          <a:endParaRPr lang="ru-RU"/>
        </a:p>
      </dgm:t>
    </dgm:pt>
    <dgm:pt modelId="{888CFA54-2AC8-4491-8A80-0126C318AACA}" type="sibTrans" cxnId="{7A6DEAF3-F6E6-4726-8D66-FE534F708079}">
      <dgm:prSet/>
      <dgm:spPr/>
      <dgm:t>
        <a:bodyPr/>
        <a:lstStyle/>
        <a:p>
          <a:endParaRPr lang="ru-RU"/>
        </a:p>
      </dgm:t>
    </dgm:pt>
    <dgm:pt modelId="{A790D9EB-672A-4DFB-ADFE-BC2961F57315}">
      <dgm:prSet phldrT="[Текст]" custT="1"/>
      <dgm:spPr/>
      <dgm:t>
        <a:bodyPr/>
        <a:lstStyle/>
        <a:p>
          <a:r>
            <a:rPr lang="ru-RU" sz="1800" b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Фиксирован-ная цена договора</a:t>
          </a:r>
          <a:endParaRPr lang="ru-RU" sz="18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FC397E4-F497-4A89-9C37-F32F7797B8DE}" type="parTrans" cxnId="{C68326B2-38F4-48DF-A073-621BE8412E13}">
      <dgm:prSet/>
      <dgm:spPr/>
      <dgm:t>
        <a:bodyPr/>
        <a:lstStyle/>
        <a:p>
          <a:endParaRPr lang="ru-RU"/>
        </a:p>
      </dgm:t>
    </dgm:pt>
    <dgm:pt modelId="{B6DBBC4A-93CB-4151-9631-800F51405342}" type="sibTrans" cxnId="{C68326B2-38F4-48DF-A073-621BE8412E13}">
      <dgm:prSet/>
      <dgm:spPr/>
      <dgm:t>
        <a:bodyPr/>
        <a:lstStyle/>
        <a:p>
          <a:endParaRPr lang="ru-RU"/>
        </a:p>
      </dgm:t>
    </dgm:pt>
    <dgm:pt modelId="{FB1DC312-B629-43DE-BAF2-F853CFDD0DF3}" type="pres">
      <dgm:prSet presAssocID="{A86F4280-E525-4C10-A1A2-97E232C0B08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0F9BADD-37E5-4936-9155-5430224B51E5}" type="pres">
      <dgm:prSet presAssocID="{0584AB62-A6CC-4D86-BFC2-706C51FCD349}" presName="node" presStyleLbl="node1" presStyleIdx="0" presStyleCnt="5" custScaleX="125617" custScaleY="1507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CE49FA-1F24-4E03-A88C-ED556078E6F3}" type="pres">
      <dgm:prSet presAssocID="{0584AB62-A6CC-4D86-BFC2-706C51FCD349}" presName="spNode" presStyleCnt="0"/>
      <dgm:spPr/>
    </dgm:pt>
    <dgm:pt modelId="{E98FDA37-C534-4D48-89DD-C8C315438FB0}" type="pres">
      <dgm:prSet presAssocID="{12A16DC5-DAFE-4E93-8265-A4EE8B22C57C}" presName="sibTrans" presStyleLbl="sibTrans1D1" presStyleIdx="0" presStyleCnt="5"/>
      <dgm:spPr/>
      <dgm:t>
        <a:bodyPr/>
        <a:lstStyle/>
        <a:p>
          <a:endParaRPr lang="ru-RU"/>
        </a:p>
      </dgm:t>
    </dgm:pt>
    <dgm:pt modelId="{D18C46D1-FF79-4F0C-9C73-0ADA2479A16B}" type="pres">
      <dgm:prSet presAssocID="{7C840870-9F30-40EB-9503-920CDA89D714}" presName="node" presStyleLbl="node1" presStyleIdx="1" presStyleCnt="5" custScaleX="116398" custScaleY="164774" custRadScaleRad="99232" custRadScaleInc="158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B9F003-A174-4FF3-928A-A3ACFCBCC95D}" type="pres">
      <dgm:prSet presAssocID="{7C840870-9F30-40EB-9503-920CDA89D714}" presName="spNode" presStyleCnt="0"/>
      <dgm:spPr/>
    </dgm:pt>
    <dgm:pt modelId="{E6DFE7D7-D01F-495C-A857-0DFDFA269251}" type="pres">
      <dgm:prSet presAssocID="{C4D5761F-C39E-4FA1-8EE8-546C9C217820}" presName="sibTrans" presStyleLbl="sibTrans1D1" presStyleIdx="1" presStyleCnt="5"/>
      <dgm:spPr/>
      <dgm:t>
        <a:bodyPr/>
        <a:lstStyle/>
        <a:p>
          <a:endParaRPr lang="ru-RU"/>
        </a:p>
      </dgm:t>
    </dgm:pt>
    <dgm:pt modelId="{E4F00B0B-97EA-4A02-8056-8D9775AE80B3}" type="pres">
      <dgm:prSet presAssocID="{DB2ACE49-E7D2-40E9-9B44-1209668D60F8}" presName="node" presStyleLbl="node1" presStyleIdx="2" presStyleCnt="5" custScaleX="114540" custScaleY="15663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29A9B7-C72F-49DC-8086-CD9E8071C543}" type="pres">
      <dgm:prSet presAssocID="{DB2ACE49-E7D2-40E9-9B44-1209668D60F8}" presName="spNode" presStyleCnt="0"/>
      <dgm:spPr/>
    </dgm:pt>
    <dgm:pt modelId="{F5865AF7-8FDF-4141-98A3-A257E96116A8}" type="pres">
      <dgm:prSet presAssocID="{2714B18D-A928-42FC-B28E-073448CF2421}" presName="sibTrans" presStyleLbl="sibTrans1D1" presStyleIdx="2" presStyleCnt="5"/>
      <dgm:spPr/>
      <dgm:t>
        <a:bodyPr/>
        <a:lstStyle/>
        <a:p>
          <a:endParaRPr lang="ru-RU"/>
        </a:p>
      </dgm:t>
    </dgm:pt>
    <dgm:pt modelId="{76F40430-6DF1-42EF-9FE4-3AB7F30CF6EA}" type="pres">
      <dgm:prSet presAssocID="{BBBC7697-E1B7-4DD3-92B7-C2CC5652951E}" presName="node" presStyleLbl="node1" presStyleIdx="3" presStyleCnt="5" custScaleX="117888" custScaleY="1606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000039-3FB7-4C3D-A7D0-A8CE5D59362E}" type="pres">
      <dgm:prSet presAssocID="{BBBC7697-E1B7-4DD3-92B7-C2CC5652951E}" presName="spNode" presStyleCnt="0"/>
      <dgm:spPr/>
    </dgm:pt>
    <dgm:pt modelId="{596F8E3A-BF25-4A07-A344-F7E2EA77B53E}" type="pres">
      <dgm:prSet presAssocID="{888CFA54-2AC8-4491-8A80-0126C318AACA}" presName="sibTrans" presStyleLbl="sibTrans1D1" presStyleIdx="3" presStyleCnt="5"/>
      <dgm:spPr/>
      <dgm:t>
        <a:bodyPr/>
        <a:lstStyle/>
        <a:p>
          <a:endParaRPr lang="ru-RU"/>
        </a:p>
      </dgm:t>
    </dgm:pt>
    <dgm:pt modelId="{A9E2322F-F8A4-4C1D-A0D8-C3F7952D1090}" type="pres">
      <dgm:prSet presAssocID="{A790D9EB-672A-4DFB-ADFE-BC2961F57315}" presName="node" presStyleLbl="node1" presStyleIdx="4" presStyleCnt="5" custScaleX="113456" custScaleY="166954" custRadScaleRad="98040" custRadScaleInc="-164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DD266BD-98E2-4E50-9C5F-8B66962B5373}" type="pres">
      <dgm:prSet presAssocID="{A790D9EB-672A-4DFB-ADFE-BC2961F57315}" presName="spNode" presStyleCnt="0"/>
      <dgm:spPr/>
    </dgm:pt>
    <dgm:pt modelId="{179B34CA-C864-4DD7-B5A6-C3686130C01D}" type="pres">
      <dgm:prSet presAssocID="{B6DBBC4A-93CB-4151-9631-800F51405342}" presName="sibTrans" presStyleLbl="sibTrans1D1" presStyleIdx="4" presStyleCnt="5"/>
      <dgm:spPr/>
      <dgm:t>
        <a:bodyPr/>
        <a:lstStyle/>
        <a:p>
          <a:endParaRPr lang="ru-RU"/>
        </a:p>
      </dgm:t>
    </dgm:pt>
  </dgm:ptLst>
  <dgm:cxnLst>
    <dgm:cxn modelId="{21D5B018-85BE-4204-9B58-60D5EBC313FA}" type="presOf" srcId="{C4D5761F-C39E-4FA1-8EE8-546C9C217820}" destId="{E6DFE7D7-D01F-495C-A857-0DFDFA269251}" srcOrd="0" destOrd="0" presId="urn:microsoft.com/office/officeart/2005/8/layout/cycle6"/>
    <dgm:cxn modelId="{F1267FE3-4644-4AC7-B379-E605D07920C1}" srcId="{A86F4280-E525-4C10-A1A2-97E232C0B08C}" destId="{7C840870-9F30-40EB-9503-920CDA89D714}" srcOrd="1" destOrd="0" parTransId="{83E350D5-4E2A-4216-9894-47B8281187C9}" sibTransId="{C4D5761F-C39E-4FA1-8EE8-546C9C217820}"/>
    <dgm:cxn modelId="{E791AF4B-A169-4480-AAFF-6F1EF1C822AA}" srcId="{A86F4280-E525-4C10-A1A2-97E232C0B08C}" destId="{DB2ACE49-E7D2-40E9-9B44-1209668D60F8}" srcOrd="2" destOrd="0" parTransId="{57A7F8FF-6F81-4484-B742-B86A74E8AA93}" sibTransId="{2714B18D-A928-42FC-B28E-073448CF2421}"/>
    <dgm:cxn modelId="{C34F9020-740E-4A0F-B670-12018F7BB2CF}" type="presOf" srcId="{A86F4280-E525-4C10-A1A2-97E232C0B08C}" destId="{FB1DC312-B629-43DE-BAF2-F853CFDD0DF3}" srcOrd="0" destOrd="0" presId="urn:microsoft.com/office/officeart/2005/8/layout/cycle6"/>
    <dgm:cxn modelId="{0C2A84C8-8AEA-4894-AA42-933397B26CAF}" type="presOf" srcId="{12A16DC5-DAFE-4E93-8265-A4EE8B22C57C}" destId="{E98FDA37-C534-4D48-89DD-C8C315438FB0}" srcOrd="0" destOrd="0" presId="urn:microsoft.com/office/officeart/2005/8/layout/cycle6"/>
    <dgm:cxn modelId="{BCA19128-E24C-4138-8F96-BDD74EC439F4}" type="presOf" srcId="{0584AB62-A6CC-4D86-BFC2-706C51FCD349}" destId="{20F9BADD-37E5-4936-9155-5430224B51E5}" srcOrd="0" destOrd="0" presId="urn:microsoft.com/office/officeart/2005/8/layout/cycle6"/>
    <dgm:cxn modelId="{7A6DEAF3-F6E6-4726-8D66-FE534F708079}" srcId="{A86F4280-E525-4C10-A1A2-97E232C0B08C}" destId="{BBBC7697-E1B7-4DD3-92B7-C2CC5652951E}" srcOrd="3" destOrd="0" parTransId="{7D80455B-D5C9-4854-A50E-62A6EFD0063E}" sibTransId="{888CFA54-2AC8-4491-8A80-0126C318AACA}"/>
    <dgm:cxn modelId="{D64AEB04-5356-47A6-BC0A-7E3762DAF295}" type="presOf" srcId="{DB2ACE49-E7D2-40E9-9B44-1209668D60F8}" destId="{E4F00B0B-97EA-4A02-8056-8D9775AE80B3}" srcOrd="0" destOrd="0" presId="urn:microsoft.com/office/officeart/2005/8/layout/cycle6"/>
    <dgm:cxn modelId="{9AB9C5FC-441C-45DA-B03D-7E384856EB05}" srcId="{A86F4280-E525-4C10-A1A2-97E232C0B08C}" destId="{0584AB62-A6CC-4D86-BFC2-706C51FCD349}" srcOrd="0" destOrd="0" parTransId="{62D02A81-D16E-4C06-8767-A3973B061881}" sibTransId="{12A16DC5-DAFE-4E93-8265-A4EE8B22C57C}"/>
    <dgm:cxn modelId="{99499F93-2346-441D-9FFB-C20D60EDA039}" type="presOf" srcId="{888CFA54-2AC8-4491-8A80-0126C318AACA}" destId="{596F8E3A-BF25-4A07-A344-F7E2EA77B53E}" srcOrd="0" destOrd="0" presId="urn:microsoft.com/office/officeart/2005/8/layout/cycle6"/>
    <dgm:cxn modelId="{D6EDC1B5-31C0-4054-96EF-E6A63C749110}" type="presOf" srcId="{A790D9EB-672A-4DFB-ADFE-BC2961F57315}" destId="{A9E2322F-F8A4-4C1D-A0D8-C3F7952D1090}" srcOrd="0" destOrd="0" presId="urn:microsoft.com/office/officeart/2005/8/layout/cycle6"/>
    <dgm:cxn modelId="{A5348542-C172-4945-9BAE-A824DF9AF807}" type="presOf" srcId="{7C840870-9F30-40EB-9503-920CDA89D714}" destId="{D18C46D1-FF79-4F0C-9C73-0ADA2479A16B}" srcOrd="0" destOrd="0" presId="urn:microsoft.com/office/officeart/2005/8/layout/cycle6"/>
    <dgm:cxn modelId="{26BDB7C9-247A-4912-A7A9-2E649CE038C4}" type="presOf" srcId="{B6DBBC4A-93CB-4151-9631-800F51405342}" destId="{179B34CA-C864-4DD7-B5A6-C3686130C01D}" srcOrd="0" destOrd="0" presId="urn:microsoft.com/office/officeart/2005/8/layout/cycle6"/>
    <dgm:cxn modelId="{C68326B2-38F4-48DF-A073-621BE8412E13}" srcId="{A86F4280-E525-4C10-A1A2-97E232C0B08C}" destId="{A790D9EB-672A-4DFB-ADFE-BC2961F57315}" srcOrd="4" destOrd="0" parTransId="{4FC397E4-F497-4A89-9C37-F32F7797B8DE}" sibTransId="{B6DBBC4A-93CB-4151-9631-800F51405342}"/>
    <dgm:cxn modelId="{D27C3198-D39A-4AD4-8168-F176C4F87690}" type="presOf" srcId="{BBBC7697-E1B7-4DD3-92B7-C2CC5652951E}" destId="{76F40430-6DF1-42EF-9FE4-3AB7F30CF6EA}" srcOrd="0" destOrd="0" presId="urn:microsoft.com/office/officeart/2005/8/layout/cycle6"/>
    <dgm:cxn modelId="{B2FD0099-182D-4D72-8D64-7F6EFE58CAB3}" type="presOf" srcId="{2714B18D-A928-42FC-B28E-073448CF2421}" destId="{F5865AF7-8FDF-4141-98A3-A257E96116A8}" srcOrd="0" destOrd="0" presId="urn:microsoft.com/office/officeart/2005/8/layout/cycle6"/>
    <dgm:cxn modelId="{4D1A4936-864B-49DE-A325-01F7E4E0D259}" type="presParOf" srcId="{FB1DC312-B629-43DE-BAF2-F853CFDD0DF3}" destId="{20F9BADD-37E5-4936-9155-5430224B51E5}" srcOrd="0" destOrd="0" presId="urn:microsoft.com/office/officeart/2005/8/layout/cycle6"/>
    <dgm:cxn modelId="{C7CAFF58-F76C-4FE7-8534-ED310F1FAEA5}" type="presParOf" srcId="{FB1DC312-B629-43DE-BAF2-F853CFDD0DF3}" destId="{B4CE49FA-1F24-4E03-A88C-ED556078E6F3}" srcOrd="1" destOrd="0" presId="urn:microsoft.com/office/officeart/2005/8/layout/cycle6"/>
    <dgm:cxn modelId="{D4ECDEC5-FD27-4787-9DD3-27E2429B2F72}" type="presParOf" srcId="{FB1DC312-B629-43DE-BAF2-F853CFDD0DF3}" destId="{E98FDA37-C534-4D48-89DD-C8C315438FB0}" srcOrd="2" destOrd="0" presId="urn:microsoft.com/office/officeart/2005/8/layout/cycle6"/>
    <dgm:cxn modelId="{2F5FBEA9-2327-4BA9-A998-E3A07FBB9707}" type="presParOf" srcId="{FB1DC312-B629-43DE-BAF2-F853CFDD0DF3}" destId="{D18C46D1-FF79-4F0C-9C73-0ADA2479A16B}" srcOrd="3" destOrd="0" presId="urn:microsoft.com/office/officeart/2005/8/layout/cycle6"/>
    <dgm:cxn modelId="{69D51989-A2E5-4FCA-B842-75F1F3F56F55}" type="presParOf" srcId="{FB1DC312-B629-43DE-BAF2-F853CFDD0DF3}" destId="{56B9F003-A174-4FF3-928A-A3ACFCBCC95D}" srcOrd="4" destOrd="0" presId="urn:microsoft.com/office/officeart/2005/8/layout/cycle6"/>
    <dgm:cxn modelId="{C3FF1F65-BC69-4E4A-8A6D-88623583362D}" type="presParOf" srcId="{FB1DC312-B629-43DE-BAF2-F853CFDD0DF3}" destId="{E6DFE7D7-D01F-495C-A857-0DFDFA269251}" srcOrd="5" destOrd="0" presId="urn:microsoft.com/office/officeart/2005/8/layout/cycle6"/>
    <dgm:cxn modelId="{876E9D18-A2DC-4B71-A87D-2573D8D34311}" type="presParOf" srcId="{FB1DC312-B629-43DE-BAF2-F853CFDD0DF3}" destId="{E4F00B0B-97EA-4A02-8056-8D9775AE80B3}" srcOrd="6" destOrd="0" presId="urn:microsoft.com/office/officeart/2005/8/layout/cycle6"/>
    <dgm:cxn modelId="{356DFEFC-5DDC-46C4-B4B2-DCF764EA57A9}" type="presParOf" srcId="{FB1DC312-B629-43DE-BAF2-F853CFDD0DF3}" destId="{A829A9B7-C72F-49DC-8086-CD9E8071C543}" srcOrd="7" destOrd="0" presId="urn:microsoft.com/office/officeart/2005/8/layout/cycle6"/>
    <dgm:cxn modelId="{ED3D8DF7-8734-45E4-8E57-1D2FDCB91236}" type="presParOf" srcId="{FB1DC312-B629-43DE-BAF2-F853CFDD0DF3}" destId="{F5865AF7-8FDF-4141-98A3-A257E96116A8}" srcOrd="8" destOrd="0" presId="urn:microsoft.com/office/officeart/2005/8/layout/cycle6"/>
    <dgm:cxn modelId="{4468E3F5-CAF9-441A-BD0A-9CD8D73920EA}" type="presParOf" srcId="{FB1DC312-B629-43DE-BAF2-F853CFDD0DF3}" destId="{76F40430-6DF1-42EF-9FE4-3AB7F30CF6EA}" srcOrd="9" destOrd="0" presId="urn:microsoft.com/office/officeart/2005/8/layout/cycle6"/>
    <dgm:cxn modelId="{EBDF6771-0398-42C0-A0F2-9F4E8C43DE49}" type="presParOf" srcId="{FB1DC312-B629-43DE-BAF2-F853CFDD0DF3}" destId="{3C000039-3FB7-4C3D-A7D0-A8CE5D59362E}" srcOrd="10" destOrd="0" presId="urn:microsoft.com/office/officeart/2005/8/layout/cycle6"/>
    <dgm:cxn modelId="{92816A45-9E39-42AD-A104-BF4E82EBC671}" type="presParOf" srcId="{FB1DC312-B629-43DE-BAF2-F853CFDD0DF3}" destId="{596F8E3A-BF25-4A07-A344-F7E2EA77B53E}" srcOrd="11" destOrd="0" presId="urn:microsoft.com/office/officeart/2005/8/layout/cycle6"/>
    <dgm:cxn modelId="{04DD9551-AF39-49A5-9FFF-EF60DA6823F3}" type="presParOf" srcId="{FB1DC312-B629-43DE-BAF2-F853CFDD0DF3}" destId="{A9E2322F-F8A4-4C1D-A0D8-C3F7952D1090}" srcOrd="12" destOrd="0" presId="urn:microsoft.com/office/officeart/2005/8/layout/cycle6"/>
    <dgm:cxn modelId="{195864A8-643A-4FCE-8346-E5D6BC8F33B4}" type="presParOf" srcId="{FB1DC312-B629-43DE-BAF2-F853CFDD0DF3}" destId="{8DD266BD-98E2-4E50-9C5F-8B66962B5373}" srcOrd="13" destOrd="0" presId="urn:microsoft.com/office/officeart/2005/8/layout/cycle6"/>
    <dgm:cxn modelId="{81CD7835-8C12-4C91-B048-4F865AE36CA0}" type="presParOf" srcId="{FB1DC312-B629-43DE-BAF2-F853CFDD0DF3}" destId="{179B34CA-C864-4DD7-B5A6-C3686130C01D}" srcOrd="14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892F25E-FFF9-4D5A-AE95-DC7D30425CEF}" type="doc">
      <dgm:prSet loTypeId="urn:microsoft.com/office/officeart/2005/8/layout/vList5" loCatId="list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ru-RU"/>
        </a:p>
      </dgm:t>
    </dgm:pt>
    <dgm:pt modelId="{9A21B42F-EEC1-4BA7-A4DF-4DF10C6D5A8F}">
      <dgm:prSet phldrT="[Текст]"/>
      <dgm:spPr/>
      <dgm:t>
        <a:bodyPr/>
        <a:lstStyle/>
        <a:p>
          <a:r>
            <a:rPr lang="ru-RU" dirty="0" smtClean="0"/>
            <a:t>Требования к предпринимателям</a:t>
          </a:r>
          <a:endParaRPr lang="ru-RU" dirty="0"/>
        </a:p>
      </dgm:t>
    </dgm:pt>
    <dgm:pt modelId="{AE959337-E716-4680-974C-A80BD49B12AE}" type="parTrans" cxnId="{6F1096CF-6B0F-4D5A-B170-9C371A500F20}">
      <dgm:prSet/>
      <dgm:spPr/>
      <dgm:t>
        <a:bodyPr/>
        <a:lstStyle/>
        <a:p>
          <a:endParaRPr lang="ru-RU"/>
        </a:p>
      </dgm:t>
    </dgm:pt>
    <dgm:pt modelId="{EA45F9E2-EDA6-477F-9700-BFC7CD313C8F}" type="sibTrans" cxnId="{6F1096CF-6B0F-4D5A-B170-9C371A500F20}">
      <dgm:prSet/>
      <dgm:spPr/>
      <dgm:t>
        <a:bodyPr/>
        <a:lstStyle/>
        <a:p>
          <a:endParaRPr lang="ru-RU"/>
        </a:p>
      </dgm:t>
    </dgm:pt>
    <dgm:pt modelId="{8D600B29-5825-4A34-9B7B-53193D170A4D}">
      <dgm:prSet phldrT="[Текст]"/>
      <dgm:spPr/>
      <dgm:t>
        <a:bodyPr/>
        <a:lstStyle/>
        <a:p>
          <a:r>
            <a:rPr lang="ru-RU" dirty="0" smtClean="0"/>
            <a:t>Отнесение к субъектам МСП (Единый реестр субъектов МСП) или регистрация в качестве </a:t>
          </a:r>
          <a:r>
            <a:rPr lang="ru-RU" dirty="0" err="1" smtClean="0"/>
            <a:t>самозанятого</a:t>
          </a:r>
          <a:r>
            <a:rPr lang="ru-RU" dirty="0" smtClean="0"/>
            <a:t> гражданина</a:t>
          </a:r>
          <a:endParaRPr lang="ru-RU" dirty="0"/>
        </a:p>
      </dgm:t>
    </dgm:pt>
    <dgm:pt modelId="{75ACC89A-C35C-4341-804E-D86353E1FA85}" type="parTrans" cxnId="{BFE2736D-C48D-4D18-B220-9B95F33B08E4}">
      <dgm:prSet/>
      <dgm:spPr/>
      <dgm:t>
        <a:bodyPr/>
        <a:lstStyle/>
        <a:p>
          <a:endParaRPr lang="ru-RU"/>
        </a:p>
      </dgm:t>
    </dgm:pt>
    <dgm:pt modelId="{F4665E03-F076-4D0D-8FE2-715FCB48D9E3}" type="sibTrans" cxnId="{BFE2736D-C48D-4D18-B220-9B95F33B08E4}">
      <dgm:prSet/>
      <dgm:spPr/>
      <dgm:t>
        <a:bodyPr/>
        <a:lstStyle/>
        <a:p>
          <a:endParaRPr lang="ru-RU"/>
        </a:p>
      </dgm:t>
    </dgm:pt>
    <dgm:pt modelId="{5CC814F3-BC78-413D-9C75-176F88B4921C}">
      <dgm:prSet phldrT="[Текст]"/>
      <dgm:spPr/>
      <dgm:t>
        <a:bodyPr/>
        <a:lstStyle/>
        <a:p>
          <a:r>
            <a:rPr lang="ru-RU" dirty="0" smtClean="0"/>
            <a:t>Сроки предоставления имущества</a:t>
          </a:r>
          <a:endParaRPr lang="ru-RU" dirty="0"/>
        </a:p>
      </dgm:t>
    </dgm:pt>
    <dgm:pt modelId="{EFAC04EA-36B4-4488-A181-E178A180C6E2}" type="parTrans" cxnId="{6C21DDAF-EAC7-46FB-ADB8-787662640866}">
      <dgm:prSet/>
      <dgm:spPr/>
      <dgm:t>
        <a:bodyPr/>
        <a:lstStyle/>
        <a:p>
          <a:endParaRPr lang="ru-RU"/>
        </a:p>
      </dgm:t>
    </dgm:pt>
    <dgm:pt modelId="{56698A0B-EA53-48CF-8FEA-A17DABEF19FA}" type="sibTrans" cxnId="{6C21DDAF-EAC7-46FB-ADB8-787662640866}">
      <dgm:prSet/>
      <dgm:spPr/>
      <dgm:t>
        <a:bodyPr/>
        <a:lstStyle/>
        <a:p>
          <a:endParaRPr lang="ru-RU"/>
        </a:p>
      </dgm:t>
    </dgm:pt>
    <dgm:pt modelId="{F0ED2EFA-7CA6-4AD3-B465-93258F20A6E7}">
      <dgm:prSet phldrT="[Текст]"/>
      <dgm:spPr/>
      <dgm:t>
        <a:bodyPr/>
        <a:lstStyle/>
        <a:p>
          <a:r>
            <a:rPr lang="ru-RU" dirty="0" smtClean="0"/>
            <a:t>До 3 месяцев</a:t>
          </a:r>
          <a:endParaRPr lang="ru-RU" dirty="0"/>
        </a:p>
      </dgm:t>
    </dgm:pt>
    <dgm:pt modelId="{B0D785A0-960A-4013-96AC-95674C977271}" type="parTrans" cxnId="{73722039-D70C-4B65-83DD-47A3711F9CE8}">
      <dgm:prSet/>
      <dgm:spPr/>
      <dgm:t>
        <a:bodyPr/>
        <a:lstStyle/>
        <a:p>
          <a:endParaRPr lang="ru-RU"/>
        </a:p>
      </dgm:t>
    </dgm:pt>
    <dgm:pt modelId="{7F4DE343-0214-476B-8E40-8CB9CF8B712A}" type="sibTrans" cxnId="{73722039-D70C-4B65-83DD-47A3711F9CE8}">
      <dgm:prSet/>
      <dgm:spPr/>
      <dgm:t>
        <a:bodyPr/>
        <a:lstStyle/>
        <a:p>
          <a:endParaRPr lang="ru-RU"/>
        </a:p>
      </dgm:t>
    </dgm:pt>
    <dgm:pt modelId="{6AD8C090-8E7B-4399-84C0-E1517F3D3AD6}">
      <dgm:prSet phldrT="[Текст]"/>
      <dgm:spPr/>
      <dgm:t>
        <a:bodyPr/>
        <a:lstStyle/>
        <a:p>
          <a:r>
            <a:rPr lang="ru-RU" dirty="0" smtClean="0"/>
            <a:t>Дополнительные возможности</a:t>
          </a:r>
          <a:endParaRPr lang="ru-RU" dirty="0"/>
        </a:p>
      </dgm:t>
    </dgm:pt>
    <dgm:pt modelId="{958B49F1-2638-4BFE-9D99-189325667A23}" type="parTrans" cxnId="{C1EB2D05-70FB-45FC-8E32-59C2D7016777}">
      <dgm:prSet/>
      <dgm:spPr/>
      <dgm:t>
        <a:bodyPr/>
        <a:lstStyle/>
        <a:p>
          <a:endParaRPr lang="ru-RU"/>
        </a:p>
      </dgm:t>
    </dgm:pt>
    <dgm:pt modelId="{7C2FD500-C47A-4A92-8573-AB0FEAAEAE52}" type="sibTrans" cxnId="{C1EB2D05-70FB-45FC-8E32-59C2D7016777}">
      <dgm:prSet/>
      <dgm:spPr/>
      <dgm:t>
        <a:bodyPr/>
        <a:lstStyle/>
        <a:p>
          <a:endParaRPr lang="ru-RU"/>
        </a:p>
      </dgm:t>
    </dgm:pt>
    <dgm:pt modelId="{3FA0546D-AD2C-42EC-9149-BCE3B1696B90}">
      <dgm:prSet phldrT="[Текст]"/>
      <dgm:spPr/>
      <dgm:t>
        <a:bodyPr/>
        <a:lstStyle/>
        <a:p>
          <a:r>
            <a:rPr lang="ru-RU" dirty="0" smtClean="0"/>
            <a:t>Наряду с имущественной поддержкой могут быть предоставлены меры консультационной и иной запрашиваемой поддержки</a:t>
          </a:r>
          <a:endParaRPr lang="ru-RU" dirty="0"/>
        </a:p>
      </dgm:t>
    </dgm:pt>
    <dgm:pt modelId="{44244C7D-F098-48C8-BA2A-8E645E7B551F}" type="parTrans" cxnId="{2DA64FFF-8814-4CBB-A4CE-23AF85F3021B}">
      <dgm:prSet/>
      <dgm:spPr/>
      <dgm:t>
        <a:bodyPr/>
        <a:lstStyle/>
        <a:p>
          <a:endParaRPr lang="ru-RU"/>
        </a:p>
      </dgm:t>
    </dgm:pt>
    <dgm:pt modelId="{265B51E4-EEA0-4876-AF78-D0DA168587C8}" type="sibTrans" cxnId="{2DA64FFF-8814-4CBB-A4CE-23AF85F3021B}">
      <dgm:prSet/>
      <dgm:spPr/>
      <dgm:t>
        <a:bodyPr/>
        <a:lstStyle/>
        <a:p>
          <a:endParaRPr lang="ru-RU"/>
        </a:p>
      </dgm:t>
    </dgm:pt>
    <dgm:pt modelId="{D93A23B2-AB04-44D1-9722-91E17CE6A4DB}" type="pres">
      <dgm:prSet presAssocID="{D892F25E-FFF9-4D5A-AE95-DC7D30425CE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3A8BFA1-20FB-4BD6-97D5-27A7F718EBBC}" type="pres">
      <dgm:prSet presAssocID="{9A21B42F-EEC1-4BA7-A4DF-4DF10C6D5A8F}" presName="linNode" presStyleCnt="0"/>
      <dgm:spPr/>
    </dgm:pt>
    <dgm:pt modelId="{642522B7-66EF-4679-8D87-AA95463A686E}" type="pres">
      <dgm:prSet presAssocID="{9A21B42F-EEC1-4BA7-A4DF-4DF10C6D5A8F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441300-9C0D-4827-B10F-13658EC78E42}" type="pres">
      <dgm:prSet presAssocID="{9A21B42F-EEC1-4BA7-A4DF-4DF10C6D5A8F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5479BBF-335F-4C8D-8E55-B2CABAFA9B85}" type="pres">
      <dgm:prSet presAssocID="{EA45F9E2-EDA6-477F-9700-BFC7CD313C8F}" presName="sp" presStyleCnt="0"/>
      <dgm:spPr/>
    </dgm:pt>
    <dgm:pt modelId="{1429D5EE-AB82-41E7-AB53-E47E87661E63}" type="pres">
      <dgm:prSet presAssocID="{5CC814F3-BC78-413D-9C75-176F88B4921C}" presName="linNode" presStyleCnt="0"/>
      <dgm:spPr/>
    </dgm:pt>
    <dgm:pt modelId="{61F8459B-130A-438D-86F9-450399385898}" type="pres">
      <dgm:prSet presAssocID="{5CC814F3-BC78-413D-9C75-176F88B4921C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FE2E3F-E0F4-4978-BD16-A35B74C7B26E}" type="pres">
      <dgm:prSet presAssocID="{5CC814F3-BC78-413D-9C75-176F88B4921C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5B53EB-601D-4424-9284-A40E9D3265DD}" type="pres">
      <dgm:prSet presAssocID="{56698A0B-EA53-48CF-8FEA-A17DABEF19FA}" presName="sp" presStyleCnt="0"/>
      <dgm:spPr/>
    </dgm:pt>
    <dgm:pt modelId="{7492ACA2-B7F6-4D5B-858C-549BB6CCEC46}" type="pres">
      <dgm:prSet presAssocID="{6AD8C090-8E7B-4399-84C0-E1517F3D3AD6}" presName="linNode" presStyleCnt="0"/>
      <dgm:spPr/>
    </dgm:pt>
    <dgm:pt modelId="{02B74A32-5D49-4F60-96E6-6872D80336B6}" type="pres">
      <dgm:prSet presAssocID="{6AD8C090-8E7B-4399-84C0-E1517F3D3AD6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25D8D0-1C51-4DA4-8181-F36E44BE8D9D}" type="pres">
      <dgm:prSet presAssocID="{6AD8C090-8E7B-4399-84C0-E1517F3D3AD6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3722039-D70C-4B65-83DD-47A3711F9CE8}" srcId="{5CC814F3-BC78-413D-9C75-176F88B4921C}" destId="{F0ED2EFA-7CA6-4AD3-B465-93258F20A6E7}" srcOrd="0" destOrd="0" parTransId="{B0D785A0-960A-4013-96AC-95674C977271}" sibTransId="{7F4DE343-0214-476B-8E40-8CB9CF8B712A}"/>
    <dgm:cxn modelId="{8AF91F02-5F9F-4795-A61B-C2EF52B07867}" type="presOf" srcId="{5CC814F3-BC78-413D-9C75-176F88B4921C}" destId="{61F8459B-130A-438D-86F9-450399385898}" srcOrd="0" destOrd="0" presId="urn:microsoft.com/office/officeart/2005/8/layout/vList5"/>
    <dgm:cxn modelId="{2DA64FFF-8814-4CBB-A4CE-23AF85F3021B}" srcId="{6AD8C090-8E7B-4399-84C0-E1517F3D3AD6}" destId="{3FA0546D-AD2C-42EC-9149-BCE3B1696B90}" srcOrd="0" destOrd="0" parTransId="{44244C7D-F098-48C8-BA2A-8E645E7B551F}" sibTransId="{265B51E4-EEA0-4876-AF78-D0DA168587C8}"/>
    <dgm:cxn modelId="{FD9B7EA6-748A-41BE-BBCF-3481B5236467}" type="presOf" srcId="{6AD8C090-8E7B-4399-84C0-E1517F3D3AD6}" destId="{02B74A32-5D49-4F60-96E6-6872D80336B6}" srcOrd="0" destOrd="0" presId="urn:microsoft.com/office/officeart/2005/8/layout/vList5"/>
    <dgm:cxn modelId="{18AC55AC-C9ED-4C5C-8B05-14A1C05A5200}" type="presOf" srcId="{8D600B29-5825-4A34-9B7B-53193D170A4D}" destId="{99441300-9C0D-4827-B10F-13658EC78E42}" srcOrd="0" destOrd="0" presId="urn:microsoft.com/office/officeart/2005/8/layout/vList5"/>
    <dgm:cxn modelId="{ECFC3E2B-6A87-404E-9126-3EB2FDC92B17}" type="presOf" srcId="{F0ED2EFA-7CA6-4AD3-B465-93258F20A6E7}" destId="{0AFE2E3F-E0F4-4978-BD16-A35B74C7B26E}" srcOrd="0" destOrd="0" presId="urn:microsoft.com/office/officeart/2005/8/layout/vList5"/>
    <dgm:cxn modelId="{BFE2736D-C48D-4D18-B220-9B95F33B08E4}" srcId="{9A21B42F-EEC1-4BA7-A4DF-4DF10C6D5A8F}" destId="{8D600B29-5825-4A34-9B7B-53193D170A4D}" srcOrd="0" destOrd="0" parTransId="{75ACC89A-C35C-4341-804E-D86353E1FA85}" sibTransId="{F4665E03-F076-4D0D-8FE2-715FCB48D9E3}"/>
    <dgm:cxn modelId="{6F1096CF-6B0F-4D5A-B170-9C371A500F20}" srcId="{D892F25E-FFF9-4D5A-AE95-DC7D30425CEF}" destId="{9A21B42F-EEC1-4BA7-A4DF-4DF10C6D5A8F}" srcOrd="0" destOrd="0" parTransId="{AE959337-E716-4680-974C-A80BD49B12AE}" sibTransId="{EA45F9E2-EDA6-477F-9700-BFC7CD313C8F}"/>
    <dgm:cxn modelId="{934BFACA-02D2-4F51-B0F5-9DA17B0F52B2}" type="presOf" srcId="{3FA0546D-AD2C-42EC-9149-BCE3B1696B90}" destId="{3825D8D0-1C51-4DA4-8181-F36E44BE8D9D}" srcOrd="0" destOrd="0" presId="urn:microsoft.com/office/officeart/2005/8/layout/vList5"/>
    <dgm:cxn modelId="{6C21DDAF-EAC7-46FB-ADB8-787662640866}" srcId="{D892F25E-FFF9-4D5A-AE95-DC7D30425CEF}" destId="{5CC814F3-BC78-413D-9C75-176F88B4921C}" srcOrd="1" destOrd="0" parTransId="{EFAC04EA-36B4-4488-A181-E178A180C6E2}" sibTransId="{56698A0B-EA53-48CF-8FEA-A17DABEF19FA}"/>
    <dgm:cxn modelId="{96A265BC-7D1F-4607-BB7C-252721F3CB18}" type="presOf" srcId="{9A21B42F-EEC1-4BA7-A4DF-4DF10C6D5A8F}" destId="{642522B7-66EF-4679-8D87-AA95463A686E}" srcOrd="0" destOrd="0" presId="urn:microsoft.com/office/officeart/2005/8/layout/vList5"/>
    <dgm:cxn modelId="{AFE663F2-D4E3-4512-8020-DA538F499101}" type="presOf" srcId="{D892F25E-FFF9-4D5A-AE95-DC7D30425CEF}" destId="{D93A23B2-AB04-44D1-9722-91E17CE6A4DB}" srcOrd="0" destOrd="0" presId="urn:microsoft.com/office/officeart/2005/8/layout/vList5"/>
    <dgm:cxn modelId="{C1EB2D05-70FB-45FC-8E32-59C2D7016777}" srcId="{D892F25E-FFF9-4D5A-AE95-DC7D30425CEF}" destId="{6AD8C090-8E7B-4399-84C0-E1517F3D3AD6}" srcOrd="2" destOrd="0" parTransId="{958B49F1-2638-4BFE-9D99-189325667A23}" sibTransId="{7C2FD500-C47A-4A92-8573-AB0FEAAEAE52}"/>
    <dgm:cxn modelId="{B9CC189D-02BA-49EF-B094-0C438CDE1094}" type="presParOf" srcId="{D93A23B2-AB04-44D1-9722-91E17CE6A4DB}" destId="{03A8BFA1-20FB-4BD6-97D5-27A7F718EBBC}" srcOrd="0" destOrd="0" presId="urn:microsoft.com/office/officeart/2005/8/layout/vList5"/>
    <dgm:cxn modelId="{2D847CCE-BEDE-4687-838B-8B7EB76836B4}" type="presParOf" srcId="{03A8BFA1-20FB-4BD6-97D5-27A7F718EBBC}" destId="{642522B7-66EF-4679-8D87-AA95463A686E}" srcOrd="0" destOrd="0" presId="urn:microsoft.com/office/officeart/2005/8/layout/vList5"/>
    <dgm:cxn modelId="{FF800943-9A1B-48F3-9460-E233628ACD68}" type="presParOf" srcId="{03A8BFA1-20FB-4BD6-97D5-27A7F718EBBC}" destId="{99441300-9C0D-4827-B10F-13658EC78E42}" srcOrd="1" destOrd="0" presId="urn:microsoft.com/office/officeart/2005/8/layout/vList5"/>
    <dgm:cxn modelId="{CCFAE055-D973-44FD-B2F8-6151886EE1E1}" type="presParOf" srcId="{D93A23B2-AB04-44D1-9722-91E17CE6A4DB}" destId="{E5479BBF-335F-4C8D-8E55-B2CABAFA9B85}" srcOrd="1" destOrd="0" presId="urn:microsoft.com/office/officeart/2005/8/layout/vList5"/>
    <dgm:cxn modelId="{1A777C59-21A3-4D46-A618-C84F7AC2EB8F}" type="presParOf" srcId="{D93A23B2-AB04-44D1-9722-91E17CE6A4DB}" destId="{1429D5EE-AB82-41E7-AB53-E47E87661E63}" srcOrd="2" destOrd="0" presId="urn:microsoft.com/office/officeart/2005/8/layout/vList5"/>
    <dgm:cxn modelId="{5E4204B6-A23E-4095-8B9D-03FB0ED09CE1}" type="presParOf" srcId="{1429D5EE-AB82-41E7-AB53-E47E87661E63}" destId="{61F8459B-130A-438D-86F9-450399385898}" srcOrd="0" destOrd="0" presId="urn:microsoft.com/office/officeart/2005/8/layout/vList5"/>
    <dgm:cxn modelId="{ADC37661-06B6-47F1-9924-2C3E35B12849}" type="presParOf" srcId="{1429D5EE-AB82-41E7-AB53-E47E87661E63}" destId="{0AFE2E3F-E0F4-4978-BD16-A35B74C7B26E}" srcOrd="1" destOrd="0" presId="urn:microsoft.com/office/officeart/2005/8/layout/vList5"/>
    <dgm:cxn modelId="{82E4A5F8-50BA-4B39-BEE4-FD7682B0323C}" type="presParOf" srcId="{D93A23B2-AB04-44D1-9722-91E17CE6A4DB}" destId="{995B53EB-601D-4424-9284-A40E9D3265DD}" srcOrd="3" destOrd="0" presId="urn:microsoft.com/office/officeart/2005/8/layout/vList5"/>
    <dgm:cxn modelId="{9B169C32-7A3D-44AB-AF1F-D392F64F6CB4}" type="presParOf" srcId="{D93A23B2-AB04-44D1-9722-91E17CE6A4DB}" destId="{7492ACA2-B7F6-4D5B-858C-549BB6CCEC46}" srcOrd="4" destOrd="0" presId="urn:microsoft.com/office/officeart/2005/8/layout/vList5"/>
    <dgm:cxn modelId="{03BF4840-F66D-4390-9E61-29D4BBA4C68E}" type="presParOf" srcId="{7492ACA2-B7F6-4D5B-858C-549BB6CCEC46}" destId="{02B74A32-5D49-4F60-96E6-6872D80336B6}" srcOrd="0" destOrd="0" presId="urn:microsoft.com/office/officeart/2005/8/layout/vList5"/>
    <dgm:cxn modelId="{8D873636-2F34-4D7D-9ED9-8DFC50F7F34C}" type="presParOf" srcId="{7492ACA2-B7F6-4D5B-858C-549BB6CCEC46}" destId="{3825D8D0-1C51-4DA4-8181-F36E44BE8D9D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F9BADD-37E5-4936-9155-5430224B51E5}">
      <dsp:nvSpPr>
        <dsp:cNvPr id="0" name=""/>
        <dsp:cNvSpPr/>
      </dsp:nvSpPr>
      <dsp:spPr>
        <a:xfrm>
          <a:off x="2501376" y="-243149"/>
          <a:ext cx="1930611" cy="1506462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Аренда на длительный срок                          (5 лет</a:t>
          </a:r>
          <a:r>
            <a:rPr lang="ru-RU" sz="18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)</a:t>
          </a:r>
          <a:endParaRPr lang="ru-RU" sz="18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574915" y="-169610"/>
        <a:ext cx="1783533" cy="1359384"/>
      </dsp:txXfrm>
    </dsp:sp>
    <dsp:sp modelId="{E98FDA37-C534-4D48-89DD-C8C315438FB0}">
      <dsp:nvSpPr>
        <dsp:cNvPr id="0" name=""/>
        <dsp:cNvSpPr/>
      </dsp:nvSpPr>
      <dsp:spPr>
        <a:xfrm>
          <a:off x="1432765" y="487544"/>
          <a:ext cx="3988505" cy="3988505"/>
        </a:xfrm>
        <a:custGeom>
          <a:avLst/>
          <a:gdLst/>
          <a:ahLst/>
          <a:cxnLst/>
          <a:rect l="0" t="0" r="0" b="0"/>
          <a:pathLst>
            <a:path>
              <a:moveTo>
                <a:pt x="3005074" y="275158"/>
              </a:moveTo>
              <a:arcTo wR="1994252" hR="1994252" stAng="18027324" swAng="1151422"/>
            </a:path>
          </a:pathLst>
        </a:custGeom>
        <a:noFill/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18C46D1-FF79-4F0C-9C73-0ADA2479A16B}">
      <dsp:nvSpPr>
        <dsp:cNvPr id="0" name=""/>
        <dsp:cNvSpPr/>
      </dsp:nvSpPr>
      <dsp:spPr>
        <a:xfrm>
          <a:off x="4490645" y="1195671"/>
          <a:ext cx="1788924" cy="1646070"/>
        </a:xfrm>
        <a:prstGeom prst="roundRect">
          <a:avLst/>
        </a:prstGeom>
        <a:gradFill rotWithShape="0">
          <a:gsLst>
            <a:gs pos="0">
              <a:schemeClr val="accent5">
                <a:hueOff val="-1838336"/>
                <a:satOff val="-2557"/>
                <a:lumOff val="-98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1838336"/>
                <a:satOff val="-2557"/>
                <a:lumOff val="-98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1838336"/>
                <a:satOff val="-2557"/>
                <a:lumOff val="-98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Торги только среди субъектов МСП и самозанятых</a:t>
          </a:r>
          <a:endParaRPr lang="ru-RU" sz="18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571000" y="1276026"/>
        <a:ext cx="1628214" cy="1485360"/>
      </dsp:txXfrm>
    </dsp:sp>
    <dsp:sp modelId="{E6DFE7D7-D01F-495C-A857-0DFDFA269251}">
      <dsp:nvSpPr>
        <dsp:cNvPr id="0" name=""/>
        <dsp:cNvSpPr/>
      </dsp:nvSpPr>
      <dsp:spPr>
        <a:xfrm>
          <a:off x="1448244" y="565007"/>
          <a:ext cx="3988505" cy="3988505"/>
        </a:xfrm>
        <a:custGeom>
          <a:avLst/>
          <a:gdLst/>
          <a:ahLst/>
          <a:cxnLst/>
          <a:rect l="0" t="0" r="0" b="0"/>
          <a:pathLst>
            <a:path>
              <a:moveTo>
                <a:pt x="3967665" y="2281804"/>
              </a:moveTo>
              <a:arcTo wR="1994252" hR="1994252" stAng="497424" swAng="867858"/>
            </a:path>
          </a:pathLst>
        </a:custGeom>
        <a:noFill/>
        <a:ln w="6350" cap="flat" cmpd="sng" algn="ctr">
          <a:solidFill>
            <a:schemeClr val="accent5">
              <a:hueOff val="-1838336"/>
              <a:satOff val="-2557"/>
              <a:lumOff val="-981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4F00B0B-97EA-4A02-8056-8D9775AE80B3}">
      <dsp:nvSpPr>
        <dsp:cNvPr id="0" name=""/>
        <dsp:cNvSpPr/>
      </dsp:nvSpPr>
      <dsp:spPr>
        <a:xfrm>
          <a:off x="3758689" y="3335331"/>
          <a:ext cx="1760368" cy="1564772"/>
        </a:xfrm>
        <a:prstGeom prst="roundRect">
          <a:avLst/>
        </a:prstGeom>
        <a:gradFill rotWithShape="0">
          <a:gsLst>
            <a:gs pos="0">
              <a:schemeClr val="accent5">
                <a:hueOff val="-3676672"/>
                <a:satOff val="-5114"/>
                <a:lumOff val="-196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3676672"/>
                <a:satOff val="-5114"/>
                <a:lumOff val="-196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3676672"/>
                <a:satOff val="-5114"/>
                <a:lumOff val="-196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Возможность выкупа имущества в случаях, установлен-ных законом</a:t>
          </a:r>
          <a:endParaRPr lang="ru-RU" sz="18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835075" y="3411717"/>
        <a:ext cx="1607596" cy="1412000"/>
      </dsp:txXfrm>
    </dsp:sp>
    <dsp:sp modelId="{F5865AF7-8FDF-4141-98A3-A257E96116A8}">
      <dsp:nvSpPr>
        <dsp:cNvPr id="0" name=""/>
        <dsp:cNvSpPr/>
      </dsp:nvSpPr>
      <dsp:spPr>
        <a:xfrm>
          <a:off x="1472429" y="510081"/>
          <a:ext cx="3988505" cy="3988505"/>
        </a:xfrm>
        <a:custGeom>
          <a:avLst/>
          <a:gdLst/>
          <a:ahLst/>
          <a:cxnLst/>
          <a:rect l="0" t="0" r="0" b="0"/>
          <a:pathLst>
            <a:path>
              <a:moveTo>
                <a:pt x="2280736" y="3967820"/>
              </a:moveTo>
              <a:arcTo wR="1994252" hR="1994252" stAng="4904436" swAng="946336"/>
            </a:path>
          </a:pathLst>
        </a:custGeom>
        <a:noFill/>
        <a:ln w="6350" cap="flat" cmpd="sng" algn="ctr">
          <a:solidFill>
            <a:schemeClr val="accent5">
              <a:hueOff val="-3676672"/>
              <a:satOff val="-5114"/>
              <a:lumOff val="-1961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6F40430-6DF1-42EF-9FE4-3AB7F30CF6EA}">
      <dsp:nvSpPr>
        <dsp:cNvPr id="0" name=""/>
        <dsp:cNvSpPr/>
      </dsp:nvSpPr>
      <dsp:spPr>
        <a:xfrm>
          <a:off x="1388577" y="3315057"/>
          <a:ext cx="1811823" cy="1605321"/>
        </a:xfrm>
        <a:prstGeom prst="roundRect">
          <a:avLst/>
        </a:prstGeom>
        <a:gradFill rotWithShape="0">
          <a:gsLst>
            <a:gs pos="0">
              <a:schemeClr val="accent5">
                <a:hueOff val="-5515009"/>
                <a:satOff val="-7671"/>
                <a:lumOff val="-294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5515009"/>
                <a:satOff val="-7671"/>
                <a:lumOff val="-294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5515009"/>
                <a:satOff val="-7671"/>
                <a:lumOff val="-294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Без посредников напрямую у собственника</a:t>
          </a:r>
          <a:endParaRPr lang="ru-RU" sz="18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466942" y="3393422"/>
        <a:ext cx="1655093" cy="1448591"/>
      </dsp:txXfrm>
    </dsp:sp>
    <dsp:sp modelId="{596F8E3A-BF25-4A07-A344-F7E2EA77B53E}">
      <dsp:nvSpPr>
        <dsp:cNvPr id="0" name=""/>
        <dsp:cNvSpPr/>
      </dsp:nvSpPr>
      <dsp:spPr>
        <a:xfrm>
          <a:off x="1534537" y="667284"/>
          <a:ext cx="3988505" cy="3988505"/>
        </a:xfrm>
        <a:custGeom>
          <a:avLst/>
          <a:gdLst/>
          <a:ahLst/>
          <a:cxnLst/>
          <a:rect l="0" t="0" r="0" b="0"/>
          <a:pathLst>
            <a:path>
              <a:moveTo>
                <a:pt x="108609" y="2643402"/>
              </a:moveTo>
              <a:arcTo wR="1994252" hR="1994252" stAng="9660211" swAng="783043"/>
            </a:path>
          </a:pathLst>
        </a:custGeom>
        <a:noFill/>
        <a:ln w="6350" cap="flat" cmpd="sng" algn="ctr">
          <a:solidFill>
            <a:schemeClr val="accent5">
              <a:hueOff val="-5515009"/>
              <a:satOff val="-7671"/>
              <a:lumOff val="-2942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9E2322F-F8A4-4C1D-A0D8-C3F7952D1090}">
      <dsp:nvSpPr>
        <dsp:cNvPr id="0" name=""/>
        <dsp:cNvSpPr/>
      </dsp:nvSpPr>
      <dsp:spPr>
        <a:xfrm>
          <a:off x="698174" y="1195667"/>
          <a:ext cx="1743708" cy="1667848"/>
        </a:xfrm>
        <a:prstGeom prst="roundRect">
          <a:avLst/>
        </a:prstGeom>
        <a:gradFill rotWithShape="0">
          <a:gsLst>
            <a:gs pos="0">
              <a:schemeClr val="accent5">
                <a:hueOff val="-7353344"/>
                <a:satOff val="-10228"/>
                <a:lumOff val="-392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7353344"/>
                <a:satOff val="-10228"/>
                <a:lumOff val="-392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7353344"/>
                <a:satOff val="-10228"/>
                <a:lumOff val="-392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Фиксирован-ная цена договора</a:t>
          </a:r>
          <a:endParaRPr lang="ru-RU" sz="18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79592" y="1277085"/>
        <a:ext cx="1580872" cy="1505012"/>
      </dsp:txXfrm>
    </dsp:sp>
    <dsp:sp modelId="{179B34CA-C864-4DD7-B5A6-C3686130C01D}">
      <dsp:nvSpPr>
        <dsp:cNvPr id="0" name=""/>
        <dsp:cNvSpPr/>
      </dsp:nvSpPr>
      <dsp:spPr>
        <a:xfrm>
          <a:off x="1575870" y="448716"/>
          <a:ext cx="3988505" cy="3988505"/>
        </a:xfrm>
        <a:custGeom>
          <a:avLst/>
          <a:gdLst/>
          <a:ahLst/>
          <a:cxnLst/>
          <a:rect l="0" t="0" r="0" b="0"/>
          <a:pathLst>
            <a:path>
              <a:moveTo>
                <a:pt x="442305" y="741853"/>
              </a:moveTo>
              <a:arcTo wR="1994252" hR="1994252" stAng="13134182" swAng="1110188"/>
            </a:path>
          </a:pathLst>
        </a:custGeom>
        <a:noFill/>
        <a:ln w="6350" cap="flat" cmpd="sng" algn="ctr">
          <a:solidFill>
            <a:schemeClr val="accent5">
              <a:hueOff val="-7353344"/>
              <a:satOff val="-10228"/>
              <a:lumOff val="-3922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441300-9C0D-4827-B10F-13658EC78E42}">
      <dsp:nvSpPr>
        <dsp:cNvPr id="0" name=""/>
        <dsp:cNvSpPr/>
      </dsp:nvSpPr>
      <dsp:spPr>
        <a:xfrm rot="5400000">
          <a:off x="3621405" y="-1293891"/>
          <a:ext cx="1047750" cy="3901440"/>
        </a:xfrm>
        <a:prstGeom prst="round2Same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/>
            <a:t>Отнесение к субъектам МСП (Единый реестр субъектов МСП) или регистрация в качестве </a:t>
          </a:r>
          <a:r>
            <a:rPr lang="ru-RU" sz="1500" kern="1200" dirty="0" err="1" smtClean="0"/>
            <a:t>самозанятого</a:t>
          </a:r>
          <a:r>
            <a:rPr lang="ru-RU" sz="1500" kern="1200" dirty="0" smtClean="0"/>
            <a:t> гражданина</a:t>
          </a:r>
          <a:endParaRPr lang="ru-RU" sz="1500" kern="1200" dirty="0"/>
        </a:p>
      </dsp:txBody>
      <dsp:txXfrm rot="-5400000">
        <a:off x="2194561" y="184100"/>
        <a:ext cx="3850293" cy="945456"/>
      </dsp:txXfrm>
    </dsp:sp>
    <dsp:sp modelId="{642522B7-66EF-4679-8D87-AA95463A686E}">
      <dsp:nvSpPr>
        <dsp:cNvPr id="0" name=""/>
        <dsp:cNvSpPr/>
      </dsp:nvSpPr>
      <dsp:spPr>
        <a:xfrm>
          <a:off x="0" y="1984"/>
          <a:ext cx="2194560" cy="1309687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Требования к предпринимателям</a:t>
          </a:r>
          <a:endParaRPr lang="ru-RU" sz="1700" kern="1200" dirty="0"/>
        </a:p>
      </dsp:txBody>
      <dsp:txXfrm>
        <a:off x="63934" y="65918"/>
        <a:ext cx="2066692" cy="1181819"/>
      </dsp:txXfrm>
    </dsp:sp>
    <dsp:sp modelId="{0AFE2E3F-E0F4-4978-BD16-A35B74C7B26E}">
      <dsp:nvSpPr>
        <dsp:cNvPr id="0" name=""/>
        <dsp:cNvSpPr/>
      </dsp:nvSpPr>
      <dsp:spPr>
        <a:xfrm rot="5400000">
          <a:off x="3621405" y="81279"/>
          <a:ext cx="1047750" cy="3901440"/>
        </a:xfrm>
        <a:prstGeom prst="round2Same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/>
            <a:t>До 3 месяцев</a:t>
          </a:r>
          <a:endParaRPr lang="ru-RU" sz="1500" kern="1200" dirty="0"/>
        </a:p>
      </dsp:txBody>
      <dsp:txXfrm rot="-5400000">
        <a:off x="2194561" y="1559271"/>
        <a:ext cx="3850293" cy="945456"/>
      </dsp:txXfrm>
    </dsp:sp>
    <dsp:sp modelId="{61F8459B-130A-438D-86F9-450399385898}">
      <dsp:nvSpPr>
        <dsp:cNvPr id="0" name=""/>
        <dsp:cNvSpPr/>
      </dsp:nvSpPr>
      <dsp:spPr>
        <a:xfrm>
          <a:off x="0" y="1377156"/>
          <a:ext cx="2194560" cy="1309687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Сроки предоставления имущества</a:t>
          </a:r>
          <a:endParaRPr lang="ru-RU" sz="1700" kern="1200" dirty="0"/>
        </a:p>
      </dsp:txBody>
      <dsp:txXfrm>
        <a:off x="63934" y="1441090"/>
        <a:ext cx="2066692" cy="1181819"/>
      </dsp:txXfrm>
    </dsp:sp>
    <dsp:sp modelId="{3825D8D0-1C51-4DA4-8181-F36E44BE8D9D}">
      <dsp:nvSpPr>
        <dsp:cNvPr id="0" name=""/>
        <dsp:cNvSpPr/>
      </dsp:nvSpPr>
      <dsp:spPr>
        <a:xfrm rot="5400000">
          <a:off x="3621405" y="1456451"/>
          <a:ext cx="1047750" cy="3901440"/>
        </a:xfrm>
        <a:prstGeom prst="round2Same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/>
            <a:t>Наряду с имущественной поддержкой могут быть предоставлены меры консультационной и иной запрашиваемой поддержки</a:t>
          </a:r>
          <a:endParaRPr lang="ru-RU" sz="1500" kern="1200" dirty="0"/>
        </a:p>
      </dsp:txBody>
      <dsp:txXfrm rot="-5400000">
        <a:off x="2194561" y="2934443"/>
        <a:ext cx="3850293" cy="945456"/>
      </dsp:txXfrm>
    </dsp:sp>
    <dsp:sp modelId="{02B74A32-5D49-4F60-96E6-6872D80336B6}">
      <dsp:nvSpPr>
        <dsp:cNvPr id="0" name=""/>
        <dsp:cNvSpPr/>
      </dsp:nvSpPr>
      <dsp:spPr>
        <a:xfrm>
          <a:off x="0" y="2752328"/>
          <a:ext cx="2194560" cy="1309687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Дополнительные возможности</a:t>
          </a:r>
          <a:endParaRPr lang="ru-RU" sz="1700" kern="1200" dirty="0"/>
        </a:p>
      </dsp:txBody>
      <dsp:txXfrm>
        <a:off x="63934" y="2816262"/>
        <a:ext cx="2066692" cy="118181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58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29761" y="0"/>
            <a:ext cx="2929837" cy="4958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2DD1C9-4BB6-422A-8F34-C157EA500BD9}" type="datetimeFigureOut">
              <a:rPr lang="en-US" smtClean="0"/>
              <a:pPr/>
              <a:t>12/21/2022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86364"/>
            <a:ext cx="2929837" cy="495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29761" y="9386364"/>
            <a:ext cx="2929837" cy="495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A997E4-EE34-411C-9FF1-22B934EF53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411319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41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29761" y="0"/>
            <a:ext cx="2929837" cy="4941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581C3E-D58F-4772-A089-FBA7745CA7D2}" type="datetimeFigureOut">
              <a:rPr lang="ru-RU" smtClean="0"/>
              <a:pPr/>
              <a:t>21.12.2022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1225" y="741363"/>
            <a:ext cx="4938713" cy="37052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6117" y="4694039"/>
            <a:ext cx="5408930" cy="44469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86364"/>
            <a:ext cx="2929837" cy="4941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29761" y="9386364"/>
            <a:ext cx="2929837" cy="4941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646AD1-957C-405D-9F2B-6F681FCA62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7383487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646AD1-957C-405D-9F2B-6F681FCA628E}" type="slidenum">
              <a:rPr lang="ru-RU" smtClean="0"/>
              <a:pPr/>
              <a:t>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646AD1-957C-405D-9F2B-6F681FCA628E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646AD1-957C-405D-9F2B-6F681FCA628E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646AD1-957C-405D-9F2B-6F681FCA628E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DF897-E497-4112-935C-A5E359B06EB3}" type="datetime1">
              <a:rPr lang="en-US" smtClean="0"/>
              <a:pPr/>
              <a:t>12/21/2022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845649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DF897-E497-4112-935C-A5E359B06EB3}" type="datetime1">
              <a:rPr lang="en-US" smtClean="0"/>
              <a:pPr/>
              <a:t>12/21/2022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725447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DF897-E497-4112-935C-A5E359B06EB3}" type="datetime1">
              <a:rPr lang="en-US" smtClean="0"/>
              <a:pPr/>
              <a:t>12/21/2022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581019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DF897-E497-4112-935C-A5E359B06EB3}" type="datetime1">
              <a:rPr lang="en-US" smtClean="0"/>
              <a:pPr/>
              <a:t>12/21/2022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094933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DF897-E497-4112-935C-A5E359B06EB3}" type="datetime1">
              <a:rPr lang="en-US" smtClean="0"/>
              <a:pPr/>
              <a:t>12/21/2022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467566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DF897-E497-4112-935C-A5E359B06EB3}" type="datetime1">
              <a:rPr lang="en-US" smtClean="0"/>
              <a:pPr/>
              <a:t>12/21/2022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750251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DF897-E497-4112-935C-A5E359B06EB3}" type="datetime1">
              <a:rPr lang="en-US" smtClean="0"/>
              <a:pPr/>
              <a:t>12/21/2022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137797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DF897-E497-4112-935C-A5E359B06EB3}" type="datetime1">
              <a:rPr lang="en-US" smtClean="0"/>
              <a:pPr/>
              <a:t>12/21/2022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867633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DF897-E497-4112-935C-A5E359B06EB3}" type="datetime1">
              <a:rPr lang="en-US" smtClean="0"/>
              <a:pPr/>
              <a:t>12/21/2022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246093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DF897-E497-4112-935C-A5E359B06EB3}" type="datetime1">
              <a:rPr lang="en-US" smtClean="0"/>
              <a:pPr/>
              <a:t>12/21/2022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897087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DF897-E497-4112-935C-A5E359B06EB3}" type="datetime1">
              <a:rPr lang="en-US" smtClean="0"/>
              <a:pPr/>
              <a:t>12/21/2022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639507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459" y="1465729"/>
            <a:ext cx="7869891" cy="47112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ADF897-E497-4112-935C-A5E359B06EB3}" type="datetime1">
              <a:rPr lang="en-US" smtClean="0"/>
              <a:pPr/>
              <a:t>12/21/2022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"/>
            <a:ext cx="7886700" cy="13377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3321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4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mailto:kumi_29@mail.ru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герб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93946" y="244710"/>
            <a:ext cx="993158" cy="120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656725" y="2373087"/>
            <a:ext cx="74676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21396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Имущественная поддержка субъектов малого и среднего предпринимательства и самозанятых граждан</a:t>
            </a:r>
            <a:endParaRPr lang="ru-RU" sz="4400" b="1" dirty="0">
              <a:solidFill>
                <a:srgbClr val="21396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97053" y="1451718"/>
            <a:ext cx="43869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21396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Коношский муниципальный район</a:t>
            </a:r>
          </a:p>
          <a:p>
            <a:pPr algn="ctr"/>
            <a:r>
              <a:rPr lang="ru-RU" b="1" dirty="0" smtClean="0">
                <a:solidFill>
                  <a:srgbClr val="21396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Архангельская область</a:t>
            </a:r>
            <a:endParaRPr lang="ru-RU" b="1" dirty="0">
              <a:solidFill>
                <a:srgbClr val="21396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065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850" y="531132"/>
            <a:ext cx="7986713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482903052"/>
              </p:ext>
            </p:extLst>
          </p:nvPr>
        </p:nvGraphicFramePr>
        <p:xfrm>
          <a:off x="1045029" y="1396999"/>
          <a:ext cx="6955971" cy="46772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805852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533399" y="576312"/>
            <a:ext cx="7968343" cy="408623"/>
          </a:xfrm>
          <a:prstGeom prst="roundRect">
            <a:avLst/>
          </a:prstGeom>
        </p:spPr>
        <p:style>
          <a:lnRef idx="2">
            <a:schemeClr val="accent1"/>
          </a:lnRef>
          <a:fillRef idx="1003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ПОРЯДОК ОКАЗАНИЯ ИМУЩЕСТВЕННОЙ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ПОДДЕРЖКИ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Схема 9"/>
          <p:cNvGraphicFramePr/>
          <p:nvPr>
            <p:extLst>
              <p:ext uri="{D42A27DB-BD31-4B8C-83A1-F6EECF244321}">
                <p14:modId xmlns:p14="http://schemas.microsoft.com/office/powerpoint/2010/main" val="469814555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533400" y="164812"/>
            <a:ext cx="8186057" cy="477500"/>
          </a:xfrm>
          <a:prstGeom prst="roundRect">
            <a:avLst>
              <a:gd name="adj" fmla="val 2799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Предложения для субъектов МСП и самозанятых граждан</a:t>
            </a:r>
            <a:endParaRPr lang="ru-RU" sz="2000" b="1" i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28153" y="1829747"/>
            <a:ext cx="565250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4E67C8">
                    <a:lumMod val="50000"/>
                  </a:srgbClr>
                </a:solidFill>
                <a:latin typeface="Trebuchet MS"/>
              </a:rPr>
              <a:t>Архангельская область, </a:t>
            </a:r>
            <a:r>
              <a:rPr lang="ru-RU" sz="20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4E67C8">
                    <a:lumMod val="50000"/>
                  </a:srgbClr>
                </a:solidFill>
                <a:latin typeface="Trebuchet MS"/>
              </a:rPr>
              <a:t>Коношский</a:t>
            </a:r>
            <a:r>
              <a:rPr lang="ru-RU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4E67C8">
                    <a:lumMod val="50000"/>
                  </a:srgbClr>
                </a:solidFill>
                <a:latin typeface="Trebuchet MS"/>
              </a:rPr>
              <a:t> район, </a:t>
            </a:r>
          </a:p>
          <a:p>
            <a:r>
              <a:rPr lang="ru-RU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4E67C8">
                    <a:lumMod val="50000"/>
                  </a:srgbClr>
                </a:solidFill>
                <a:latin typeface="Trebuchet MS"/>
              </a:rPr>
              <a:t>п. Коноша, ул. Советская, д.29</a:t>
            </a:r>
            <a:endParaRPr lang="ru-RU" sz="20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4E67C8">
                  <a:lumMod val="50000"/>
                </a:srgbClr>
              </a:solidFill>
              <a:latin typeface="Trebuchet M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95125" y="2978153"/>
            <a:ext cx="479330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4E67C8">
                    <a:lumMod val="50000"/>
                  </a:srgbClr>
                </a:solidFill>
                <a:latin typeface="Trebuchet MS"/>
              </a:rPr>
              <a:t>Подвальное помещение, 115,5 </a:t>
            </a:r>
            <a:r>
              <a:rPr lang="ru-RU" sz="20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4E67C8">
                    <a:lumMod val="50000"/>
                  </a:srgbClr>
                </a:solidFill>
                <a:latin typeface="Trebuchet MS"/>
              </a:rPr>
              <a:t>кв.м</a:t>
            </a:r>
            <a:r>
              <a:rPr lang="ru-RU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4E67C8">
                    <a:lumMod val="50000"/>
                  </a:srgbClr>
                </a:solidFill>
                <a:latin typeface="Trebuchet MS"/>
              </a:rPr>
              <a:t>.</a:t>
            </a:r>
          </a:p>
          <a:p>
            <a:r>
              <a:rPr lang="ru-RU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4E67C8">
                    <a:lumMod val="50000"/>
                  </a:srgbClr>
                </a:solidFill>
                <a:latin typeface="Trebuchet MS"/>
              </a:rPr>
              <a:t>Год постройки 1968</a:t>
            </a:r>
            <a:endParaRPr lang="ru-RU" sz="20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4E67C8">
                  <a:lumMod val="50000"/>
                </a:srgbClr>
              </a:solidFill>
              <a:latin typeface="Trebuchet M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31359" y="4126089"/>
            <a:ext cx="565250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4E67C8">
                    <a:lumMod val="50000"/>
                  </a:srgbClr>
                </a:solidFill>
                <a:latin typeface="Trebuchet MS"/>
              </a:rPr>
              <a:t>Стоимость аренды – 25 000,00 руб. в месяц</a:t>
            </a:r>
          </a:p>
          <a:p>
            <a:r>
              <a:rPr lang="ru-RU" sz="20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4E67C8">
                    <a:lumMod val="50000"/>
                  </a:srgbClr>
                </a:solidFill>
                <a:latin typeface="Trebuchet MS"/>
              </a:rPr>
              <a:t> </a:t>
            </a:r>
            <a:r>
              <a:rPr lang="ru-RU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4E67C8">
                    <a:lumMod val="50000"/>
                  </a:srgbClr>
                </a:solidFill>
                <a:latin typeface="Trebuchet MS"/>
              </a:rPr>
              <a:t>                 выкуп   – 1 000 000,00 руб.</a:t>
            </a:r>
            <a:endParaRPr lang="ru-RU" sz="20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4E67C8">
                  <a:lumMod val="50000"/>
                </a:srgbClr>
              </a:solidFill>
              <a:latin typeface="Trebuchet M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2879803" y="1052736"/>
            <a:ext cx="2880320" cy="576064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640080" indent="-457200" algn="l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54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182880" indent="0" algn="ctr">
              <a:buClr>
                <a:srgbClr val="F14124">
                  <a:lumMod val="75000"/>
                </a:srgbClr>
              </a:buClr>
              <a:buFont typeface="Georgia" pitchFamily="18" charset="0"/>
              <a:buNone/>
            </a:pPr>
            <a:r>
              <a:rPr lang="ru-RU" sz="2000" kern="0" dirty="0" smtClean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latin typeface="Trebuchet MS"/>
              </a:rPr>
              <a:t>АРЕНДА / ВЫКУП</a:t>
            </a:r>
            <a:endParaRPr lang="ru-RU" sz="2000" kern="0" dirty="0">
              <a:gradFill>
                <a:gsLst>
                  <a:gs pos="0">
                    <a:prstClr val="black"/>
                  </a:gs>
                  <a:gs pos="40000">
                    <a:prstClr val="black">
                      <a:lumMod val="75000"/>
                      <a:lumOff val="25000"/>
                    </a:prstClr>
                  </a:gs>
                  <a:gs pos="100000">
                    <a:srgbClr val="212745">
                      <a:alpha val="65000"/>
                    </a:srgbClr>
                  </a:gs>
                </a:gsLst>
                <a:lin ang="5400000" scaled="0"/>
              </a:gradFill>
              <a:latin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1583546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94407" y="1186543"/>
            <a:ext cx="7869891" cy="5142360"/>
          </a:xfrm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 marL="182880" lvl="0" indent="0" algn="ctr">
              <a:lnSpc>
                <a:spcPct val="100000"/>
              </a:lnSpc>
              <a:spcBef>
                <a:spcPts val="0"/>
              </a:spcBef>
              <a:buClr>
                <a:srgbClr val="F14124">
                  <a:lumMod val="75000"/>
                </a:srgbClr>
              </a:buClr>
              <a:buNone/>
            </a:pPr>
            <a:endParaRPr lang="ru-RU" sz="2000" kern="0" dirty="0" smtClean="0">
              <a:gradFill>
                <a:gsLst>
                  <a:gs pos="0">
                    <a:prstClr val="black"/>
                  </a:gs>
                  <a:gs pos="40000">
                    <a:prstClr val="black">
                      <a:lumMod val="75000"/>
                      <a:lumOff val="25000"/>
                    </a:prstClr>
                  </a:gs>
                  <a:gs pos="100000">
                    <a:srgbClr val="212745">
                      <a:alpha val="65000"/>
                    </a:srgbClr>
                  </a:gs>
                </a:gsLst>
                <a:lin ang="5400000" scaled="0"/>
              </a:gradFill>
              <a:latin typeface="Trebuchet MS"/>
            </a:endParaRPr>
          </a:p>
          <a:p>
            <a:pPr marL="182880" lvl="0" indent="0" algn="ctr">
              <a:lnSpc>
                <a:spcPct val="100000"/>
              </a:lnSpc>
              <a:spcBef>
                <a:spcPts val="0"/>
              </a:spcBef>
              <a:buClr>
                <a:srgbClr val="F14124">
                  <a:lumMod val="75000"/>
                </a:srgbClr>
              </a:buClr>
              <a:buNone/>
            </a:pPr>
            <a:r>
              <a:rPr lang="ru-RU" sz="2000" kern="0" dirty="0" smtClean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latin typeface="Trebuchet MS"/>
              </a:rPr>
              <a:t>Аренда </a:t>
            </a:r>
            <a:r>
              <a:rPr lang="ru-RU" sz="2000" kern="0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latin typeface="Trebuchet MS"/>
              </a:rPr>
              <a:t>земельных участков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ru-RU" sz="2000" b="1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4E67C8">
                  <a:lumMod val="50000"/>
                </a:srgbClr>
              </a:solidFill>
              <a:latin typeface="Trebuchet MS"/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4E67C8">
                    <a:lumMod val="50000"/>
                  </a:srgbClr>
                </a:solidFill>
                <a:latin typeface="Trebuchet MS"/>
              </a:rPr>
              <a:t>   Архангельская </a:t>
            </a:r>
            <a:r>
              <a:rPr lang="ru-RU" sz="20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4E67C8">
                    <a:lumMod val="50000"/>
                  </a:srgbClr>
                </a:solidFill>
                <a:latin typeface="Trebuchet MS"/>
              </a:rPr>
              <a:t>область, Коношский район, 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4E67C8">
                    <a:lumMod val="50000"/>
                  </a:srgbClr>
                </a:solidFill>
                <a:latin typeface="Trebuchet MS"/>
              </a:rPr>
              <a:t>   п</a:t>
            </a:r>
            <a:r>
              <a:rPr lang="ru-RU" sz="20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4E67C8">
                    <a:lumMod val="50000"/>
                  </a:srgbClr>
                </a:solidFill>
                <a:latin typeface="Trebuchet MS"/>
              </a:rPr>
              <a:t>. Коноша, ул. </a:t>
            </a:r>
            <a:r>
              <a:rPr lang="ru-RU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4E67C8">
                    <a:lumMod val="50000"/>
                  </a:srgbClr>
                </a:solidFill>
                <a:latin typeface="Trebuchet MS"/>
              </a:rPr>
              <a:t>Западная, д.2 стр.9</a:t>
            </a:r>
            <a:endParaRPr lang="ru-RU" sz="20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4E67C8">
                  <a:lumMod val="50000"/>
                </a:srgbClr>
              </a:solidFill>
              <a:latin typeface="Trebuchet MS"/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dirty="0" smtClean="0"/>
              <a:t>                              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0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4E67C8">
                    <a:lumMod val="50000"/>
                  </a:srgbClr>
                </a:solidFill>
                <a:latin typeface="Trebuchet MS"/>
              </a:rPr>
              <a:t> </a:t>
            </a:r>
            <a:r>
              <a:rPr lang="ru-RU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4E67C8">
                    <a:lumMod val="50000"/>
                  </a:srgbClr>
                </a:solidFill>
                <a:latin typeface="Trebuchet MS"/>
              </a:rPr>
              <a:t>                                 площадь 3660 </a:t>
            </a:r>
            <a:r>
              <a:rPr lang="ru-RU" sz="20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4E67C8">
                    <a:lumMod val="50000"/>
                  </a:srgbClr>
                </a:solidFill>
                <a:latin typeface="Trebuchet MS"/>
              </a:rPr>
              <a:t>кв.м</a:t>
            </a:r>
            <a:r>
              <a:rPr lang="ru-RU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4E67C8">
                    <a:lumMod val="50000"/>
                  </a:srgbClr>
                </a:solidFill>
                <a:latin typeface="Trebuchet MS"/>
              </a:rPr>
              <a:t>.  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4E67C8">
                    <a:lumMod val="50000"/>
                  </a:srgbClr>
                </a:solidFill>
                <a:latin typeface="Trebuchet MS"/>
              </a:rPr>
              <a:t>     Кадастровый </a:t>
            </a:r>
            <a:r>
              <a:rPr lang="ru-RU" sz="20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4E67C8">
                    <a:lumMod val="50000"/>
                  </a:srgbClr>
                </a:solidFill>
                <a:latin typeface="Trebuchet MS"/>
              </a:rPr>
              <a:t>номер: 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4E67C8">
                    <a:lumMod val="50000"/>
                  </a:srgbClr>
                </a:solidFill>
                <a:latin typeface="Trebuchet MS"/>
              </a:rPr>
              <a:t>      29:06:120102:525</a:t>
            </a:r>
            <a:endParaRPr lang="ru-RU" sz="20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4E67C8">
                  <a:lumMod val="50000"/>
                </a:srgbClr>
              </a:solidFill>
              <a:latin typeface="Trebuchet MS"/>
            </a:endParaRP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407" y="480786"/>
            <a:ext cx="8193087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4612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23106" y="1458686"/>
            <a:ext cx="7979228" cy="4729163"/>
          </a:xfrm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 marL="182880" lvl="0" indent="0" algn="ctr">
              <a:lnSpc>
                <a:spcPct val="100000"/>
              </a:lnSpc>
              <a:spcBef>
                <a:spcPts val="0"/>
              </a:spcBef>
              <a:buClr>
                <a:srgbClr val="F14124">
                  <a:lumMod val="75000"/>
                </a:srgbClr>
              </a:buClr>
              <a:buNone/>
            </a:pPr>
            <a:endParaRPr lang="ru-RU" sz="2000" kern="0" dirty="0" smtClean="0">
              <a:gradFill>
                <a:gsLst>
                  <a:gs pos="0">
                    <a:prstClr val="black"/>
                  </a:gs>
                  <a:gs pos="40000">
                    <a:prstClr val="black">
                      <a:lumMod val="75000"/>
                      <a:lumOff val="25000"/>
                    </a:prstClr>
                  </a:gs>
                  <a:gs pos="100000">
                    <a:srgbClr val="212745">
                      <a:alpha val="65000"/>
                    </a:srgbClr>
                  </a:gs>
                </a:gsLst>
                <a:lin ang="5400000" scaled="0"/>
              </a:gradFill>
              <a:latin typeface="Trebuchet MS"/>
            </a:endParaRPr>
          </a:p>
          <a:p>
            <a:pPr marL="182880" lvl="0" indent="0" algn="ctr">
              <a:lnSpc>
                <a:spcPct val="100000"/>
              </a:lnSpc>
              <a:spcBef>
                <a:spcPts val="0"/>
              </a:spcBef>
              <a:buClr>
                <a:srgbClr val="F14124">
                  <a:lumMod val="75000"/>
                </a:srgbClr>
              </a:buClr>
              <a:buNone/>
            </a:pPr>
            <a:r>
              <a:rPr lang="ru-RU" sz="2000" kern="0" dirty="0" smtClean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latin typeface="Trebuchet MS"/>
              </a:rPr>
              <a:t>Аренда </a:t>
            </a:r>
            <a:r>
              <a:rPr lang="ru-RU" sz="2000" kern="0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latin typeface="Trebuchet MS"/>
              </a:rPr>
              <a:t>земельных участков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ru-RU" sz="20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4E67C8">
                  <a:lumMod val="50000"/>
                </a:srgbClr>
              </a:solidFill>
              <a:latin typeface="Trebuchet MS"/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ru-RU" sz="2000" b="1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4E67C8">
                  <a:lumMod val="50000"/>
                </a:srgbClr>
              </a:solidFill>
              <a:latin typeface="Trebuchet MS"/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0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4E67C8">
                    <a:lumMod val="50000"/>
                  </a:srgbClr>
                </a:solidFill>
                <a:latin typeface="Trebuchet MS"/>
              </a:rPr>
              <a:t> </a:t>
            </a:r>
            <a:r>
              <a:rPr lang="ru-RU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4E67C8">
                    <a:lumMod val="50000"/>
                  </a:srgbClr>
                </a:solidFill>
                <a:latin typeface="Trebuchet MS"/>
              </a:rPr>
              <a:t>    Архангельская </a:t>
            </a:r>
            <a:r>
              <a:rPr lang="ru-RU" sz="20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4E67C8">
                    <a:lumMod val="50000"/>
                  </a:srgbClr>
                </a:solidFill>
                <a:latin typeface="Trebuchet MS"/>
              </a:rPr>
              <a:t>область, Коношский район, 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4E67C8">
                    <a:lumMod val="50000"/>
                  </a:srgbClr>
                </a:solidFill>
                <a:latin typeface="Trebuchet MS"/>
              </a:rPr>
              <a:t>    п</a:t>
            </a:r>
            <a:r>
              <a:rPr lang="ru-RU" sz="20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4E67C8">
                    <a:lumMod val="50000"/>
                  </a:srgbClr>
                </a:solidFill>
                <a:latin typeface="Trebuchet MS"/>
              </a:rPr>
              <a:t>. Коноша, ул. </a:t>
            </a:r>
            <a:r>
              <a:rPr lang="ru-RU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4E67C8">
                    <a:lumMod val="50000"/>
                  </a:srgbClr>
                </a:solidFill>
                <a:latin typeface="Trebuchet MS"/>
              </a:rPr>
              <a:t>Пионерская, д.89</a:t>
            </a:r>
            <a:endParaRPr lang="ru-RU" sz="20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4E67C8">
                  <a:lumMod val="50000"/>
                </a:srgbClr>
              </a:solidFill>
              <a:latin typeface="Trebuchet MS"/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smtClean="0">
                <a:solidFill>
                  <a:prstClr val="black"/>
                </a:solidFill>
              </a:rPr>
              <a:t>                             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0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prstClr val="black"/>
                </a:solidFill>
                <a:latin typeface="Trebuchet MS"/>
              </a:rPr>
              <a:t> </a:t>
            </a:r>
            <a:r>
              <a:rPr lang="ru-RU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prstClr val="black"/>
                </a:solidFill>
                <a:latin typeface="Trebuchet MS"/>
              </a:rPr>
              <a:t>                               </a:t>
            </a:r>
            <a:r>
              <a:rPr lang="ru-RU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4E67C8">
                    <a:lumMod val="50000"/>
                  </a:srgbClr>
                </a:solidFill>
                <a:latin typeface="Trebuchet MS"/>
              </a:rPr>
              <a:t>Площадь</a:t>
            </a:r>
            <a:r>
              <a:rPr lang="ru-RU" dirty="0" smtClean="0">
                <a:solidFill>
                  <a:prstClr val="black"/>
                </a:solidFill>
              </a:rPr>
              <a:t> </a:t>
            </a:r>
            <a:r>
              <a:rPr lang="ru-RU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4E67C8">
                    <a:lumMod val="50000"/>
                  </a:srgbClr>
                </a:solidFill>
                <a:latin typeface="Trebuchet MS"/>
              </a:rPr>
              <a:t>4053 </a:t>
            </a:r>
            <a:r>
              <a:rPr lang="ru-RU" sz="20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4E67C8">
                    <a:lumMod val="50000"/>
                  </a:srgbClr>
                </a:solidFill>
                <a:latin typeface="Trebuchet MS"/>
              </a:rPr>
              <a:t>кв.м</a:t>
            </a:r>
            <a:r>
              <a:rPr lang="ru-RU" sz="20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4E67C8">
                    <a:lumMod val="50000"/>
                  </a:srgbClr>
                </a:solidFill>
                <a:latin typeface="Trebuchet MS"/>
              </a:rPr>
              <a:t>.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4E67C8">
                    <a:lumMod val="50000"/>
                  </a:srgbClr>
                </a:solidFill>
                <a:latin typeface="Trebuchet MS"/>
              </a:rPr>
              <a:t>        Кадастровый номер: 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0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4E67C8">
                    <a:lumMod val="50000"/>
                  </a:srgbClr>
                </a:solidFill>
                <a:latin typeface="Trebuchet MS"/>
              </a:rPr>
              <a:t> </a:t>
            </a:r>
            <a:r>
              <a:rPr lang="ru-RU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4E67C8">
                    <a:lumMod val="50000"/>
                  </a:srgbClr>
                </a:solidFill>
                <a:latin typeface="Trebuchet MS"/>
              </a:rPr>
              <a:t>        29:06:120134:40 </a:t>
            </a:r>
            <a:endParaRPr lang="ru-RU" sz="20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4E67C8">
                  <a:lumMod val="50000"/>
                </a:srgbClr>
              </a:solidFill>
              <a:latin typeface="Trebuchet MS"/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0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4E67C8">
                    <a:lumMod val="50000"/>
                  </a:srgbClr>
                </a:solidFill>
                <a:latin typeface="Trebuchet MS"/>
              </a:rPr>
              <a:t>                                       </a:t>
            </a:r>
            <a:endParaRPr lang="ru-RU" dirty="0">
              <a:solidFill>
                <a:prstClr val="black"/>
              </a:solidFill>
            </a:endParaRPr>
          </a:p>
          <a:p>
            <a:pPr lvl="0"/>
            <a:endParaRPr lang="ru-RU" dirty="0">
              <a:solidFill>
                <a:prstClr val="black"/>
              </a:solidFill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ru-RU" sz="20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4E67C8">
                  <a:lumMod val="50000"/>
                </a:srgbClr>
              </a:solidFill>
              <a:latin typeface="Trebuchet MS"/>
            </a:endParaRPr>
          </a:p>
          <a:p>
            <a:pPr lvl="0"/>
            <a:endParaRPr lang="ru-RU" dirty="0">
              <a:solidFill>
                <a:prstClr val="black"/>
              </a:solidFill>
            </a:endParaRP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177" y="350837"/>
            <a:ext cx="8193087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40613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вал 5"/>
          <p:cNvSpPr/>
          <p:nvPr/>
        </p:nvSpPr>
        <p:spPr>
          <a:xfrm>
            <a:off x="7929563" y="6643688"/>
            <a:ext cx="1214437" cy="21431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715375" y="6635750"/>
            <a:ext cx="428625" cy="222250"/>
          </a:xfrm>
        </p:spPr>
        <p:txBody>
          <a:bodyPr/>
          <a:lstStyle/>
          <a:p>
            <a:pPr>
              <a:defRPr/>
            </a:pPr>
            <a:fld id="{AAEE8C2A-775F-4894-B6F5-BFA9519F1BC4}" type="slidenum">
              <a:rPr lang="ru-RU" smtClean="0">
                <a:solidFill>
                  <a:schemeClr val="accent6"/>
                </a:solidFill>
              </a:rPr>
              <a:pPr>
                <a:defRPr/>
              </a:pPr>
              <a:t>7</a:t>
            </a:fld>
            <a:endParaRPr lang="ru-RU" dirty="0">
              <a:solidFill>
                <a:schemeClr val="accent6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662" y="136524"/>
            <a:ext cx="8193087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2879803" y="1096280"/>
            <a:ext cx="2880320" cy="576064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640080" indent="-457200" algn="l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54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182880" indent="0" algn="ctr">
              <a:buClr>
                <a:srgbClr val="F14124">
                  <a:lumMod val="75000"/>
                </a:srgbClr>
              </a:buClr>
              <a:buFont typeface="Georgia" pitchFamily="18" charset="0"/>
              <a:buNone/>
            </a:pPr>
            <a:r>
              <a:rPr lang="ru-RU" sz="2000" kern="0" dirty="0" smtClean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latin typeface="Trebuchet MS"/>
              </a:rPr>
              <a:t>АРЕНДА / ВЫКУП</a:t>
            </a:r>
            <a:endParaRPr lang="ru-RU" sz="2000" kern="0" dirty="0">
              <a:gradFill>
                <a:gsLst>
                  <a:gs pos="0">
                    <a:prstClr val="black"/>
                  </a:gs>
                  <a:gs pos="40000">
                    <a:prstClr val="black">
                      <a:lumMod val="75000"/>
                      <a:lumOff val="25000"/>
                    </a:prstClr>
                  </a:gs>
                  <a:gs pos="100000">
                    <a:srgbClr val="212745">
                      <a:alpha val="65000"/>
                    </a:srgbClr>
                  </a:gs>
                </a:gsLst>
                <a:lin ang="5400000" scaled="0"/>
              </a:gradFill>
              <a:latin typeface="Trebuchet M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55575" y="1908919"/>
            <a:ext cx="565250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4E67C8">
                    <a:lumMod val="50000"/>
                  </a:srgbClr>
                </a:solidFill>
                <a:latin typeface="Trebuchet MS"/>
              </a:rPr>
              <a:t>Архангельская область, </a:t>
            </a:r>
            <a:r>
              <a:rPr lang="ru-RU" sz="20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4E67C8">
                    <a:lumMod val="50000"/>
                  </a:srgbClr>
                </a:solidFill>
                <a:latin typeface="Trebuchet MS"/>
              </a:rPr>
              <a:t>Коношский</a:t>
            </a:r>
            <a:r>
              <a:rPr lang="ru-RU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4E67C8">
                    <a:lumMod val="50000"/>
                  </a:srgbClr>
                </a:solidFill>
                <a:latin typeface="Trebuchet MS"/>
              </a:rPr>
              <a:t> район, </a:t>
            </a:r>
          </a:p>
          <a:p>
            <a:r>
              <a:rPr lang="ru-RU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4E67C8">
                    <a:lumMod val="50000"/>
                  </a:srgbClr>
                </a:solidFill>
                <a:latin typeface="Trebuchet MS"/>
              </a:rPr>
              <a:t>п. Коноша, ул. Набережная</a:t>
            </a:r>
            <a:endParaRPr lang="ru-RU" sz="20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4E67C8">
                  <a:lumMod val="50000"/>
                </a:srgbClr>
              </a:solidFill>
              <a:latin typeface="Trebuchet M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858516" y="3029240"/>
            <a:ext cx="5030544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4E67C8">
                    <a:lumMod val="50000"/>
                  </a:srgbClr>
                </a:solidFill>
                <a:latin typeface="Trebuchet MS"/>
              </a:rPr>
              <a:t>Одноэтажное здание (гараж), 72 </a:t>
            </a:r>
            <a:r>
              <a:rPr lang="ru-RU" sz="20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4E67C8">
                    <a:lumMod val="50000"/>
                  </a:srgbClr>
                </a:solidFill>
                <a:latin typeface="Trebuchet MS"/>
              </a:rPr>
              <a:t>кв.м</a:t>
            </a:r>
            <a:r>
              <a:rPr lang="ru-RU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4E67C8">
                    <a:lumMod val="50000"/>
                  </a:srgbClr>
                </a:solidFill>
                <a:latin typeface="Trebuchet MS"/>
              </a:rPr>
              <a:t>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706277" y="3989239"/>
            <a:ext cx="565250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4E67C8">
                    <a:lumMod val="50000"/>
                  </a:srgbClr>
                </a:solidFill>
                <a:latin typeface="Trebuchet MS"/>
              </a:rPr>
              <a:t>Стоимость аренды – 20 000,00 руб. в месяц</a:t>
            </a:r>
          </a:p>
          <a:p>
            <a:r>
              <a:rPr lang="ru-RU" sz="20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4E67C8">
                    <a:lumMod val="50000"/>
                  </a:srgbClr>
                </a:solidFill>
                <a:latin typeface="Trebuchet MS"/>
              </a:rPr>
              <a:t> </a:t>
            </a:r>
            <a:r>
              <a:rPr lang="ru-RU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4E67C8">
                    <a:lumMod val="50000"/>
                  </a:srgbClr>
                </a:solidFill>
                <a:latin typeface="Trebuchet MS"/>
              </a:rPr>
              <a:t>                 выкуп   – 500 000,00 руб.</a:t>
            </a:r>
            <a:endParaRPr lang="ru-RU" sz="20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4E67C8">
                  <a:lumMod val="50000"/>
                </a:srgbClr>
              </a:solidFill>
              <a:latin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20830272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6851" y="493790"/>
            <a:ext cx="7823200" cy="408623"/>
          </a:xfrm>
          <a:prstGeom prst="roundRect">
            <a:avLst/>
          </a:prstGeom>
        </p:spPr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КОНТАКТНЫЕ ДАННЫЕ ОТВЕТСТВЕННЫХ ЛИЦ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82222" y="1526906"/>
            <a:ext cx="8207829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900" b="1" dirty="0" smtClean="0">
                <a:solidFill>
                  <a:srgbClr val="213969"/>
                </a:solidFill>
                <a:latin typeface="Times New Roman" pitchFamily="18" charset="0"/>
                <a:cs typeface="Times New Roman" pitchFamily="18" charset="0"/>
              </a:rPr>
              <a:t>Администрация муниципального образования </a:t>
            </a:r>
          </a:p>
          <a:p>
            <a:pPr algn="ctr"/>
            <a:r>
              <a:rPr lang="ru-RU" sz="1900" b="1" dirty="0" smtClean="0">
                <a:solidFill>
                  <a:srgbClr val="213969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900" b="1" dirty="0" err="1" smtClean="0">
                <a:solidFill>
                  <a:srgbClr val="213969"/>
                </a:solidFill>
                <a:latin typeface="Times New Roman" pitchFamily="18" charset="0"/>
                <a:cs typeface="Times New Roman" pitchFamily="18" charset="0"/>
              </a:rPr>
              <a:t>Коношский</a:t>
            </a:r>
            <a:r>
              <a:rPr lang="ru-RU" sz="1900" b="1" dirty="0" smtClean="0">
                <a:solidFill>
                  <a:srgbClr val="213969"/>
                </a:solidFill>
                <a:latin typeface="Times New Roman" pitchFamily="18" charset="0"/>
                <a:cs typeface="Times New Roman" pitchFamily="18" charset="0"/>
              </a:rPr>
              <a:t> муниципальный район»</a:t>
            </a:r>
            <a:endParaRPr lang="ru-RU" sz="1900" b="1" dirty="0">
              <a:solidFill>
                <a:srgbClr val="21396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23593" y="2916237"/>
            <a:ext cx="710971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 err="1" smtClean="0">
                <a:solidFill>
                  <a:srgbClr val="213969"/>
                </a:solidFill>
                <a:latin typeface="Times New Roman" pitchFamily="18" charset="0"/>
                <a:cs typeface="Times New Roman" pitchFamily="18" charset="0"/>
              </a:rPr>
              <a:t>Макшанов</a:t>
            </a:r>
            <a:r>
              <a:rPr lang="ru-RU" sz="2200" b="1" dirty="0" smtClean="0">
                <a:solidFill>
                  <a:srgbClr val="213969"/>
                </a:solidFill>
                <a:latin typeface="Times New Roman" pitchFamily="18" charset="0"/>
                <a:cs typeface="Times New Roman" pitchFamily="18" charset="0"/>
              </a:rPr>
              <a:t> Валерий Сергеевич</a:t>
            </a:r>
          </a:p>
          <a:p>
            <a:pPr algn="ctr"/>
            <a:endParaRPr lang="ru-RU" sz="2200" dirty="0">
              <a:solidFill>
                <a:srgbClr val="21396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200" dirty="0" smtClean="0">
                <a:solidFill>
                  <a:srgbClr val="213969"/>
                </a:solidFill>
                <a:latin typeface="Times New Roman" pitchFamily="18" charset="0"/>
                <a:cs typeface="Times New Roman" pitchFamily="18" charset="0"/>
              </a:rPr>
              <a:t>Председатель комитета по управлению муниципальным имуществом и земельным ресурсам</a:t>
            </a:r>
          </a:p>
          <a:p>
            <a:pPr algn="ctr"/>
            <a:endParaRPr lang="ru-RU" sz="1600" dirty="0">
              <a:solidFill>
                <a:srgbClr val="21396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/>
            <a:r>
              <a:rPr lang="ru-RU" dirty="0" smtClean="0">
                <a:solidFill>
                  <a:srgbClr val="213969"/>
                </a:solidFill>
                <a:latin typeface="Times New Roman" pitchFamily="18" charset="0"/>
                <a:cs typeface="Times New Roman" pitchFamily="18" charset="0"/>
              </a:rPr>
              <a:t>телефон: 8(818-58</a:t>
            </a:r>
            <a:r>
              <a:rPr lang="ru-RU" dirty="0">
                <a:solidFill>
                  <a:srgbClr val="213969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dirty="0" smtClean="0">
                <a:solidFill>
                  <a:srgbClr val="213969"/>
                </a:solidFill>
                <a:latin typeface="Times New Roman" pitchFamily="18" charset="0"/>
                <a:cs typeface="Times New Roman" pitchFamily="18" charset="0"/>
              </a:rPr>
              <a:t>2-15-93</a:t>
            </a:r>
            <a:endParaRPr lang="ru-RU" dirty="0">
              <a:solidFill>
                <a:srgbClr val="21396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/>
            <a:r>
              <a:rPr lang="ru-RU" dirty="0" smtClean="0">
                <a:solidFill>
                  <a:srgbClr val="213969"/>
                </a:solidFill>
                <a:latin typeface="Times New Roman" pitchFamily="18" charset="0"/>
                <a:cs typeface="Times New Roman" pitchFamily="18" charset="0"/>
              </a:rPr>
              <a:t>e-</a:t>
            </a:r>
            <a:r>
              <a:rPr lang="ru-RU" dirty="0" err="1" smtClean="0">
                <a:solidFill>
                  <a:srgbClr val="213969"/>
                </a:solidFill>
                <a:latin typeface="Times New Roman" pitchFamily="18" charset="0"/>
                <a:cs typeface="Times New Roman" pitchFamily="18" charset="0"/>
              </a:rPr>
              <a:t>mail</a:t>
            </a:r>
            <a:r>
              <a:rPr lang="ru-RU" dirty="0" smtClean="0">
                <a:solidFill>
                  <a:srgbClr val="213969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dirty="0">
                <a:solidFill>
                  <a:srgbClr val="21396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3"/>
              </a:rPr>
              <a:t>kumi_29@mail.ru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546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3510</TotalTime>
  <Words>284</Words>
  <Application>Microsoft Office PowerPoint</Application>
  <PresentationFormat>Экран (4:3)</PresentationFormat>
  <Paragraphs>65</Paragraphs>
  <Slides>8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PJSC "New Engineering Technologies"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Markasian, Pavel (KIEVH)</dc:creator>
  <cp:lastModifiedBy>OLGA</cp:lastModifiedBy>
  <cp:revision>254</cp:revision>
  <cp:lastPrinted>2022-03-09T08:36:02Z</cp:lastPrinted>
  <dcterms:created xsi:type="dcterms:W3CDTF">2016-11-18T14:12:19Z</dcterms:created>
  <dcterms:modified xsi:type="dcterms:W3CDTF">2022-12-21T12:30:54Z</dcterms:modified>
</cp:coreProperties>
</file>