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4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5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6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14" r:id="rId1"/>
    <p:sldMasterId id="2147483725" r:id="rId2"/>
    <p:sldMasterId id="2147483739" r:id="rId3"/>
    <p:sldMasterId id="2147483741" r:id="rId4"/>
    <p:sldMasterId id="2147483760" r:id="rId5"/>
    <p:sldMasterId id="2147483772" r:id="rId6"/>
    <p:sldMasterId id="2147483784" r:id="rId7"/>
  </p:sldMasterIdLst>
  <p:notesMasterIdLst>
    <p:notesMasterId r:id="rId39"/>
  </p:notesMasterIdLst>
  <p:handoutMasterIdLst>
    <p:handoutMasterId r:id="rId40"/>
  </p:handoutMasterIdLst>
  <p:sldIdLst>
    <p:sldId id="256" r:id="rId8"/>
    <p:sldId id="437" r:id="rId9"/>
    <p:sldId id="439" r:id="rId10"/>
    <p:sldId id="351" r:id="rId11"/>
    <p:sldId id="440" r:id="rId12"/>
    <p:sldId id="441" r:id="rId13"/>
    <p:sldId id="442" r:id="rId14"/>
    <p:sldId id="443" r:id="rId15"/>
    <p:sldId id="444" r:id="rId16"/>
    <p:sldId id="445" r:id="rId17"/>
    <p:sldId id="446" r:id="rId18"/>
    <p:sldId id="357" r:id="rId19"/>
    <p:sldId id="461" r:id="rId20"/>
    <p:sldId id="447" r:id="rId21"/>
    <p:sldId id="463" r:id="rId22"/>
    <p:sldId id="464" r:id="rId23"/>
    <p:sldId id="448" r:id="rId24"/>
    <p:sldId id="449" r:id="rId25"/>
    <p:sldId id="450" r:id="rId26"/>
    <p:sldId id="451" r:id="rId27"/>
    <p:sldId id="452" r:id="rId28"/>
    <p:sldId id="453" r:id="rId29"/>
    <p:sldId id="454" r:id="rId30"/>
    <p:sldId id="455" r:id="rId31"/>
    <p:sldId id="456" r:id="rId32"/>
    <p:sldId id="466" r:id="rId33"/>
    <p:sldId id="457" r:id="rId34"/>
    <p:sldId id="458" r:id="rId35"/>
    <p:sldId id="459" r:id="rId36"/>
    <p:sldId id="319" r:id="rId37"/>
    <p:sldId id="460" r:id="rId38"/>
  </p:sldIdLst>
  <p:sldSz cx="9144000" cy="6858000" type="screen4x3"/>
  <p:notesSz cx="6761163" cy="988218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Алексей" initials="А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99"/>
    <a:srgbClr val="CCFF66"/>
    <a:srgbClr val="E7B49D"/>
    <a:srgbClr val="F32929"/>
    <a:srgbClr val="CCECFF"/>
    <a:srgbClr val="FF6600"/>
    <a:srgbClr val="CC0066"/>
    <a:srgbClr val="E2ED51"/>
    <a:srgbClr val="FFDDFF"/>
    <a:srgbClr val="F6F7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35" autoAdjust="0"/>
    <p:restoredTop sz="94864" autoAdjust="0"/>
  </p:normalViewPr>
  <p:slideViewPr>
    <p:cSldViewPr>
      <p:cViewPr>
        <p:scale>
          <a:sx n="66" d="100"/>
          <a:sy n="66" d="100"/>
        </p:scale>
        <p:origin x="-1434" y="-3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2064" y="-90"/>
      </p:cViewPr>
      <p:guideLst>
        <p:guide orient="horz" pos="3113"/>
        <p:guide pos="213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viewProps" Target="viewProps.xml"/><Relationship Id="rId8" Type="http://schemas.openxmlformats.org/officeDocument/2006/relationships/slide" Target="slides/slid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20" Type="http://schemas.openxmlformats.org/officeDocument/2006/relationships/slide" Target="slides/slide13.xml"/><Relationship Id="rId41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3;&#1072;&#1083;&#1080;&#1085;&#1072;%20&#1040;&#1085;&#1072;&#1090;&#1086;&#1083;&#1100;&#1077;&#1074;&#1085;&#1072;\Desktop\&#1086;&#1090;&#1095;&#1077;&#1090;&#1099;%20&#1085;&#1072;&#1095;.%20&#1086;&#1090;&#1076;&#1077;&#1083;&#1086;&#1074;%20&#1082;%20&#1086;&#1090;&#1095;.&#1043;&#1083;&#1072;&#1074;&#1099;\&#1054;&#1090;&#1095;&#1077;&#1090;%20&#1060;&#1059;%20&#1079;&#1072;%202020\&#1044;&#1080;&#1072;&#1075;&#1088;&#1072;&#1084;&#1084;&#1099;%20&#1074;%20&#1089;&#1088;&#1072;&#1074;&#1085;&#1077;&#1085;&#1080;&#1080;%202019&#1075;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3;&#1072;&#1083;&#1080;&#1085;&#1072;%20&#1040;&#1085;&#1072;&#1090;&#1086;&#1083;&#1100;&#1077;&#1074;&#1085;&#1072;\Desktop\&#1086;&#1090;&#1095;&#1077;&#1090;&#1099;%20&#1085;&#1072;&#1095;.%20&#1086;&#1090;&#1076;&#1077;&#1083;&#1086;&#1074;%20&#1082;%20&#1086;&#1090;&#1095;.&#1043;&#1083;&#1072;&#1074;&#1099;\&#1054;&#1090;&#1095;&#1077;&#1090;%20&#1060;&#1059;%20&#1079;&#1072;%202020\&#1044;&#1080;&#1072;&#1075;&#1088;&#1072;&#1084;&#1084;&#1099;%20&#1074;%20&#1089;&#1088;&#1072;&#1074;&#1085;&#1077;&#1085;&#1080;&#1080;%202019&#1075;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400" b="1" i="1" u="none" strike="noStrike" baseline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поступлений доходов в бюджет МО "</a:t>
            </a:r>
            <a:r>
              <a:rPr lang="ru-RU" sz="1400" b="1" i="1" u="none" strike="noStrike" baseline="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Коношский</a:t>
            </a:r>
            <a:r>
              <a:rPr lang="ru-RU" sz="1400" b="1" i="1" u="none" strike="noStrike" baseline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район" за период 2014-2020гг (</a:t>
            </a:r>
            <a:r>
              <a:rPr lang="ru-RU" sz="1400" b="1" i="1" u="none" strike="noStrike" baseline="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1400" b="1" i="1" u="none" strike="noStrike" baseline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 </a:t>
            </a:r>
            <a:endParaRPr lang="ru-RU" sz="14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12793631773221606"/>
          <c:y val="1.5844199129389663E-3"/>
        </c:manualLayout>
      </c:layout>
      <c:overlay val="0"/>
      <c:spPr>
        <a:noFill/>
        <a:ln w="25400">
          <a:noFill/>
        </a:ln>
      </c:spPr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'Динамика поступлений доходов'!$A$6</c:f>
              <c:strCache>
                <c:ptCount val="1"/>
                <c:pt idx="0">
                  <c:v>Доходы всего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cat>
            <c:strRef>
              <c:f>'Динамика поступлений доходов'!$B$5:$H$5</c:f>
              <c:strCache>
                <c:ptCount val="7"/>
                <c:pt idx="0">
                  <c:v>2014 год</c:v>
                </c:pt>
                <c:pt idx="1">
                  <c:v>2015 год</c:v>
                </c:pt>
                <c:pt idx="2">
                  <c:v>2016 год</c:v>
                </c:pt>
                <c:pt idx="3">
                  <c:v>2017 год</c:v>
                </c:pt>
                <c:pt idx="4">
                  <c:v>2018 год</c:v>
                </c:pt>
                <c:pt idx="5">
                  <c:v>2019 год</c:v>
                </c:pt>
                <c:pt idx="6">
                  <c:v>2020 год</c:v>
                </c:pt>
              </c:strCache>
            </c:strRef>
          </c:cat>
          <c:val>
            <c:numRef>
              <c:f>'Динамика поступлений доходов'!$B$6:$H$6</c:f>
              <c:numCache>
                <c:formatCode>General</c:formatCode>
                <c:ptCount val="7"/>
                <c:pt idx="0">
                  <c:v>1012144</c:v>
                </c:pt>
                <c:pt idx="1">
                  <c:v>1243238</c:v>
                </c:pt>
                <c:pt idx="2">
                  <c:v>952720</c:v>
                </c:pt>
                <c:pt idx="3">
                  <c:v>781111</c:v>
                </c:pt>
                <c:pt idx="4">
                  <c:v>720672</c:v>
                </c:pt>
                <c:pt idx="5">
                  <c:v>850941</c:v>
                </c:pt>
                <c:pt idx="6">
                  <c:v>880255</c:v>
                </c:pt>
              </c:numCache>
            </c:numRef>
          </c:val>
        </c:ser>
        <c:ser>
          <c:idx val="1"/>
          <c:order val="1"/>
          <c:tx>
            <c:strRef>
              <c:f>'Динамика поступлений доходов'!$A$7</c:f>
              <c:strCache>
                <c:ptCount val="1"/>
                <c:pt idx="0">
                  <c:v>Налоговые и неналоговые</c:v>
                </c:pt>
              </c:strCache>
            </c:strRef>
          </c:tx>
          <c:spPr>
            <a:solidFill>
              <a:srgbClr val="92D050"/>
            </a:solidFill>
            <a:ln w="25400">
              <a:noFill/>
            </a:ln>
          </c:spPr>
          <c:invertIfNegative val="0"/>
          <c:cat>
            <c:strRef>
              <c:f>'Динамика поступлений доходов'!$B$5:$H$5</c:f>
              <c:strCache>
                <c:ptCount val="7"/>
                <c:pt idx="0">
                  <c:v>2014 год</c:v>
                </c:pt>
                <c:pt idx="1">
                  <c:v>2015 год</c:v>
                </c:pt>
                <c:pt idx="2">
                  <c:v>2016 год</c:v>
                </c:pt>
                <c:pt idx="3">
                  <c:v>2017 год</c:v>
                </c:pt>
                <c:pt idx="4">
                  <c:v>2018 год</c:v>
                </c:pt>
                <c:pt idx="5">
                  <c:v>2019 год</c:v>
                </c:pt>
                <c:pt idx="6">
                  <c:v>2020 год</c:v>
                </c:pt>
              </c:strCache>
            </c:strRef>
          </c:cat>
          <c:val>
            <c:numRef>
              <c:f>'Динамика поступлений доходов'!$B$7:$H$7</c:f>
              <c:numCache>
                <c:formatCode>General</c:formatCode>
                <c:ptCount val="7"/>
                <c:pt idx="0">
                  <c:v>104831</c:v>
                </c:pt>
                <c:pt idx="1">
                  <c:v>100630</c:v>
                </c:pt>
                <c:pt idx="2">
                  <c:v>106550</c:v>
                </c:pt>
                <c:pt idx="3">
                  <c:v>118609</c:v>
                </c:pt>
                <c:pt idx="4">
                  <c:v>120732</c:v>
                </c:pt>
                <c:pt idx="5">
                  <c:v>124447</c:v>
                </c:pt>
                <c:pt idx="6">
                  <c:v>126911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9199104"/>
        <c:axId val="86281024"/>
        <c:axId val="0"/>
      </c:bar3DChart>
      <c:catAx>
        <c:axId val="49199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86281024"/>
        <c:crosses val="autoZero"/>
        <c:auto val="1"/>
        <c:lblAlgn val="ctr"/>
        <c:lblOffset val="100"/>
        <c:noMultiLvlLbl val="0"/>
      </c:catAx>
      <c:valAx>
        <c:axId val="8628102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4919910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3184129326899627"/>
          <c:y val="0.3182910232196422"/>
          <c:w val="0.22517763833620508"/>
          <c:h val="0.4560443749695971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Структура</a:t>
            </a:r>
            <a:r>
              <a:rPr lang="ru-RU" sz="1400" i="1" baseline="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расходов бюджета МО "</a:t>
            </a:r>
            <a:r>
              <a:rPr lang="ru-RU" sz="1400" i="1" baseline="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Коношский</a:t>
            </a:r>
            <a:r>
              <a:rPr lang="ru-RU" sz="1400" i="1" baseline="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муниципальный район"</a:t>
            </a:r>
            <a:r>
              <a:rPr lang="en-US" sz="1400" i="1" baseline="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baseline="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 2020 год</a:t>
            </a:r>
            <a:endParaRPr lang="ru-RU" sz="14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3.1744411477757521E-2"/>
          <c:y val="1.9170575250092983E-2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749472686277804E-3"/>
          <c:y val="0.13199499572511264"/>
          <c:w val="0.65388712564775553"/>
          <c:h val="0.83256502427949763"/>
        </c:manualLayout>
      </c:layout>
      <c:pie3DChart>
        <c:varyColors val="1"/>
        <c:ser>
          <c:idx val="0"/>
          <c:order val="0"/>
          <c:explosion val="25"/>
          <c:dPt>
            <c:idx val="6"/>
            <c:bubble3D val="0"/>
            <c:spPr>
              <a:solidFill>
                <a:srgbClr val="CCFF99"/>
              </a:solidFill>
            </c:spPr>
          </c:dPt>
          <c:dPt>
            <c:idx val="7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</c:spPr>
          </c:dPt>
          <c:dPt>
            <c:idx val="8"/>
            <c:bubble3D val="0"/>
            <c:spPr>
              <a:solidFill>
                <a:srgbClr val="FFFF00"/>
              </a:solidFill>
            </c:spPr>
          </c:dPt>
          <c:dPt>
            <c:idx val="9"/>
            <c:bubble3D val="0"/>
            <c:spPr>
              <a:solidFill>
                <a:srgbClr val="FF0000"/>
              </a:solidFill>
            </c:spPr>
          </c:dPt>
          <c:dPt>
            <c:idx val="10"/>
            <c:bubble3D val="0"/>
            <c:spPr>
              <a:solidFill>
                <a:srgbClr val="E7B49D"/>
              </a:solidFill>
            </c:spPr>
          </c:dPt>
          <c:cat>
            <c:strRef>
              <c:f>'Структура расходов'!$A$4:$A$14</c:f>
              <c:strCache>
                <c:ptCount val="11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</c:v>
                </c:pt>
                <c:pt idx="3">
                  <c:v>Национальная экономика</c:v>
                </c:pt>
                <c:pt idx="4">
                  <c:v>ЖКХ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Межбюджетные трансферты</c:v>
                </c:pt>
              </c:strCache>
            </c:strRef>
          </c:cat>
          <c:val>
            <c:numRef>
              <c:f>'Структура расходов'!$B$4:$B$14</c:f>
              <c:numCache>
                <c:formatCode>#,##0.00</c:formatCode>
                <c:ptCount val="11"/>
                <c:pt idx="0">
                  <c:v>63487.8</c:v>
                </c:pt>
                <c:pt idx="1">
                  <c:v>2257.6</c:v>
                </c:pt>
                <c:pt idx="2">
                  <c:v>830</c:v>
                </c:pt>
                <c:pt idx="3">
                  <c:v>21218.400000000001</c:v>
                </c:pt>
                <c:pt idx="4">
                  <c:v>36734.199999999997</c:v>
                </c:pt>
                <c:pt idx="5">
                  <c:v>9748.2000000000007</c:v>
                </c:pt>
                <c:pt idx="6">
                  <c:v>622544.699999996</c:v>
                </c:pt>
                <c:pt idx="7">
                  <c:v>68015.7</c:v>
                </c:pt>
                <c:pt idx="8">
                  <c:v>23518.3</c:v>
                </c:pt>
                <c:pt idx="9">
                  <c:v>450</c:v>
                </c:pt>
                <c:pt idx="10">
                  <c:v>26576.400000000001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59057080299659659"/>
          <c:y val="0.17387440042893784"/>
          <c:w val="0.40942919700340341"/>
          <c:h val="0.82612562903770481"/>
        </c:manualLayout>
      </c:layout>
      <c:overlay val="0"/>
      <c:txPr>
        <a:bodyPr/>
        <a:lstStyle/>
        <a:p>
          <a:pPr>
            <a:lnSpc>
              <a:spcPct val="100000"/>
            </a:lnSpc>
            <a:spcAft>
              <a:spcPts val="0"/>
            </a:spcAft>
            <a:defRPr sz="800"/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41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41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E8FC55-6994-47D1-BF50-2994FC56DA5E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86364"/>
            <a:ext cx="2929837" cy="4941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386364"/>
            <a:ext cx="2929837" cy="4941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18D150-AE10-4074-98DC-E8DA21ECF4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587165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9837" cy="494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29761" y="0"/>
            <a:ext cx="2929837" cy="494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1225" y="741363"/>
            <a:ext cx="4938713" cy="3705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6117" y="4694039"/>
            <a:ext cx="5408930" cy="4446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6364"/>
            <a:ext cx="2929837" cy="494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29761" y="9386364"/>
            <a:ext cx="2929837" cy="494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50AE356E-D832-47D7-96EF-91E17DD823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71929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0" y="847436"/>
            <a:ext cx="7681913" cy="1523495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81449" y="5082160"/>
            <a:ext cx="4781551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lIns="152394" tIns="76197" rIns="152394" bIns="76197" anchor="b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Segoe Semibold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EEE07FD-5DD1-4D19-9C0C-C19E61E04D1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lue-bar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00213"/>
            <a:ext cx="9144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blue-bar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Program Files\Microsoft Resource DVD Artwork\DVD_ART\BoxShots_Logos\MICROSOFT\Microsoft Logo Black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04138" y="6443663"/>
            <a:ext cx="1219200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905000"/>
            <a:ext cx="7681913" cy="1523495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3881735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mo, Video etc. &quot;special&quot; slides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1-01149_special blu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0960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 descr="blue-bar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700213"/>
            <a:ext cx="9144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Program Files\Microsoft Resource DVD Artwork\DVD_ART\Artwork_Imagery\Shapes and Graphics\Line\faded white line.png"/>
          <p:cNvPicPr>
            <a:picLocks noChangeAspect="1" noChangeArrowheads="1"/>
          </p:cNvPicPr>
          <p:nvPr/>
        </p:nvPicPr>
        <p:blipFill>
          <a:blip r:embed="rId5" cstate="print"/>
          <a:srcRect l="53450" t="-139995"/>
          <a:stretch>
            <a:fillRect/>
          </a:stretch>
        </p:blipFill>
        <p:spPr bwMode="auto">
          <a:xfrm>
            <a:off x="0" y="6054725"/>
            <a:ext cx="4048125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905000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3881735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072886" y="5066980"/>
            <a:ext cx="7690114" cy="1066800"/>
          </a:xfrm>
          <a:effectLst>
            <a:reflection blurRad="6350" stA="52000" endA="300" endPos="35000" dir="5400000" sy="-100000" algn="bl" rotWithShape="0"/>
          </a:effectLst>
        </p:spPr>
        <p:txBody>
          <a:bodyPr anchor="t" anchorCtr="0">
            <a:noAutofit/>
            <a:scene3d>
              <a:camera prst="orthographicFront"/>
              <a:lightRig rig="flat" dir="t"/>
            </a:scene3d>
            <a:sp3d>
              <a:contourClr>
                <a:schemeClr val="accent4">
                  <a:lumMod val="50000"/>
                </a:schemeClr>
              </a:contourClr>
            </a:sp3d>
          </a:bodyPr>
          <a:lstStyle>
            <a:lvl1pPr marL="0" indent="0" algn="r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25400">
                  <a:noFill/>
                </a:ln>
                <a:solidFill>
                  <a:schemeClr val="tx1"/>
                </a:solidFill>
                <a:effectLst>
                  <a:outerShdw blurRad="50800" dist="38100" dir="2700000" algn="tl" rotWithShape="0">
                    <a:schemeClr val="bg2">
                      <a:lumMod val="50000"/>
                      <a:alpha val="40000"/>
                    </a:schemeClr>
                  </a:outerShdw>
                </a:effectLst>
                <a:uLnTx/>
                <a:uFillTx/>
                <a:latin typeface="Segoe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hapter-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4959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1-01149_special blu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0960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Program Files\Microsoft Resource DVD Artwork\DVD_ART\Artwork_Imagery\Shapes and Graphics\Line\faded white line.png"/>
          <p:cNvPicPr>
            <a:picLocks noChangeAspect="1" noChangeArrowheads="1"/>
          </p:cNvPicPr>
          <p:nvPr/>
        </p:nvPicPr>
        <p:blipFill>
          <a:blip r:embed="rId4" cstate="print"/>
          <a:srcRect l="53450" t="-139995"/>
          <a:stretch>
            <a:fillRect/>
          </a:stretch>
        </p:blipFill>
        <p:spPr bwMode="auto">
          <a:xfrm>
            <a:off x="0" y="6054725"/>
            <a:ext cx="4048125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hapter-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4959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1-01149_special blu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0960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Program Files\Microsoft Resource DVD Artwork\DVD_ART\Artwork_Imagery\Shapes and Graphics\Line\faded white line.png"/>
          <p:cNvPicPr>
            <a:picLocks noChangeAspect="1" noChangeArrowheads="1"/>
          </p:cNvPicPr>
          <p:nvPr/>
        </p:nvPicPr>
        <p:blipFill>
          <a:blip r:embed="rId4" cstate="print"/>
          <a:srcRect l="53450" t="-139995"/>
          <a:stretch>
            <a:fillRect/>
          </a:stretch>
        </p:blipFill>
        <p:spPr bwMode="auto">
          <a:xfrm>
            <a:off x="0" y="6054725"/>
            <a:ext cx="4048125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hapter-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4959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1-01149_special blu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0960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Program Files\Microsoft Resource DVD Artwork\DVD_ART\Artwork_Imagery\Shapes and Graphics\Line\faded white line.png"/>
          <p:cNvPicPr>
            <a:picLocks noChangeAspect="1" noChangeArrowheads="1"/>
          </p:cNvPicPr>
          <p:nvPr/>
        </p:nvPicPr>
        <p:blipFill>
          <a:blip r:embed="rId4" cstate="print"/>
          <a:srcRect l="53450" t="-139995"/>
          <a:stretch>
            <a:fillRect/>
          </a:stretch>
        </p:blipFill>
        <p:spPr bwMode="auto">
          <a:xfrm>
            <a:off x="0" y="6054725"/>
            <a:ext cx="4048125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mo, Video etc. &quot;special&quot; slides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072886" y="-35356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>
              <a:contourClr>
                <a:srgbClr val="F4A234"/>
              </a:contourClr>
            </a:sp3d>
          </a:bodyPr>
          <a:lstStyle>
            <a:lvl1pPr marL="0" indent="0" algn="r">
              <a:buFont typeface="Arial" pitchFamily="34" charset="0"/>
              <a:buNone/>
              <a:defRPr kumimoji="0" lang="en-US" sz="9600" b="1" i="1" u="none" strike="noStrike" kern="1200" cap="none" spc="-300" normalizeH="0" baseline="0" noProof="0" dirty="0" smtClean="0">
                <a:ln w="11430">
                  <a:noFill/>
                </a:ln>
                <a:gradFill>
                  <a:gsLst>
                    <a:gs pos="0">
                      <a:schemeClr val="accent2">
                        <a:alpha val="60000"/>
                      </a:schemeClr>
                    </a:gs>
                    <a:gs pos="100000">
                      <a:schemeClr val="accent2">
                        <a:lumMod val="50000"/>
                        <a:alpha val="56000"/>
                      </a:schemeClr>
                    </a:gs>
                  </a:gsLst>
                  <a:lin ang="16200000" scaled="1"/>
                </a:gradFill>
                <a:effectLst/>
                <a:uLnTx/>
                <a:uFillTx/>
                <a:latin typeface="Segoe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1370013" y="847436"/>
            <a:ext cx="7681913" cy="1523495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3981449" y="5082160"/>
            <a:ext cx="4781551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1553"/>
            <a:ext cx="4114800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1" y="1411553"/>
            <a:ext cx="4117019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Segoe Semibold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se for slides with Software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193899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se for slides with Software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193899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0" y="847436"/>
            <a:ext cx="7681913" cy="1523495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81449" y="5082160"/>
            <a:ext cx="4781551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547A93-1082-403B-9E0A-E00C8DD227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EB073D-9DC2-44BC-8E8A-677F5076705E}" type="datetimeFigureOut">
              <a:rPr lang="ru-RU" smtClean="0"/>
              <a:pPr>
                <a:defRPr/>
              </a:pPr>
              <a:t>19.05.2021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9D388E-185B-4CCE-A55D-E0679E557E7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A36B44C-886D-455C-92B9-994D544908EE}" type="datetimeFigureOut">
              <a:rPr lang="ru-RU" smtClean="0"/>
              <a:pPr>
                <a:defRPr/>
              </a:pPr>
              <a:t>19.05.2021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CDE792-EFA2-456A-848B-5CF41797155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C883C83-4B26-4DD6-8C3C-F0C90930E2C6}" type="datetimeFigureOut">
              <a:rPr lang="ru-RU" smtClean="0"/>
              <a:pPr>
                <a:defRPr/>
              </a:pPr>
              <a:t>19.05.2021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B4F223-E703-4D7D-A304-520B29DA278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  <p:hf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FB98EEF-1A0C-45F8-A454-69C6AF8852A0}" type="datetimeFigureOut">
              <a:rPr lang="ru-RU" smtClean="0"/>
              <a:pPr>
                <a:defRPr/>
              </a:pPr>
              <a:t>19.05.2021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E80432-420D-4A3C-8837-4F3FFA3D9D7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C2BD16-3A97-420E-9D5A-6AE5CC38BD7C}" type="datetimeFigureOut">
              <a:rPr lang="ru-RU" smtClean="0"/>
              <a:pPr>
                <a:defRPr/>
              </a:pPr>
              <a:t>19.05.2021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4CF50E-1B54-4347-AAF5-DBEDC701808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9ED555E-875D-42FC-94B8-C69EC21161D6}" type="datetimeFigureOut">
              <a:rPr lang="ru-RU" smtClean="0"/>
              <a:pPr>
                <a:defRPr/>
              </a:pPr>
              <a:t>19.05.2021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3C6D77-8323-4832-9BAD-8A75CF95A13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3EABB3-BFEB-4ECF-B3FD-F9A1404B903C}" type="datetimeFigureOut">
              <a:rPr lang="ru-RU" smtClean="0"/>
              <a:pPr>
                <a:defRPr/>
              </a:pPr>
              <a:t>19.05.2021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E54718-4574-49F1-89EF-F2A52EA732A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  <p:hf hdr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85F5152-F1B8-47F7-8471-65E16913B946}" type="datetimeFigureOut">
              <a:rPr lang="ru-RU" smtClean="0"/>
              <a:pPr>
                <a:defRPr/>
              </a:pPr>
              <a:t>19.05.2021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8FB418-EFD1-4072-9E1F-149E6DB5167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A8924D9-7071-4EAB-A0FA-1BE939A880F9}" type="datetimeFigureOut">
              <a:rPr lang="ru-RU" smtClean="0"/>
              <a:pPr>
                <a:defRPr/>
              </a:pPr>
              <a:t>19.05.2021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2FC089-C8D5-4513-8695-8FD13960F7C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  <p:hf hdr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92C55A0-1E91-4801-A54E-253BDE8CDDE8}" type="datetimeFigureOut">
              <a:rPr lang="ru-RU" smtClean="0"/>
              <a:pPr>
                <a:defRPr/>
              </a:pPr>
              <a:t>19.05.2021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3D9B30-FCD1-42F6-A7F4-F6B27F5C9B2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  <p:hf hdr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6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6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0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1553"/>
            <a:ext cx="4114800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1" y="1411553"/>
            <a:ext cx="4117019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8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8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2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4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6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28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image" Target="../media/image17.jpeg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image" Target="../media/image18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13" Type="http://schemas.openxmlformats.org/officeDocument/2006/relationships/image" Target="../media/image17.jpeg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Relationship Id="rId14" Type="http://schemas.openxmlformats.org/officeDocument/2006/relationships/image" Target="../media/image18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image" Target="../media/image17.jpeg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image" Target="../media/image1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81000" y="1412875"/>
            <a:ext cx="8382000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47" r:id="rId11"/>
  </p:sldLayoutIdLst>
  <p:transition>
    <p:fade/>
  </p:transition>
  <p:hf hdr="0" ftr="0" dt="0"/>
  <p:txStyles>
    <p:titleStyle>
      <a:lvl1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en-US" sz="4800" kern="1200" spc="-150" dirty="0">
          <a:ln w="3175">
            <a:noFill/>
          </a:ln>
          <a:gradFill>
            <a:gsLst>
              <a:gs pos="0">
                <a:srgbClr val="2E59B0"/>
              </a:gs>
              <a:gs pos="49000">
                <a:srgbClr val="253055"/>
              </a:gs>
              <a:gs pos="100000">
                <a:srgbClr val="5100A2"/>
              </a:gs>
            </a:gsLst>
            <a:lin ang="5400000" scaled="0"/>
          </a:gradFill>
          <a:latin typeface="Trebuchet MS" pitchFamily="34" charset="0"/>
          <a:ea typeface="+mn-ea"/>
          <a:cs typeface="Arial" charset="0"/>
        </a:defRPr>
      </a:lvl1pPr>
      <a:lvl2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2pPr>
      <a:lvl3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3pPr>
      <a:lvl4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4pPr>
      <a:lvl5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5pPr>
      <a:lvl6pPr marL="4572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6pPr>
      <a:lvl7pPr marL="9144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7pPr>
      <a:lvl8pPr marL="13716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8pPr>
      <a:lvl9pPr marL="18288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9pPr>
    </p:titleStyle>
    <p:bodyStyle>
      <a:lvl1pPr marL="514350" indent="-514350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4"/>
        </a:buBlip>
        <a:defRPr sz="3200" kern="1200">
          <a:solidFill>
            <a:schemeClr val="tx1"/>
          </a:solidFill>
          <a:latin typeface="Trebuchet MS" pitchFamily="34" charset="0"/>
          <a:ea typeface="+mn-ea"/>
          <a:cs typeface="+mn-cs"/>
        </a:defRPr>
      </a:lvl1pPr>
      <a:lvl2pPr marL="1031875" indent="-514350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4"/>
        </a:buBlip>
        <a:defRPr sz="2800" kern="1200">
          <a:solidFill>
            <a:schemeClr val="tx1"/>
          </a:solidFill>
          <a:latin typeface="Trebuchet MS" pitchFamily="34" charset="0"/>
          <a:ea typeface="+mn-ea"/>
          <a:cs typeface="+mn-cs"/>
        </a:defRPr>
      </a:lvl2pPr>
      <a:lvl3pPr marL="1371600" indent="-457200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4"/>
        </a:buBlip>
        <a:defRPr sz="2400" kern="1200">
          <a:solidFill>
            <a:schemeClr val="tx1"/>
          </a:solidFill>
          <a:latin typeface="Trebuchet MS" pitchFamily="34" charset="0"/>
          <a:ea typeface="+mn-ea"/>
          <a:cs typeface="+mn-cs"/>
        </a:defRPr>
      </a:lvl3pPr>
      <a:lvl4pPr marL="1716088" indent="-457200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4"/>
        </a:buBlip>
        <a:defRPr sz="2400" kern="1200">
          <a:solidFill>
            <a:schemeClr val="tx1"/>
          </a:solidFill>
          <a:latin typeface="Trebuchet MS" pitchFamily="34" charset="0"/>
          <a:ea typeface="+mn-ea"/>
          <a:cs typeface="+mn-cs"/>
        </a:defRPr>
      </a:lvl4pPr>
      <a:lvl5pPr marL="2062163" indent="-457200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4"/>
        </a:buBlip>
        <a:defRPr sz="2400" kern="1200">
          <a:solidFill>
            <a:schemeClr val="tx1"/>
          </a:solidFill>
          <a:latin typeface="Trebuchet MS" pitchFamily="34" charset="0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2875"/>
            <a:ext cx="8382000" cy="213518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</p:sldLayoutIdLst>
  <p:transition>
    <p:fade/>
  </p:transition>
  <p:hf hdr="0" ftr="0" dt="0"/>
  <p:txStyles>
    <p:titleStyle>
      <a:lvl1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en-US" sz="4800" kern="1200" spc="-150" dirty="0">
          <a:ln w="3175">
            <a:noFill/>
          </a:ln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itchFamily="34" charset="0"/>
          <a:ea typeface="+mn-ea"/>
          <a:cs typeface="Arial" charset="0"/>
        </a:defRPr>
      </a:lvl1pPr>
      <a:lvl2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2pPr>
      <a:lvl3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3pPr>
      <a:lvl4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4pPr>
      <a:lvl5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5pPr>
      <a:lvl6pPr marL="4572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6pPr>
      <a:lvl7pPr marL="9144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7pPr>
      <a:lvl8pPr marL="13716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8pPr>
      <a:lvl9pPr marL="18288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9pPr>
    </p:titleStyle>
    <p:bodyStyle>
      <a:lvl1pPr marL="460375" indent="-460375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32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itchFamily="34" charset="0"/>
          <a:ea typeface="+mn-ea"/>
          <a:cs typeface="+mn-cs"/>
        </a:defRPr>
      </a:lvl1pPr>
      <a:lvl2pPr marL="854075" indent="-393700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itchFamily="34" charset="0"/>
          <a:ea typeface="+mn-ea"/>
          <a:cs typeface="+mn-cs"/>
        </a:defRPr>
      </a:lvl2pPr>
      <a:lvl3pPr marL="1258888" indent="-404813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itchFamily="34" charset="0"/>
          <a:ea typeface="+mn-ea"/>
          <a:cs typeface="+mn-cs"/>
        </a:defRPr>
      </a:lvl3pPr>
      <a:lvl4pPr marL="1655763" indent="-396875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itchFamily="34" charset="0"/>
          <a:ea typeface="+mn-ea"/>
          <a:cs typeface="+mn-cs"/>
        </a:defRPr>
      </a:lvl4pPr>
      <a:lvl5pPr marL="1941513" indent="-400050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itchFamily="34" charset="0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white rectangle.png"/>
          <p:cNvPicPr>
            <a:picLocks noChangeAspect="1"/>
          </p:cNvPicPr>
          <p:nvPr/>
        </p:nvPicPr>
        <p:blipFill>
          <a:blip r:embed="rId4" cstate="print"/>
          <a:srcRect b="10452"/>
          <a:stretch>
            <a:fillRect/>
          </a:stretch>
        </p:blipFill>
        <p:spPr bwMode="auto">
          <a:xfrm>
            <a:off x="0" y="1300163"/>
            <a:ext cx="9144000" cy="555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22313" y="1905000"/>
            <a:ext cx="8040687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ransition>
    <p:fade/>
  </p:transition>
  <p:hf hdr="0" ftr="0" dt="0"/>
  <p:txStyles>
    <p:titleStyle>
      <a:lvl1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en-US" sz="4800" kern="1200" spc="-150" dirty="0">
          <a:ln w="3175">
            <a:noFill/>
          </a:ln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itchFamily="34" charset="0"/>
          <a:ea typeface="+mn-ea"/>
          <a:cs typeface="Arial" charset="0"/>
        </a:defRPr>
      </a:lvl1pPr>
      <a:lvl2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Trebuchet MS" pitchFamily="34" charset="0"/>
          <a:cs typeface="Arial" pitchFamily="34" charset="0"/>
        </a:defRPr>
      </a:lvl2pPr>
      <a:lvl3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Trebuchet MS" pitchFamily="34" charset="0"/>
          <a:cs typeface="Arial" pitchFamily="34" charset="0"/>
        </a:defRPr>
      </a:lvl3pPr>
      <a:lvl4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Trebuchet MS" pitchFamily="34" charset="0"/>
          <a:cs typeface="Arial" pitchFamily="34" charset="0"/>
        </a:defRPr>
      </a:lvl4pPr>
      <a:lvl5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Trebuchet MS" pitchFamily="34" charset="0"/>
          <a:cs typeface="Arial" pitchFamily="34" charset="0"/>
        </a:defRPr>
      </a:lvl5pPr>
      <a:lvl6pPr marL="4572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Trebuchet MS" pitchFamily="34" charset="0"/>
          <a:cs typeface="Arial" pitchFamily="34" charset="0"/>
        </a:defRPr>
      </a:lvl6pPr>
      <a:lvl7pPr marL="9144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Trebuchet MS" pitchFamily="34" charset="0"/>
          <a:cs typeface="Arial" pitchFamily="34" charset="0"/>
        </a:defRPr>
      </a:lvl7pPr>
      <a:lvl8pPr marL="13716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Trebuchet MS" pitchFamily="34" charset="0"/>
          <a:cs typeface="Arial" pitchFamily="34" charset="0"/>
        </a:defRPr>
      </a:lvl8pPr>
      <a:lvl9pPr marL="18288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Trebuchet MS" pitchFamily="34" charset="0"/>
          <a:cs typeface="Arial" pitchFamily="34" charset="0"/>
        </a:defRPr>
      </a:lvl9pPr>
    </p:titleStyle>
    <p:bodyStyle>
      <a:lvl1pPr marL="342900" indent="-342900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Font typeface="Arial" pitchFamily="34" charset="0"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175" indent="-6350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Font typeface="Arial" pitchFamily="34" charset="0"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0413" indent="-6350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Font typeface="Arial" pitchFamily="34" charset="0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3788" indent="6350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Font typeface="Arial" pitchFamily="34" charset="0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5575" indent="403225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Font typeface="Arial" pitchFamily="34" charset="0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 cstate="print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 descr="white rectangle.png"/>
          <p:cNvPicPr>
            <a:picLocks noChangeAspect="1"/>
          </p:cNvPicPr>
          <p:nvPr/>
        </p:nvPicPr>
        <p:blipFill>
          <a:blip r:embed="rId8" cstate="print"/>
          <a:srcRect b="10452"/>
          <a:stretch>
            <a:fillRect/>
          </a:stretch>
        </p:blipFill>
        <p:spPr bwMode="auto">
          <a:xfrm>
            <a:off x="0" y="1300163"/>
            <a:ext cx="9144000" cy="555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10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22313" y="1905000"/>
            <a:ext cx="8040687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</p:sldLayoutIdLst>
  <p:transition>
    <p:fade/>
  </p:transition>
  <p:hf hdr="0" ftr="0" dt="0"/>
  <p:txStyles>
    <p:titleStyle>
      <a:lvl1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en-US" sz="4800" kern="1200" spc="-125" dirty="0">
          <a:ln w="3175">
            <a:noFill/>
          </a:ln>
          <a:gradFill>
            <a:gsLst>
              <a:gs pos="0">
                <a:srgbClr val="2E59B0"/>
              </a:gs>
              <a:gs pos="49000">
                <a:srgbClr val="161D32"/>
              </a:gs>
              <a:gs pos="100000">
                <a:srgbClr val="000000"/>
              </a:gs>
            </a:gsLst>
            <a:lin ang="5400000" scaled="0"/>
          </a:gradFill>
          <a:latin typeface="Trebuchet MS" pitchFamily="34" charset="0"/>
          <a:ea typeface="+mn-ea"/>
          <a:cs typeface="Arial" charset="0"/>
        </a:defRPr>
      </a:lvl1pPr>
      <a:lvl2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2pPr>
      <a:lvl3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3pPr>
      <a:lvl4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4pPr>
      <a:lvl5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5pPr>
      <a:lvl6pPr marL="4572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6pPr>
      <a:lvl7pPr marL="9144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7pPr>
      <a:lvl8pPr marL="13716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8pPr>
      <a:lvl9pPr marL="18288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9pPr>
    </p:titleStyle>
    <p:bodyStyle>
      <a:lvl1pPr marL="342900" indent="-342900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Font typeface="Arial" pitchFamily="34" charset="0"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175" indent="-6350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Font typeface="Arial" pitchFamily="34" charset="0"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0413" indent="-6350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Font typeface="Arial" pitchFamily="34" charset="0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3788" indent="6350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Font typeface="Arial" pitchFamily="34" charset="0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5575" indent="403225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Font typeface="Arial" pitchFamily="34" charset="0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alphaModFix amt="4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72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9" name="Picture 2" descr="http://img-fotki.yandex.ru/get/4116/199155312.25/0_9d9ef_45095dde_XXXL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500826" y="3333749"/>
            <a:ext cx="2643188" cy="3524251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ransition advClick="0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alphaModFix amt="4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72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9" name="Picture 2" descr="http://img-fotki.yandex.ru/get/4116/199155312.25/0_9d9ef_45095dde_XXXL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500826" y="3333749"/>
            <a:ext cx="2643188" cy="3524251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</p:sldLayoutIdLst>
  <p:transition spd="slow" advClick="0"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alphaModFix amt="4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72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9" name="Picture 2" descr="http://img-fotki.yandex.ru/get/4116/199155312.25/0_9d9ef_45095dde_XXXL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500826" y="3333749"/>
            <a:ext cx="2643188" cy="3524251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</p:sldLayoutIdLst>
  <p:transition spd="slow" advClick="0"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3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0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9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9.png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19.png"/><Relationship Id="rId7" Type="http://schemas.openxmlformats.org/officeDocument/2006/relationships/image" Target="../media/image5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Relationship Id="rId9" Type="http://schemas.openxmlformats.org/officeDocument/2006/relationships/image" Target="../media/image5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8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54.jpeg"/><Relationship Id="rId7" Type="http://schemas.openxmlformats.org/officeDocument/2006/relationships/image" Target="../media/image5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6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7" Type="http://schemas.openxmlformats.org/officeDocument/2006/relationships/image" Target="../media/image65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64.jpeg"/><Relationship Id="rId5" Type="http://schemas.microsoft.com/office/2007/relationships/hdphoto" Target="../media/hdphoto2.wdp"/><Relationship Id="rId4" Type="http://schemas.openxmlformats.org/officeDocument/2006/relationships/image" Target="../media/image6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0.pn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7" Type="http://schemas.openxmlformats.org/officeDocument/2006/relationships/image" Target="../media/image75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0.pn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0.png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0870" y="1844824"/>
            <a:ext cx="7920879" cy="3528392"/>
          </a:xfr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00000"/>
              </a:lnSpc>
            </a:pPr>
            <a:r>
              <a:rPr lang="ru-RU" sz="3200" b="1" spc="-1" dirty="0">
                <a:solidFill>
                  <a:srgbClr val="002060"/>
                </a:solidFill>
                <a:latin typeface="Times New Roman"/>
              </a:rPr>
              <a:t>ОТЧЕТ ГЛАВЫ</a:t>
            </a:r>
            <a:r>
              <a:rPr lang="ru-RU" sz="3200" dirty="0">
                <a:solidFill>
                  <a:srgbClr val="002060"/>
                </a:solidFill>
              </a:rPr>
              <a:t/>
            </a:r>
            <a:br>
              <a:rPr lang="ru-RU" sz="3200" dirty="0">
                <a:solidFill>
                  <a:srgbClr val="002060"/>
                </a:solidFill>
              </a:rPr>
            </a:br>
            <a:r>
              <a:rPr lang="ru-RU" sz="3200" b="1" spc="-1" dirty="0">
                <a:solidFill>
                  <a:srgbClr val="002060"/>
                </a:solidFill>
                <a:latin typeface="Times New Roman"/>
              </a:rPr>
              <a:t>муниципального  образования </a:t>
            </a:r>
            <a:r>
              <a:rPr lang="ru-RU" sz="3200" b="1" spc="-1" dirty="0" smtClean="0">
                <a:solidFill>
                  <a:srgbClr val="002060"/>
                </a:solidFill>
                <a:latin typeface="Times New Roman"/>
              </a:rPr>
              <a:t/>
            </a:r>
            <a:br>
              <a:rPr lang="ru-RU" sz="3200" b="1" spc="-1" dirty="0" smtClean="0">
                <a:solidFill>
                  <a:srgbClr val="002060"/>
                </a:solidFill>
                <a:latin typeface="Times New Roman"/>
              </a:rPr>
            </a:br>
            <a:r>
              <a:rPr lang="ru-RU" sz="3200" b="1" spc="-1" dirty="0" smtClean="0">
                <a:solidFill>
                  <a:srgbClr val="002060"/>
                </a:solidFill>
                <a:latin typeface="Times New Roman"/>
              </a:rPr>
              <a:t>«</a:t>
            </a:r>
            <a:r>
              <a:rPr lang="ru-RU" sz="3200" b="1" spc="-1" dirty="0" err="1">
                <a:solidFill>
                  <a:srgbClr val="002060"/>
                </a:solidFill>
                <a:latin typeface="Times New Roman"/>
              </a:rPr>
              <a:t>Коношский</a:t>
            </a:r>
            <a:r>
              <a:rPr lang="ru-RU" sz="3200" b="1" spc="-1" dirty="0">
                <a:solidFill>
                  <a:srgbClr val="002060"/>
                </a:solidFill>
                <a:latin typeface="Times New Roman"/>
              </a:rPr>
              <a:t> муниципальный район» </a:t>
            </a:r>
            <a:r>
              <a:rPr lang="ru-RU" sz="3200" b="1" spc="-1" dirty="0" smtClean="0">
                <a:solidFill>
                  <a:srgbClr val="002060"/>
                </a:solidFill>
                <a:latin typeface="Times New Roman"/>
              </a:rPr>
              <a:t/>
            </a:r>
            <a:br>
              <a:rPr lang="ru-RU" sz="3200" b="1" spc="-1" dirty="0" smtClean="0">
                <a:solidFill>
                  <a:srgbClr val="002060"/>
                </a:solidFill>
                <a:latin typeface="Times New Roman"/>
              </a:rPr>
            </a:br>
            <a:r>
              <a:rPr lang="ru-RU" sz="3200" b="1" spc="-1" dirty="0" smtClean="0">
                <a:solidFill>
                  <a:srgbClr val="002060"/>
                </a:solidFill>
                <a:latin typeface="Times New Roman"/>
              </a:rPr>
              <a:t>о </a:t>
            </a:r>
            <a:r>
              <a:rPr lang="ru-RU" sz="3200" b="1" spc="-1" dirty="0">
                <a:solidFill>
                  <a:srgbClr val="002060"/>
                </a:solidFill>
                <a:latin typeface="Times New Roman"/>
              </a:rPr>
              <a:t>результатах деятельности администрации муниципального </a:t>
            </a:r>
            <a:r>
              <a:rPr lang="ru-RU" sz="3200" b="1" spc="-1" dirty="0" smtClean="0">
                <a:solidFill>
                  <a:srgbClr val="002060"/>
                </a:solidFill>
                <a:latin typeface="Times New Roman"/>
              </a:rPr>
              <a:t>образования </a:t>
            </a:r>
            <a:r>
              <a:rPr lang="ru-RU" sz="3200" b="1" spc="-1" dirty="0">
                <a:solidFill>
                  <a:srgbClr val="002060"/>
                </a:solidFill>
                <a:latin typeface="Times New Roman"/>
              </a:rPr>
              <a:t>«</a:t>
            </a:r>
            <a:r>
              <a:rPr lang="ru-RU" sz="3200" b="1" spc="-1" dirty="0" err="1">
                <a:solidFill>
                  <a:srgbClr val="002060"/>
                </a:solidFill>
                <a:latin typeface="Times New Roman"/>
              </a:rPr>
              <a:t>Коношский</a:t>
            </a:r>
            <a:r>
              <a:rPr lang="ru-RU" sz="3200" b="1" spc="-1" dirty="0">
                <a:solidFill>
                  <a:srgbClr val="002060"/>
                </a:solidFill>
                <a:latin typeface="Times New Roman"/>
              </a:rPr>
              <a:t> муниципальный район» </a:t>
            </a:r>
            <a:r>
              <a:rPr lang="ru-RU" sz="3200" b="1" dirty="0">
                <a:solidFill>
                  <a:srgbClr val="002060"/>
                </a:solidFill>
              </a:rPr>
              <a:t/>
            </a:r>
            <a:br>
              <a:rPr lang="ru-RU" sz="3200" b="1" dirty="0">
                <a:solidFill>
                  <a:srgbClr val="002060"/>
                </a:solidFill>
              </a:rPr>
            </a:br>
            <a:r>
              <a:rPr lang="ru-RU" sz="3200" b="1" spc="-1" dirty="0">
                <a:solidFill>
                  <a:srgbClr val="002060"/>
                </a:solidFill>
                <a:latin typeface="Times New Roman"/>
              </a:rPr>
              <a:t>за </a:t>
            </a:r>
            <a:r>
              <a:rPr lang="ru-RU" sz="3200" b="1" spc="-1" dirty="0" smtClean="0">
                <a:solidFill>
                  <a:srgbClr val="002060"/>
                </a:solidFill>
                <a:latin typeface="Times New Roman"/>
              </a:rPr>
              <a:t>2020 </a:t>
            </a:r>
            <a:r>
              <a:rPr lang="ru-RU" sz="3200" b="1" spc="-1" dirty="0">
                <a:solidFill>
                  <a:srgbClr val="002060"/>
                </a:solidFill>
                <a:latin typeface="Times New Roman"/>
              </a:rPr>
              <a:t>год</a:t>
            </a:r>
            <a:endParaRPr lang="ru-RU" sz="3200" b="1" spc="-1" dirty="0">
              <a:solidFill>
                <a:srgbClr val="002060"/>
              </a:solidFill>
              <a:latin typeface="Arial"/>
            </a:endParaRPr>
          </a:p>
        </p:txBody>
      </p:sp>
      <p:pic>
        <p:nvPicPr>
          <p:cNvPr id="10" name="Picture 4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7944" y="390890"/>
            <a:ext cx="1066733" cy="129642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Светофор Коноша | ВКонтакт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3434" y="3645024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7" name="Picture 3" descr="Фото 6 - сх Ярмарка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920" y="4172800"/>
            <a:ext cx="2127250" cy="159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Burger House, кафе, Октябрьский просп., 37, рабочий посёлок Коноша, Россия  — Яндекс.Карты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30" b="13143"/>
          <a:stretch/>
        </p:blipFill>
        <p:spPr bwMode="auto">
          <a:xfrm>
            <a:off x="6330476" y="857232"/>
            <a:ext cx="1643720" cy="1403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5" name="Picture 1" descr="Фото 7 - Пятерочк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9921" y="857232"/>
            <a:ext cx="1843088" cy="13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5" name="CustomShape 1"/>
          <p:cNvSpPr/>
          <p:nvPr/>
        </p:nvSpPr>
        <p:spPr>
          <a:xfrm>
            <a:off x="348120" y="255470"/>
            <a:ext cx="8136360" cy="72007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ru-RU" sz="2400" b="1" u="sng" strike="noStrike" cap="all" spc="-1" dirty="0" smtClean="0">
                <a:solidFill>
                  <a:srgbClr val="002060"/>
                </a:solidFill>
                <a:latin typeface="Times New Roman"/>
                <a:ea typeface="DejaVu Sans"/>
              </a:rPr>
              <a:t>Потребительский рынок </a:t>
            </a:r>
          </a:p>
          <a:p>
            <a:pPr algn="ctr"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</p:txBody>
      </p:sp>
      <p:pic>
        <p:nvPicPr>
          <p:cNvPr id="116" name="Picture 2"/>
          <p:cNvPicPr/>
          <p:nvPr/>
        </p:nvPicPr>
        <p:blipFill>
          <a:blip r:embed="rId6"/>
          <a:stretch>
            <a:fillRect/>
          </a:stretch>
        </p:blipFill>
        <p:spPr>
          <a:xfrm>
            <a:off x="348120" y="121018"/>
            <a:ext cx="694800" cy="854524"/>
          </a:xfrm>
          <a:prstGeom prst="rect">
            <a:avLst/>
          </a:prstGeom>
          <a:ln>
            <a:noFill/>
          </a:ln>
        </p:spPr>
      </p:pic>
      <p:sp>
        <p:nvSpPr>
          <p:cNvPr id="24" name="Rectangle 2"/>
          <p:cNvSpPr txBox="1">
            <a:spLocks noChangeArrowheads="1"/>
          </p:cNvSpPr>
          <p:nvPr/>
        </p:nvSpPr>
        <p:spPr>
          <a:xfrm>
            <a:off x="5466861" y="2697315"/>
            <a:ext cx="3570395" cy="648072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  <a:scene3d>
            <a:camera prst="orthographicFront"/>
            <a:lightRig rig="soft" dir="tl">
              <a:rot lat="0" lon="0" rev="0"/>
            </a:lightRig>
          </a:scene3d>
          <a:sp3d>
            <a:bevelT w="114300" prst="artDeco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defTabSz="91281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b="1" i="0" u="none" strike="noStrike" kern="1200" cap="none" spc="-125" normalizeH="0" baseline="0" noProof="0" dirty="0" smtClean="0">
                <a:ln w="3175">
                  <a:noFill/>
                </a:ln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Trebuchet MS" pitchFamily="34" charset="0"/>
                <a:cs typeface="Arial" charset="0"/>
              </a:rPr>
              <a:t>1609 </a:t>
            </a:r>
            <a:r>
              <a:rPr kumimoji="0" lang="ru-RU" b="1" i="0" u="none" strike="noStrike" kern="1200" cap="none" spc="-125" normalizeH="0" baseline="0" noProof="0" dirty="0" smtClean="0">
                <a:ln w="3175">
                  <a:noFill/>
                </a:ln>
                <a:solidFill>
                  <a:srgbClr val="0070C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Trebuchet MS" pitchFamily="34" charset="0"/>
                <a:cs typeface="Arial" charset="0"/>
              </a:rPr>
              <a:t>посадочных мест</a:t>
            </a:r>
          </a:p>
        </p:txBody>
      </p:sp>
      <p:sp>
        <p:nvSpPr>
          <p:cNvPr id="30" name="Rectangle 2"/>
          <p:cNvSpPr txBox="1">
            <a:spLocks noChangeArrowheads="1"/>
          </p:cNvSpPr>
          <p:nvPr/>
        </p:nvSpPr>
        <p:spPr>
          <a:xfrm>
            <a:off x="429741" y="5765063"/>
            <a:ext cx="3240360" cy="648072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  <a:scene3d>
            <a:camera prst="orthographicFront"/>
            <a:lightRig rig="soft" dir="tl">
              <a:rot lat="0" lon="0" rev="0"/>
            </a:lightRig>
          </a:scene3d>
          <a:sp3d>
            <a:bevelT w="114300" prst="artDeco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defTabSz="91281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b="1" i="0" u="none" strike="noStrike" kern="1200" cap="none" spc="-125" normalizeH="0" baseline="0" noProof="0" dirty="0" smtClean="0">
                <a:ln w="3175">
                  <a:noFill/>
                </a:ln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Trebuchet MS" pitchFamily="34" charset="0"/>
                <a:cs typeface="Arial" charset="0"/>
              </a:rPr>
              <a:t>47</a:t>
            </a:r>
            <a:r>
              <a:rPr kumimoji="0" lang="ru-RU" b="1" i="0" u="none" strike="noStrike" kern="1200" cap="none" spc="-125" normalizeH="0" baseline="0" noProof="0" dirty="0" smtClean="0">
                <a:ln w="3175">
                  <a:noFill/>
                </a:ln>
                <a:solidFill>
                  <a:srgbClr val="0070C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Trebuchet MS" pitchFamily="34" charset="0"/>
                <a:cs typeface="Arial" charset="0"/>
              </a:rPr>
              <a:t> объектов сфер бытовых услуг</a:t>
            </a:r>
          </a:p>
        </p:txBody>
      </p:sp>
      <p:sp>
        <p:nvSpPr>
          <p:cNvPr id="32" name="Rectangle 2"/>
          <p:cNvSpPr txBox="1">
            <a:spLocks noChangeArrowheads="1"/>
          </p:cNvSpPr>
          <p:nvPr/>
        </p:nvSpPr>
        <p:spPr>
          <a:xfrm>
            <a:off x="100526" y="3229711"/>
            <a:ext cx="4668568" cy="588037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  <a:scene3d>
            <a:camera prst="orthographicFront"/>
            <a:lightRig rig="soft" dir="tl">
              <a:rot lat="0" lon="0" rev="0"/>
            </a:lightRig>
          </a:scene3d>
          <a:sp3d>
            <a:bevelT w="114300" prst="artDeco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defTabSz="91281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b="1" spc="-125" dirty="0">
                <a:ln w="3175">
                  <a:noFill/>
                </a:ln>
                <a:solidFill>
                  <a:srgbClr val="0070C0"/>
                </a:solidFill>
                <a:latin typeface="Trebuchet MS" pitchFamily="34" charset="0"/>
                <a:cs typeface="Arial" charset="0"/>
              </a:rPr>
              <a:t>Размещение  нестационарных объектов торговли </a:t>
            </a:r>
            <a:r>
              <a:rPr lang="ru-RU" b="1" spc="-125" dirty="0">
                <a:ln w="3175"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rebuchet MS" pitchFamily="34" charset="0"/>
                <a:cs typeface="Arial" charset="0"/>
              </a:rPr>
              <a:t>- </a:t>
            </a:r>
            <a:r>
              <a:rPr lang="ru-RU" b="1" spc="-125" dirty="0" smtClean="0">
                <a:ln w="3175">
                  <a:noFill/>
                </a:ln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rebuchet MS" pitchFamily="34" charset="0"/>
                <a:cs typeface="Arial" charset="0"/>
              </a:rPr>
              <a:t>21 объект</a:t>
            </a:r>
          </a:p>
        </p:txBody>
      </p:sp>
      <p:pic>
        <p:nvPicPr>
          <p:cNvPr id="21506" name="Picture 2" descr="Рублев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7796" y="1226405"/>
            <a:ext cx="1762125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Rectangle 2"/>
          <p:cNvSpPr txBox="1">
            <a:spLocks noChangeArrowheads="1"/>
          </p:cNvSpPr>
          <p:nvPr/>
        </p:nvSpPr>
        <p:spPr>
          <a:xfrm>
            <a:off x="5699361" y="2153629"/>
            <a:ext cx="3024336" cy="576064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  <a:scene3d>
            <a:camera prst="orthographicFront"/>
            <a:lightRig rig="soft" dir="tl">
              <a:rot lat="0" lon="0" rev="0"/>
            </a:lightRig>
          </a:scene3d>
          <a:sp3d>
            <a:bevelT w="114300" prst="artDeco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defTabSz="91281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b="1" spc="-125" dirty="0" smtClean="0">
                <a:ln w="3175">
                  <a:noFill/>
                </a:ln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rebuchet MS" pitchFamily="34" charset="0"/>
                <a:cs typeface="Arial" charset="0"/>
              </a:rPr>
              <a:t>24 </a:t>
            </a:r>
            <a:r>
              <a:rPr lang="ru-RU" b="1" spc="-125" dirty="0" smtClean="0">
                <a:ln w="3175">
                  <a:noFill/>
                </a:ln>
                <a:solidFill>
                  <a:srgbClr val="0070C0"/>
                </a:solidFill>
                <a:latin typeface="Trebuchet MS" pitchFamily="34" charset="0"/>
                <a:cs typeface="Arial" charset="0"/>
              </a:rPr>
              <a:t>Объектов </a:t>
            </a:r>
            <a:r>
              <a:rPr lang="ru-RU" b="1" spc="-125" dirty="0">
                <a:ln w="3175">
                  <a:noFill/>
                </a:ln>
                <a:solidFill>
                  <a:srgbClr val="0070C0"/>
                </a:solidFill>
                <a:latin typeface="Trebuchet MS" pitchFamily="34" charset="0"/>
                <a:cs typeface="Arial" charset="0"/>
              </a:rPr>
              <a:t>общепита</a:t>
            </a:r>
            <a:endParaRPr kumimoji="0" lang="ru-RU" b="1" i="0" u="none" strike="noStrike" kern="1200" cap="none" spc="-125" normalizeH="0" baseline="0" noProof="0" dirty="0" smtClean="0">
              <a:ln w="3175">
                <a:noFill/>
              </a:ln>
              <a:solidFill>
                <a:srgbClr val="0070C0"/>
              </a:solidFill>
              <a:uLnTx/>
              <a:uFillTx/>
              <a:latin typeface="Trebuchet MS" pitchFamily="34" charset="0"/>
              <a:cs typeface="Arial" charset="0"/>
            </a:endParaRPr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187767" y="2348880"/>
            <a:ext cx="4057837" cy="696871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  <a:scene3d>
            <a:camera prst="orthographicFront"/>
            <a:lightRig rig="soft" dir="tl">
              <a:rot lat="0" lon="0" rev="0"/>
            </a:lightRig>
          </a:scene3d>
          <a:sp3d>
            <a:bevelT w="114300" prst="artDeco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90000"/>
              </a:lnSpc>
            </a:pPr>
            <a:r>
              <a:rPr lang="ru-RU" b="1" spc="-120" dirty="0">
                <a:solidFill>
                  <a:srgbClr val="FF0000"/>
                </a:solidFill>
                <a:latin typeface="Trebuchet MS"/>
              </a:rPr>
              <a:t>184 </a:t>
            </a:r>
            <a:r>
              <a:rPr lang="ru-RU" b="1" spc="-120" dirty="0">
                <a:solidFill>
                  <a:srgbClr val="0070C0"/>
                </a:solidFill>
                <a:latin typeface="Trebuchet MS"/>
              </a:rPr>
              <a:t>объекта розничной торговли</a:t>
            </a:r>
            <a:endParaRPr lang="ru-RU" b="1" spc="-1" dirty="0"/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4588666" y="5379043"/>
            <a:ext cx="4448590" cy="1000701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  <a:scene3d>
            <a:camera prst="orthographicFront"/>
            <a:lightRig rig="soft" dir="tl">
              <a:rot lat="0" lon="0" rev="0"/>
            </a:lightRig>
          </a:scene3d>
          <a:sp3d>
            <a:bevelT w="114300" prst="artDeco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181080" indent="-215640" algn="ctr">
              <a:lnSpc>
                <a:spcPct val="90000"/>
              </a:lnSpc>
              <a:buClr>
                <a:srgbClr val="0070C0"/>
              </a:buClr>
            </a:pP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В 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2020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году  открыто 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6 новых 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предприятий  потребительского рынка</a:t>
            </a:r>
            <a:endParaRPr lang="ru-RU" b="1" spc="-12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  <a:ea typeface="DejaVu Sans"/>
            </a:endParaRPr>
          </a:p>
        </p:txBody>
      </p:sp>
    </p:spTree>
    <p:extLst>
      <p:ext uri="{BB962C8B-B14F-4D97-AF65-F5344CB8AC3E}">
        <p14:creationId xmlns:p14="http://schemas.microsoft.com/office/powerpoint/2010/main" val="3315978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Технология поверхностной посадки картофеля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877594"/>
            <a:ext cx="3236985" cy="21558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Рисунок 25" descr="C:\Users\Галина Анатольевна\Desktop\отчеты нач. отделов к отч.Главы\Сельское хозяйство\B4q3V5wU0EI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3909755"/>
            <a:ext cx="3051175" cy="22879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3" name="CustomShape 1"/>
          <p:cNvSpPr/>
          <p:nvPr/>
        </p:nvSpPr>
        <p:spPr>
          <a:xfrm>
            <a:off x="971640" y="285728"/>
            <a:ext cx="6815070" cy="5307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000" b="1" u="sng" strike="noStrike" cap="all" spc="-1" dirty="0" smtClean="0">
                <a:solidFill>
                  <a:srgbClr val="002060"/>
                </a:solidFill>
                <a:latin typeface="Times New Roman"/>
                <a:ea typeface="DejaVu Sans"/>
              </a:rPr>
              <a:t>Сельское Хозяйство</a:t>
            </a:r>
            <a:endParaRPr lang="ru-RU" sz="2000" b="0" u="sng" strike="noStrike" spc="-1" dirty="0">
              <a:solidFill>
                <a:srgbClr val="002060"/>
              </a:solidFill>
              <a:latin typeface="Arial"/>
            </a:endParaRPr>
          </a:p>
        </p:txBody>
      </p:sp>
      <p:pic>
        <p:nvPicPr>
          <p:cNvPr id="94" name="Picture 2"/>
          <p:cNvPicPr/>
          <p:nvPr/>
        </p:nvPicPr>
        <p:blipFill>
          <a:blip r:embed="rId4"/>
          <a:stretch>
            <a:fillRect/>
          </a:stretch>
        </p:blipFill>
        <p:spPr>
          <a:xfrm>
            <a:off x="348120" y="121018"/>
            <a:ext cx="694800" cy="854524"/>
          </a:xfrm>
          <a:prstGeom prst="rect">
            <a:avLst/>
          </a:prstGeom>
          <a:ln>
            <a:noFill/>
          </a:ln>
        </p:spPr>
      </p:pic>
      <p:sp>
        <p:nvSpPr>
          <p:cNvPr id="30" name="Прямоугольник 29"/>
          <p:cNvSpPr/>
          <p:nvPr/>
        </p:nvSpPr>
        <p:spPr>
          <a:xfrm>
            <a:off x="928662" y="1071546"/>
            <a:ext cx="22145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Животноводство</a:t>
            </a:r>
            <a:endParaRPr lang="ru-RU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134650" y="2981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0" y="55054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</a:t>
            </a:r>
            <a:endParaRPr kumimoji="0" lang="ru-RU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54" name="Rectangle 10"/>
          <p:cNvSpPr>
            <a:spLocks noChangeArrowheads="1"/>
          </p:cNvSpPr>
          <p:nvPr/>
        </p:nvSpPr>
        <p:spPr bwMode="auto">
          <a:xfrm>
            <a:off x="0" y="874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572132" y="1071546"/>
            <a:ext cx="22146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Растениеводство</a:t>
            </a:r>
            <a:endParaRPr lang="ru-RU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357158" y="1643050"/>
            <a:ext cx="2357454" cy="433188"/>
          </a:xfrm>
          <a:prstGeom prst="homePlate">
            <a:avLst>
              <a:gd name="adj" fmla="val 29499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Крупный рогатый скот</a:t>
            </a:r>
            <a:endParaRPr lang="ru-RU" sz="16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357158" y="2143116"/>
            <a:ext cx="2428892" cy="433188"/>
          </a:xfrm>
          <a:prstGeom prst="homePlate">
            <a:avLst>
              <a:gd name="adj" fmla="val 29499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</a:bodyPr>
          <a:lstStyle/>
          <a:p>
            <a:pPr lvl="0" indent="873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Свиньи </a:t>
            </a:r>
            <a:endParaRPr lang="ru-RU" sz="8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357158" y="2643182"/>
            <a:ext cx="2428892" cy="428628"/>
          </a:xfrm>
          <a:prstGeom prst="homePlate">
            <a:avLst>
              <a:gd name="adj" fmla="val 29499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</a:bodyPr>
          <a:lstStyle/>
          <a:p>
            <a:pPr lvl="0" indent="873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Овцы и козы</a:t>
            </a:r>
            <a:endParaRPr lang="ru-RU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2643174" y="1643050"/>
            <a:ext cx="1992039" cy="428628"/>
          </a:xfrm>
          <a:prstGeom prst="chevron">
            <a:avLst>
              <a:gd name="adj" fmla="val 29499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</a:bodyPr>
          <a:lstStyle/>
          <a:p>
            <a:pPr lvl="0" algn="ctr" defTabSz="91281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985</a:t>
            </a:r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голов</a:t>
            </a:r>
            <a:endParaRPr lang="ru-RU" sz="1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2714612" y="2143116"/>
            <a:ext cx="1992039" cy="428628"/>
          </a:xfrm>
          <a:prstGeom prst="chevron">
            <a:avLst>
              <a:gd name="adj" fmla="val 29499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</a:bodyPr>
          <a:lstStyle/>
          <a:p>
            <a:pPr lvl="0" algn="ctr" defTabSz="91281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545</a:t>
            </a:r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голов</a:t>
            </a:r>
            <a:endParaRPr lang="ru-RU" sz="1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2714612" y="2643182"/>
            <a:ext cx="1992039" cy="428628"/>
          </a:xfrm>
          <a:prstGeom prst="chevron">
            <a:avLst>
              <a:gd name="adj" fmla="val 29499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</a:bodyPr>
          <a:lstStyle/>
          <a:p>
            <a:pPr lvl="0" algn="ctr" defTabSz="91281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159</a:t>
            </a:r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голов</a:t>
            </a:r>
            <a:endParaRPr lang="ru-RU" sz="1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4974552" y="2924960"/>
            <a:ext cx="2739154" cy="500066"/>
          </a:xfrm>
          <a:prstGeom prst="homePlate">
            <a:avLst>
              <a:gd name="adj" fmla="val 29499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Овощи закрытого грунта</a:t>
            </a:r>
            <a:endParaRPr lang="ru-RU" sz="8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4974552" y="2253072"/>
            <a:ext cx="2595138" cy="433188"/>
          </a:xfrm>
          <a:prstGeom prst="homePlate">
            <a:avLst>
              <a:gd name="adj" fmla="val 29499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Картофель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7524328" y="2257632"/>
            <a:ext cx="1325727" cy="428628"/>
          </a:xfrm>
          <a:prstGeom prst="chevron">
            <a:avLst>
              <a:gd name="adj" fmla="val 29499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</a:bodyPr>
          <a:lstStyle/>
          <a:p>
            <a:pPr lvl="0" algn="ctr" defTabSz="91281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2269,5</a:t>
            </a:r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тонн </a:t>
            </a:r>
            <a:endParaRPr lang="ru-RU" sz="1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2" descr="Растениеводство России в 2016 году. Анализ, цифры, тенденции -  Agrovesti.net | АП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Растениеводство России в 2016 году. Анализ, цифры, тенденции -  Agrovesti.net | АПК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" name="Rectangle 2"/>
          <p:cNvSpPr txBox="1">
            <a:spLocks noChangeArrowheads="1"/>
          </p:cNvSpPr>
          <p:nvPr/>
        </p:nvSpPr>
        <p:spPr>
          <a:xfrm>
            <a:off x="384078" y="3144388"/>
            <a:ext cx="2428892" cy="428628"/>
          </a:xfrm>
          <a:prstGeom prst="homePlate">
            <a:avLst>
              <a:gd name="adj" fmla="val 29499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</a:bodyPr>
          <a:lstStyle/>
          <a:p>
            <a:pPr lvl="0" indent="873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Лошади</a:t>
            </a:r>
            <a:endParaRPr lang="ru-RU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439587" y="3660102"/>
            <a:ext cx="2428892" cy="428628"/>
          </a:xfrm>
          <a:prstGeom prst="homePlate">
            <a:avLst>
              <a:gd name="adj" fmla="val 29499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Овцы и козы</a:t>
            </a:r>
            <a:endParaRPr lang="ru-RU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Rectangle 2"/>
          <p:cNvSpPr txBox="1">
            <a:spLocks noChangeArrowheads="1"/>
          </p:cNvSpPr>
          <p:nvPr/>
        </p:nvSpPr>
        <p:spPr>
          <a:xfrm>
            <a:off x="381530" y="3645588"/>
            <a:ext cx="2428892" cy="428628"/>
          </a:xfrm>
          <a:prstGeom prst="homePlate">
            <a:avLst>
              <a:gd name="adj" fmla="val 29499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</a:bodyPr>
          <a:lstStyle/>
          <a:p>
            <a:pPr lvl="0" indent="873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Кролики</a:t>
            </a:r>
            <a:endParaRPr lang="ru-RU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Rectangle 2"/>
          <p:cNvSpPr txBox="1">
            <a:spLocks noChangeArrowheads="1"/>
          </p:cNvSpPr>
          <p:nvPr/>
        </p:nvSpPr>
        <p:spPr>
          <a:xfrm>
            <a:off x="2714612" y="3144388"/>
            <a:ext cx="1992039" cy="428628"/>
          </a:xfrm>
          <a:prstGeom prst="chevron">
            <a:avLst>
              <a:gd name="adj" fmla="val 29499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</a:bodyPr>
          <a:lstStyle/>
          <a:p>
            <a:pPr lvl="0" algn="ctr" defTabSz="91281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голов</a:t>
            </a:r>
            <a:endParaRPr lang="ru-RU" sz="1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Rectangle 2"/>
          <p:cNvSpPr txBox="1">
            <a:spLocks noChangeArrowheads="1"/>
          </p:cNvSpPr>
          <p:nvPr/>
        </p:nvSpPr>
        <p:spPr>
          <a:xfrm>
            <a:off x="2714611" y="3660102"/>
            <a:ext cx="1992039" cy="428628"/>
          </a:xfrm>
          <a:prstGeom prst="chevron">
            <a:avLst>
              <a:gd name="adj" fmla="val 29499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</a:bodyPr>
          <a:lstStyle/>
          <a:p>
            <a:pPr lvl="0" algn="ctr" defTabSz="91281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614</a:t>
            </a:r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голов</a:t>
            </a:r>
            <a:endParaRPr lang="ru-RU" sz="1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Rectangle 2"/>
          <p:cNvSpPr txBox="1">
            <a:spLocks noChangeArrowheads="1"/>
          </p:cNvSpPr>
          <p:nvPr/>
        </p:nvSpPr>
        <p:spPr>
          <a:xfrm>
            <a:off x="7600139" y="2981325"/>
            <a:ext cx="1325727" cy="428628"/>
          </a:xfrm>
          <a:prstGeom prst="chevron">
            <a:avLst>
              <a:gd name="adj" fmla="val 29499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</a:bodyPr>
          <a:lstStyle/>
          <a:p>
            <a:pPr lvl="0" algn="ctr" defTabSz="91281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411,4</a:t>
            </a:r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тонны</a:t>
            </a:r>
            <a:endParaRPr lang="ru-RU" sz="1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159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644307" y="1055518"/>
            <a:ext cx="6552728" cy="387798"/>
          </a:xfrm>
          <a:prstGeom prst="rect">
            <a:avLst/>
          </a:prstGeom>
          <a:solidFill>
            <a:srgbClr val="CCECFF"/>
          </a:solidFill>
          <a:ln>
            <a:solidFill>
              <a:srgbClr val="CCECFF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0" tIns="0" rIns="0" bIns="0" rtlCol="0" anchor="t">
            <a:spAutoFit/>
          </a:bodyPr>
          <a:lstStyle/>
          <a:p>
            <a:pPr lvl="0" algn="ctr" defTabSz="912813">
              <a:lnSpc>
                <a:spcPct val="9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Century Gothic" pitchFamily="34" charset="0"/>
              </a:rPr>
              <a:t>Доходы</a:t>
            </a:r>
            <a:r>
              <a:rPr lang="ru-RU" sz="2400" dirty="0" smtClean="0">
                <a:latin typeface="Century Gothic" pitchFamily="34" charset="0"/>
              </a:rPr>
              <a:t>  - </a:t>
            </a:r>
            <a:r>
              <a:rPr lang="ru-RU" sz="2800" b="1" dirty="0" smtClean="0">
                <a:solidFill>
                  <a:srgbClr val="FF0000"/>
                </a:solidFill>
                <a:latin typeface="Century Gothic" pitchFamily="34" charset="0"/>
              </a:rPr>
              <a:t>880,26 млн. </a:t>
            </a:r>
            <a:r>
              <a:rPr lang="ru-RU" sz="2800" b="1" dirty="0" smtClean="0">
                <a:latin typeface="Century Gothic" pitchFamily="34" charset="0"/>
              </a:rPr>
              <a:t>рублей</a:t>
            </a:r>
            <a:endParaRPr kumimoji="0" lang="ru-RU" sz="2800" b="1" i="0" u="none" strike="noStrike" kern="1200" normalizeH="0" baseline="0" noProof="0" dirty="0">
              <a:solidFill>
                <a:srgbClr val="FF00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Century Gothic" pitchFamily="34" charset="0"/>
              <a:cs typeface="Arial" charset="0"/>
            </a:endParaRPr>
          </a:p>
        </p:txBody>
      </p:sp>
      <p:pic>
        <p:nvPicPr>
          <p:cNvPr id="7" name="Picture 4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734" y="222532"/>
            <a:ext cx="618873" cy="7521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644307" y="1811385"/>
            <a:ext cx="6552728" cy="387798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0" tIns="0" rIns="0" bIns="0" rtlCol="0" anchor="t">
            <a:spAutoFit/>
          </a:bodyPr>
          <a:lstStyle/>
          <a:p>
            <a:pPr lvl="0" algn="ctr" defTabSz="912813">
              <a:lnSpc>
                <a:spcPct val="9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Century Gothic" pitchFamily="34" charset="0"/>
              </a:rPr>
              <a:t>Расходы</a:t>
            </a:r>
            <a:r>
              <a:rPr lang="ru-RU" sz="2800" b="1" dirty="0" smtClean="0">
                <a:latin typeface="Century Gothic" pitchFamily="34" charset="0"/>
              </a:rPr>
              <a:t> -  </a:t>
            </a:r>
            <a:r>
              <a:rPr lang="ru-RU" sz="2800" b="1" dirty="0" smtClean="0">
                <a:solidFill>
                  <a:srgbClr val="F32929"/>
                </a:solidFill>
                <a:latin typeface="Century Gothic" pitchFamily="34" charset="0"/>
              </a:rPr>
              <a:t>875,38</a:t>
            </a:r>
            <a:r>
              <a:rPr lang="ru-RU" sz="2800" b="1" dirty="0" smtClean="0">
                <a:solidFill>
                  <a:srgbClr val="FF0000"/>
                </a:solidFill>
                <a:latin typeface="Century Gothic" pitchFamily="34" charset="0"/>
              </a:rPr>
              <a:t> млн. </a:t>
            </a:r>
            <a:r>
              <a:rPr lang="ru-RU" sz="2800" b="1" dirty="0" smtClean="0">
                <a:latin typeface="Century Gothic" pitchFamily="34" charset="0"/>
              </a:rPr>
              <a:t>рублей</a:t>
            </a:r>
            <a:endParaRPr kumimoji="0" lang="ru-RU" sz="2800" b="1" i="0" u="none" strike="noStrike" kern="1200" normalizeH="0" baseline="0" noProof="0" dirty="0">
              <a:solidFill>
                <a:srgbClr val="FF00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Century Gothic" pitchFamily="34" charset="0"/>
              <a:cs typeface="Arial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858213" y="438275"/>
            <a:ext cx="7338822" cy="32064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normAutofit fontScale="92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3000" b="1" i="0" u="none" strike="noStrike" kern="1200" cap="none" spc="-150" normalizeH="0" baseline="0" noProof="0" dirty="0" smtClean="0">
                <a:ln w="3175"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rebuchet MS" pitchFamily="34" charset="0"/>
                <a:cs typeface="Arial" charset="0"/>
              </a:rPr>
              <a:t>ФИНАНСЫ</a:t>
            </a: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3505070551"/>
              </p:ext>
            </p:extLst>
          </p:nvPr>
        </p:nvGraphicFramePr>
        <p:xfrm>
          <a:off x="251520" y="3068960"/>
          <a:ext cx="4276104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660206965"/>
              </p:ext>
            </p:extLst>
          </p:nvPr>
        </p:nvGraphicFramePr>
        <p:xfrm>
          <a:off x="4527624" y="3356992"/>
          <a:ext cx="3987190" cy="3312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Министерство имущественных и земельных отношений извещает о возможности  предоставления в аренду земельного участк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86"/>
          <a:stretch/>
        </p:blipFill>
        <p:spPr bwMode="auto">
          <a:xfrm>
            <a:off x="289277" y="4373240"/>
            <a:ext cx="4623179" cy="22768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7" name="CustomShape 1"/>
          <p:cNvSpPr/>
          <p:nvPr/>
        </p:nvSpPr>
        <p:spPr>
          <a:xfrm>
            <a:off x="971640" y="422820"/>
            <a:ext cx="8136360" cy="394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400" b="1" cap="all" spc="-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DejaVu Sans"/>
              </a:rPr>
              <a:t>Земельные и Имущественные отношения</a:t>
            </a:r>
            <a:endParaRPr lang="ru-RU" sz="2400" b="0" strike="noStrike" spc="-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</p:txBody>
      </p:sp>
      <p:pic>
        <p:nvPicPr>
          <p:cNvPr id="328" name="Picture 2"/>
          <p:cNvPicPr/>
          <p:nvPr/>
        </p:nvPicPr>
        <p:blipFill>
          <a:blip r:embed="rId3"/>
          <a:stretch>
            <a:fillRect/>
          </a:stretch>
        </p:blipFill>
        <p:spPr>
          <a:xfrm>
            <a:off x="179512" y="193018"/>
            <a:ext cx="694800" cy="854524"/>
          </a:xfrm>
          <a:prstGeom prst="rect">
            <a:avLst/>
          </a:prstGeom>
          <a:ln>
            <a:noFill/>
          </a:ln>
        </p:spPr>
      </p:pic>
      <p:sp>
        <p:nvSpPr>
          <p:cNvPr id="46" name="Rectangle 2"/>
          <p:cNvSpPr txBox="1">
            <a:spLocks noChangeArrowheads="1"/>
          </p:cNvSpPr>
          <p:nvPr/>
        </p:nvSpPr>
        <p:spPr>
          <a:xfrm>
            <a:off x="2752402" y="2348880"/>
            <a:ext cx="3331766" cy="504056"/>
          </a:xfrm>
          <a:prstGeom prst="chevron">
            <a:avLst>
              <a:gd name="adj" fmla="val 0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90488" lvl="0" algn="ctr" defTabSz="91281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904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600" b="1" spc="-125" dirty="0" smtClean="0">
                <a:ln w="3175">
                  <a:noFill/>
                </a:ln>
                <a:solidFill>
                  <a:srgbClr val="0070C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rebuchet MS" pitchFamily="34" charset="0"/>
                <a:cs typeface="Arial" charset="0"/>
              </a:rPr>
              <a:t>     от продажи земельных участков</a:t>
            </a:r>
          </a:p>
        </p:txBody>
      </p:sp>
      <p:sp>
        <p:nvSpPr>
          <p:cNvPr id="47" name="Rectangle 2"/>
          <p:cNvSpPr txBox="1">
            <a:spLocks noChangeArrowheads="1"/>
          </p:cNvSpPr>
          <p:nvPr/>
        </p:nvSpPr>
        <p:spPr>
          <a:xfrm>
            <a:off x="251520" y="2348880"/>
            <a:ext cx="2736304" cy="504056"/>
          </a:xfrm>
          <a:prstGeom prst="homePlate">
            <a:avLst>
              <a:gd name="adj" fmla="val 29499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defTabSz="91281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b="1" spc="-125" dirty="0" smtClean="0">
                <a:ln w="3175">
                  <a:noFill/>
                </a:ln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rebuchet MS" pitchFamily="34" charset="0"/>
                <a:cs typeface="Arial" charset="0"/>
              </a:rPr>
              <a:t>931  </a:t>
            </a:r>
            <a:r>
              <a:rPr lang="ru-RU" b="1" spc="-125" dirty="0" err="1" smtClean="0">
                <a:ln w="3175">
                  <a:noFill/>
                </a:ln>
                <a:solidFill>
                  <a:srgbClr val="C0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rebuchet MS" pitchFamily="34" charset="0"/>
                <a:cs typeface="Arial" charset="0"/>
              </a:rPr>
              <a:t>тыс.</a:t>
            </a:r>
            <a:r>
              <a:rPr lang="ru-RU" b="1" spc="-125" dirty="0" err="1" smtClean="0">
                <a:ln w="3175">
                  <a:noFill/>
                </a:ln>
                <a:solidFill>
                  <a:srgbClr val="0070C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rebuchet MS" pitchFamily="34" charset="0"/>
                <a:cs typeface="Arial" charset="0"/>
              </a:rPr>
              <a:t>рублей</a:t>
            </a:r>
            <a:endParaRPr lang="ru-RU" b="1" spc="-125" dirty="0" smtClean="0">
              <a:ln w="3175">
                <a:noFill/>
              </a:ln>
              <a:solidFill>
                <a:srgbClr val="0070C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Trebuchet MS" pitchFamily="34" charset="0"/>
              <a:cs typeface="Arial" charset="0"/>
            </a:endParaRPr>
          </a:p>
        </p:txBody>
      </p:sp>
      <p:sp>
        <p:nvSpPr>
          <p:cNvPr id="48" name="Rectangle 2"/>
          <p:cNvSpPr txBox="1">
            <a:spLocks noChangeArrowheads="1"/>
          </p:cNvSpPr>
          <p:nvPr/>
        </p:nvSpPr>
        <p:spPr>
          <a:xfrm>
            <a:off x="2901145" y="3869184"/>
            <a:ext cx="3331766" cy="504056"/>
          </a:xfrm>
          <a:prstGeom prst="chevron">
            <a:avLst>
              <a:gd name="adj" fmla="val 0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90488" lvl="0" algn="ctr" defTabSz="91281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904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600" b="1" spc="-125" dirty="0" smtClean="0">
                <a:ln w="3175">
                  <a:noFill/>
                </a:ln>
                <a:solidFill>
                  <a:srgbClr val="0070C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rebuchet MS" pitchFamily="34" charset="0"/>
                <a:cs typeface="Arial" charset="0"/>
              </a:rPr>
              <a:t>     от аренды муниципального имущества</a:t>
            </a:r>
            <a:endParaRPr lang="ru-RU" sz="1600" b="1" spc="-125" dirty="0">
              <a:ln w="3175">
                <a:noFill/>
              </a:ln>
              <a:solidFill>
                <a:srgbClr val="0070C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Trebuchet MS" pitchFamily="34" charset="0"/>
              <a:cs typeface="Arial" charset="0"/>
            </a:endParaRPr>
          </a:p>
        </p:txBody>
      </p:sp>
      <p:sp>
        <p:nvSpPr>
          <p:cNvPr id="49" name="Rectangle 2"/>
          <p:cNvSpPr txBox="1">
            <a:spLocks noChangeArrowheads="1"/>
          </p:cNvSpPr>
          <p:nvPr/>
        </p:nvSpPr>
        <p:spPr>
          <a:xfrm>
            <a:off x="252783" y="3853638"/>
            <a:ext cx="2736304" cy="504056"/>
          </a:xfrm>
          <a:prstGeom prst="homePlate">
            <a:avLst>
              <a:gd name="adj" fmla="val 29499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defTabSz="91281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b="1" spc="-125" dirty="0" smtClean="0">
                <a:ln w="3175">
                  <a:noFill/>
                </a:ln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rebuchet MS" pitchFamily="34" charset="0"/>
                <a:cs typeface="Arial" charset="0"/>
              </a:rPr>
              <a:t>218 </a:t>
            </a:r>
            <a:r>
              <a:rPr lang="ru-RU" b="1" spc="-125" dirty="0" smtClean="0">
                <a:ln w="3175">
                  <a:noFill/>
                </a:ln>
                <a:solidFill>
                  <a:srgbClr val="C0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rebuchet MS" pitchFamily="34" charset="0"/>
                <a:cs typeface="Arial" charset="0"/>
              </a:rPr>
              <a:t>тыс.</a:t>
            </a:r>
            <a:r>
              <a:rPr lang="ru-RU" b="1" spc="-125" dirty="0" smtClean="0">
                <a:ln w="3175">
                  <a:noFill/>
                </a:ln>
                <a:solidFill>
                  <a:srgbClr val="0070C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rebuchet MS" pitchFamily="34" charset="0"/>
                <a:cs typeface="Arial" charset="0"/>
              </a:rPr>
              <a:t>рублей</a:t>
            </a:r>
          </a:p>
        </p:txBody>
      </p:sp>
      <p:sp>
        <p:nvSpPr>
          <p:cNvPr id="50" name="Rectangle 2"/>
          <p:cNvSpPr txBox="1">
            <a:spLocks noChangeArrowheads="1"/>
          </p:cNvSpPr>
          <p:nvPr/>
        </p:nvSpPr>
        <p:spPr>
          <a:xfrm>
            <a:off x="2752403" y="3356992"/>
            <a:ext cx="3331766" cy="504056"/>
          </a:xfrm>
          <a:prstGeom prst="chevron">
            <a:avLst>
              <a:gd name="adj" fmla="val 0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90488" lvl="0" algn="ctr" defTabSz="91281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904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600" b="1" spc="-125" dirty="0" smtClean="0">
                <a:ln w="3175">
                  <a:noFill/>
                </a:ln>
                <a:solidFill>
                  <a:srgbClr val="0070C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rebuchet MS" pitchFamily="34" charset="0"/>
                <a:cs typeface="Arial" charset="0"/>
              </a:rPr>
              <a:t>     от аренды земельных участков</a:t>
            </a:r>
            <a:endParaRPr lang="ru-RU" sz="1600" b="1" spc="-125" dirty="0">
              <a:ln w="3175">
                <a:noFill/>
              </a:ln>
              <a:solidFill>
                <a:srgbClr val="0070C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Trebuchet MS" pitchFamily="34" charset="0"/>
              <a:cs typeface="Arial" charset="0"/>
            </a:endParaRPr>
          </a:p>
        </p:txBody>
      </p:sp>
      <p:sp>
        <p:nvSpPr>
          <p:cNvPr id="51" name="Rectangle 2"/>
          <p:cNvSpPr txBox="1">
            <a:spLocks noChangeArrowheads="1"/>
          </p:cNvSpPr>
          <p:nvPr/>
        </p:nvSpPr>
        <p:spPr>
          <a:xfrm>
            <a:off x="251521" y="3356992"/>
            <a:ext cx="2736304" cy="504056"/>
          </a:xfrm>
          <a:prstGeom prst="homePlate">
            <a:avLst>
              <a:gd name="adj" fmla="val 29499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defTabSz="91281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b="1" spc="-125" dirty="0">
                <a:ln w="3175">
                  <a:noFill/>
                </a:ln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rebuchet MS" pitchFamily="34" charset="0"/>
                <a:cs typeface="Arial" charset="0"/>
              </a:rPr>
              <a:t> </a:t>
            </a:r>
            <a:r>
              <a:rPr lang="ru-RU" b="1" spc="-125" dirty="0" smtClean="0">
                <a:ln w="3175">
                  <a:noFill/>
                </a:ln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rebuchet MS" pitchFamily="34" charset="0"/>
                <a:cs typeface="Arial" charset="0"/>
              </a:rPr>
              <a:t>2 </a:t>
            </a:r>
            <a:r>
              <a:rPr lang="ru-RU" b="1" spc="-125" dirty="0">
                <a:ln w="3175">
                  <a:noFill/>
                </a:ln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rebuchet MS" pitchFamily="34" charset="0"/>
                <a:cs typeface="Arial" charset="0"/>
              </a:rPr>
              <a:t>млн. </a:t>
            </a:r>
            <a:r>
              <a:rPr lang="ru-RU" b="1" spc="-125" dirty="0" smtClean="0">
                <a:ln w="3175">
                  <a:noFill/>
                </a:ln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rebuchet MS" pitchFamily="34" charset="0"/>
                <a:cs typeface="Arial" charset="0"/>
              </a:rPr>
              <a:t>431 </a:t>
            </a:r>
            <a:r>
              <a:rPr lang="ru-RU" b="1" spc="-125" dirty="0">
                <a:ln w="3175">
                  <a:noFill/>
                </a:ln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rebuchet MS" pitchFamily="34" charset="0"/>
                <a:cs typeface="Arial" charset="0"/>
              </a:rPr>
              <a:t>тыс. </a:t>
            </a:r>
            <a:r>
              <a:rPr lang="ru-RU" b="1" spc="-125" dirty="0" smtClean="0">
                <a:ln w="3175">
                  <a:noFill/>
                </a:ln>
                <a:solidFill>
                  <a:srgbClr val="0070C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rebuchet MS" pitchFamily="34" charset="0"/>
                <a:cs typeface="Arial" charset="0"/>
              </a:rPr>
              <a:t>рублей</a:t>
            </a:r>
          </a:p>
        </p:txBody>
      </p:sp>
      <p:sp>
        <p:nvSpPr>
          <p:cNvPr id="53" name="Прямоугольник с двумя скругленными противолежащими углами 52"/>
          <p:cNvSpPr/>
          <p:nvPr/>
        </p:nvSpPr>
        <p:spPr>
          <a:xfrm>
            <a:off x="1096032" y="1196752"/>
            <a:ext cx="7632848" cy="712385"/>
          </a:xfrm>
          <a:prstGeom prst="round2DiagRect">
            <a:avLst>
              <a:gd name="adj1" fmla="val 20742"/>
              <a:gd name="adj2" fmla="val 14262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реестр многодетных включено 186 многодетных семей.</a:t>
            </a:r>
          </a:p>
          <a:p>
            <a:pPr algn="ctr"/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Всего, с  начала 2011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года, предоставлен 21 земельный участок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2740432" y="2870717"/>
            <a:ext cx="3331766" cy="504056"/>
          </a:xfrm>
          <a:prstGeom prst="chevron">
            <a:avLst>
              <a:gd name="adj" fmla="val 0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90488" lvl="0" algn="ctr" defTabSz="91281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904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600" b="1" spc="-125" dirty="0" smtClean="0">
                <a:ln w="3175">
                  <a:noFill/>
                </a:ln>
                <a:solidFill>
                  <a:srgbClr val="0070C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rebuchet MS" pitchFamily="34" charset="0"/>
                <a:cs typeface="Arial" charset="0"/>
              </a:rPr>
              <a:t>     от продажи имущества</a:t>
            </a:r>
          </a:p>
        </p:txBody>
      </p:sp>
      <p:pic>
        <p:nvPicPr>
          <p:cNvPr id="20" name="Рисунок 19" descr="unnam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2198" y="2409254"/>
            <a:ext cx="2857500" cy="1895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Rectangle 2"/>
          <p:cNvSpPr txBox="1">
            <a:spLocks noChangeArrowheads="1"/>
          </p:cNvSpPr>
          <p:nvPr/>
        </p:nvSpPr>
        <p:spPr>
          <a:xfrm>
            <a:off x="256006" y="2852936"/>
            <a:ext cx="2736304" cy="504056"/>
          </a:xfrm>
          <a:prstGeom prst="homePlate">
            <a:avLst>
              <a:gd name="adj" fmla="val 29499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defTabSz="91281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b="1" spc="-125" dirty="0" smtClean="0">
                <a:ln w="3175">
                  <a:noFill/>
                </a:ln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rebuchet MS" pitchFamily="34" charset="0"/>
                <a:cs typeface="Arial" charset="0"/>
              </a:rPr>
              <a:t>836 </a:t>
            </a:r>
            <a:r>
              <a:rPr lang="ru-RU" b="1" spc="-125" dirty="0" smtClean="0">
                <a:ln w="3175">
                  <a:noFill/>
                </a:ln>
                <a:solidFill>
                  <a:srgbClr val="C0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rebuchet MS" pitchFamily="34" charset="0"/>
                <a:cs typeface="Arial" charset="0"/>
              </a:rPr>
              <a:t>тыс.</a:t>
            </a:r>
            <a:r>
              <a:rPr lang="ru-RU" b="1" spc="-125" dirty="0" smtClean="0">
                <a:ln w="3175">
                  <a:noFill/>
                </a:ln>
                <a:solidFill>
                  <a:srgbClr val="0070C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rebuchet MS" pitchFamily="34" charset="0"/>
                <a:cs typeface="Arial" charset="0"/>
              </a:rPr>
              <a:t>рублей</a:t>
            </a:r>
          </a:p>
        </p:txBody>
      </p:sp>
    </p:spTree>
    <p:extLst>
      <p:ext uri="{BB962C8B-B14F-4D97-AF65-F5344CB8AC3E}">
        <p14:creationId xmlns:p14="http://schemas.microsoft.com/office/powerpoint/2010/main" val="2508222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Электронное здравоохранение | EU4Digital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70" r="11626"/>
          <a:stretch/>
        </p:blipFill>
        <p:spPr bwMode="auto">
          <a:xfrm>
            <a:off x="5130703" y="1866013"/>
            <a:ext cx="3432426" cy="20971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Почему здравоохранение в Америке такое дорогое? – ForumDail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138459"/>
            <a:ext cx="4036257" cy="26921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герб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0734" y="222532"/>
            <a:ext cx="618873" cy="7521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858213" y="438275"/>
            <a:ext cx="7338822" cy="32064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normAutofit fontScale="92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000" b="1" spc="-150" dirty="0" smtClean="0">
                <a:ln w="3175">
                  <a:noFill/>
                </a:ln>
                <a:solidFill>
                  <a:srgbClr val="1F497D"/>
                </a:solidFill>
                <a:latin typeface="Trebuchet MS" pitchFamily="34" charset="0"/>
                <a:cs typeface="Arial" charset="0"/>
              </a:rPr>
              <a:t>ЗДРАВООХРАНЕНИЕ</a:t>
            </a:r>
            <a:endParaRPr kumimoji="0" lang="ru-RU" sz="3000" b="1" i="0" u="none" strike="noStrike" kern="1200" cap="none" spc="-150" normalizeH="0" baseline="0" noProof="0" dirty="0" smtClean="0">
              <a:ln w="3175">
                <a:noFill/>
              </a:ln>
              <a:solidFill>
                <a:srgbClr val="1F497D"/>
              </a:solidFill>
              <a:effectLst/>
              <a:uLnTx/>
              <a:uFillTx/>
              <a:latin typeface="Trebuchet MS" pitchFamily="34" charset="0"/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89427" y="1233880"/>
            <a:ext cx="60940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2020 году от гриппа и ОРВ привилось 7900 человек</a:t>
            </a:r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89427" y="1898946"/>
            <a:ext cx="46682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риобретено медицинское оборудование: 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аппарат ИВЛ – 1 200 000,00 рублей;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-аппарат ИВЛ – 970 000,00 рублей;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-электрокардиограф – 151 625,88 рублей;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-система УЗИ -3 482 500,00 рублей;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-аппарат наркозный -3 120 000,00 рублей;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-авторефкератометр-510 000, 00 рублей.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67171" y="4092549"/>
            <a:ext cx="51840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2020 году прибыло 2 молодых специалиста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85201" y="465313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01.01.2021 года вакансии составили 13 человек.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139952" y="544522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Общее количество работающих пенсионеров – 65 человек, старше 60 лет- 17 человек.</a:t>
            </a:r>
          </a:p>
        </p:txBody>
      </p:sp>
    </p:spTree>
    <p:extLst>
      <p:ext uri="{BB962C8B-B14F-4D97-AF65-F5344CB8AC3E}">
        <p14:creationId xmlns:p14="http://schemas.microsoft.com/office/powerpoint/2010/main" val="2535763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4"/>
          <p:cNvSpPr/>
          <p:nvPr/>
        </p:nvSpPr>
        <p:spPr>
          <a:xfrm>
            <a:off x="755576" y="4941168"/>
            <a:ext cx="3728445" cy="1094683"/>
          </a:xfrm>
          <a:prstGeom prst="rect">
            <a:avLst/>
          </a:prstGeom>
          <a:scene3d>
            <a:camera prst="orthographicFront"/>
            <a:lightRig rig="chilly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4770" tIns="64770" rIns="64770" bIns="64770" numCol="1" spcCol="1270" anchor="ctr" anchorCtr="0">
            <a:noAutofit/>
          </a:bodyPr>
          <a:lstStyle/>
          <a:p>
            <a:pPr lvl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500" b="0" i="0" kern="1200" baseline="0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4473181" y="1071324"/>
            <a:ext cx="4499992" cy="1225868"/>
          </a:xfrm>
          <a:prstGeom prst="round2DiagRect">
            <a:avLst>
              <a:gd name="adj1" fmla="val 42715"/>
              <a:gd name="adj2" fmla="val 0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rtlCol="0" anchor="t">
            <a:spAutoFit/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2000" i="0" u="none" strike="noStrike" kern="1200" normalizeH="0" baseline="0" noProof="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Выявлено </a:t>
            </a:r>
            <a:r>
              <a:rPr lang="ru-RU" sz="2000" dirty="0" smtClean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13</a:t>
            </a:r>
            <a:r>
              <a:rPr kumimoji="0" lang="ru-RU" sz="2000" i="0" u="none" strike="noStrike" kern="1200" normalizeH="0" baseline="0" noProof="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 несовершеннолетних, оставшихся без попечения родителей</a:t>
            </a:r>
            <a:endParaRPr kumimoji="0" lang="ru-RU" sz="2000" i="0" u="none" strike="noStrike" kern="1200" normalizeH="0" baseline="0" noProof="0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Century Gothic" pitchFamily="34" charset="0"/>
              <a:cs typeface="Arial" charset="0"/>
            </a:endParaRPr>
          </a:p>
        </p:txBody>
      </p:sp>
      <p:pic>
        <p:nvPicPr>
          <p:cNvPr id="12" name="Picture 4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734" y="222532"/>
            <a:ext cx="618873" cy="7521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251520" y="4797152"/>
            <a:ext cx="4968552" cy="919401"/>
          </a:xfrm>
          <a:prstGeom prst="round2DiagRect">
            <a:avLst>
              <a:gd name="adj1" fmla="val 49819"/>
              <a:gd name="adj2" fmla="val 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rtlCol="0" anchor="t">
            <a:spAutoFit/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2000" i="0" u="none" strike="noStrike" kern="1200" normalizeH="0" baseline="0" noProof="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В </a:t>
            </a:r>
            <a:r>
              <a:rPr kumimoji="0" lang="ru-RU" sz="2000" i="0" u="none" strike="noStrike" kern="1200" normalizeH="0" baseline="0" noProof="0" dirty="0" smtClean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51</a:t>
            </a:r>
            <a:r>
              <a:rPr kumimoji="0" lang="ru-RU" sz="2000" i="0" u="none" strike="noStrike" kern="1200" normalizeH="0" baseline="0" noProof="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 опекунской семье воспитывается </a:t>
            </a:r>
            <a:r>
              <a:rPr kumimoji="0" lang="ru-RU" sz="2000" i="0" u="none" strike="noStrike" kern="1200" normalizeH="0" baseline="0" noProof="0" dirty="0" smtClean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60</a:t>
            </a:r>
            <a:r>
              <a:rPr kumimoji="0" lang="ru-RU" sz="2000" i="0" u="none" strike="noStrike" kern="1200" normalizeH="0" baseline="0" noProof="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 детей,  </a:t>
            </a:r>
            <a:r>
              <a:rPr kumimoji="0" lang="ru-RU" sz="2000" i="0" u="none" strike="noStrike" kern="1200" normalizeH="0" baseline="0" noProof="0" dirty="0" smtClean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10 </a:t>
            </a:r>
            <a:r>
              <a:rPr kumimoji="0" lang="ru-RU" sz="2000" i="0" u="none" strike="noStrike" kern="1200" normalizeH="0" baseline="0" noProof="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детей – в </a:t>
            </a:r>
            <a:r>
              <a:rPr kumimoji="0" lang="ru-RU" sz="2000" i="0" u="none" strike="noStrike" kern="1200" normalizeH="0" baseline="0" noProof="0" dirty="0" smtClean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8</a:t>
            </a:r>
            <a:r>
              <a:rPr kumimoji="0" lang="ru-RU" sz="2000" i="0" u="none" strike="noStrike" kern="1200" normalizeH="0" baseline="0" noProof="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 приемных семьях</a:t>
            </a:r>
            <a:endParaRPr kumimoji="0" lang="ru-RU" sz="2000" i="0" u="none" strike="noStrike" kern="1200" normalizeH="0" baseline="0" noProof="0" dirty="0">
              <a:solidFill>
                <a:srgbClr val="FF00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Century Gothic" pitchFamily="34" charset="0"/>
              <a:cs typeface="Arial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517684" y="338193"/>
            <a:ext cx="8034132" cy="641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spc="-150" dirty="0" smtClean="0">
                <a:ln w="3175">
                  <a:noFill/>
                </a:ln>
                <a:solidFill>
                  <a:srgbClr val="1F497D"/>
                </a:solidFill>
                <a:latin typeface="Trebuchet MS" pitchFamily="34" charset="0"/>
                <a:cs typeface="Arial" charset="0"/>
              </a:rPr>
              <a:t>Опека и попечительство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kumimoji="0" lang="ru-RU" sz="2000" i="1" u="none" strike="noStrike" kern="1200" cap="none" spc="-150" normalizeH="0" baseline="0" noProof="0" dirty="0">
              <a:ln w="3175">
                <a:noFill/>
              </a:ln>
              <a:solidFill>
                <a:srgbClr val="1F497D"/>
              </a:solidFill>
              <a:effectLst/>
              <a:uLnTx/>
              <a:uFillTx/>
              <a:latin typeface="Trebuchet MS" pitchFamily="34" charset="0"/>
              <a:cs typeface="Arial" charset="0"/>
            </a:endParaRPr>
          </a:p>
        </p:txBody>
      </p:sp>
      <p:pic>
        <p:nvPicPr>
          <p:cNvPr id="9" name="Рисунок 8" descr="C:\Users\Галина Анатольевна\Desktop\отчеты нач. отделов к отч.Главы\Опека\фото 3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24128" y="2852936"/>
            <a:ext cx="2800350" cy="3348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Users\Галина Анатольевна\Desktop\отчеты нач. отделов к отч.Главы\Опека\фото 1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8930" y="1684258"/>
            <a:ext cx="3277534" cy="250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23549963"/>
      </p:ext>
    </p:extLst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Комиссия по делам несовершеннолетних и защите их прав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0" r="3187"/>
          <a:stretch/>
        </p:blipFill>
        <p:spPr bwMode="auto">
          <a:xfrm>
            <a:off x="246742" y="3893870"/>
            <a:ext cx="3657601" cy="2685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герб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0734" y="222532"/>
            <a:ext cx="618873" cy="7521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609132" y="241410"/>
            <a:ext cx="8034132" cy="641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spc="-150" dirty="0" smtClean="0">
                <a:ln w="3175">
                  <a:noFill/>
                </a:ln>
                <a:solidFill>
                  <a:srgbClr val="1F497D"/>
                </a:solidFill>
                <a:latin typeface="Trebuchet MS" pitchFamily="34" charset="0"/>
                <a:cs typeface="Arial" charset="0"/>
              </a:rPr>
              <a:t>Комиссия по делам несовершеннолетних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kumimoji="0" lang="ru-RU" sz="2000" i="1" u="none" strike="noStrike" kern="1200" cap="none" spc="-150" normalizeH="0" baseline="0" noProof="0" dirty="0">
              <a:ln w="3175">
                <a:noFill/>
              </a:ln>
              <a:solidFill>
                <a:srgbClr val="1F497D"/>
              </a:solidFill>
              <a:effectLst/>
              <a:uLnTx/>
              <a:uFillTx/>
              <a:latin typeface="Trebuchet MS" pitchFamily="34" charset="0"/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80734" y="1196751"/>
            <a:ext cx="6246440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На территории </a:t>
            </a:r>
            <a:r>
              <a:rPr lang="ru-RU" dirty="0" err="1"/>
              <a:t>Коношского</a:t>
            </a:r>
            <a:r>
              <a:rPr lang="ru-RU" dirty="0"/>
              <a:t> района в районе проживает  </a:t>
            </a:r>
            <a:r>
              <a:rPr lang="ru-RU" dirty="0" smtClean="0"/>
              <a:t>4344  </a:t>
            </a:r>
            <a:r>
              <a:rPr lang="ru-RU" dirty="0"/>
              <a:t>несовершеннолетних в возрасте от 0 до 18 лет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589688" y="2132856"/>
            <a:ext cx="5274945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комиссией </a:t>
            </a:r>
            <a:r>
              <a:rPr lang="ru-RU" dirty="0"/>
              <a:t>в </a:t>
            </a:r>
            <a:r>
              <a:rPr lang="ru-RU" dirty="0" smtClean="0"/>
              <a:t>2020 </a:t>
            </a:r>
            <a:r>
              <a:rPr lang="ru-RU" dirty="0"/>
              <a:t>году </a:t>
            </a:r>
            <a:r>
              <a:rPr lang="ru-RU" dirty="0" smtClean="0"/>
              <a:t>проведено 27 </a:t>
            </a:r>
            <a:r>
              <a:rPr lang="ru-RU" dirty="0"/>
              <a:t>заседаний </a:t>
            </a:r>
            <a:r>
              <a:rPr lang="ru-RU" dirty="0" smtClean="0"/>
              <a:t>комиссии, в </a:t>
            </a:r>
            <a:r>
              <a:rPr lang="ru-RU" dirty="0"/>
              <a:t>том числе выездных </a:t>
            </a:r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65454" y="3068960"/>
            <a:ext cx="6246440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На </a:t>
            </a:r>
            <a:r>
              <a:rPr lang="ru-RU" dirty="0"/>
              <a:t>заседаниях комиссии </a:t>
            </a:r>
            <a:r>
              <a:rPr lang="ru-RU" dirty="0" smtClean="0"/>
              <a:t>рассмотрен 31 вопрос, по итогам рассмотрения вынесено 41 постановление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066892" y="4036513"/>
            <a:ext cx="5804801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Организовано и проведено </a:t>
            </a:r>
            <a:r>
              <a:rPr lang="ru-RU" dirty="0" smtClean="0"/>
              <a:t>17 профилактических мероприятий,  </a:t>
            </a:r>
            <a:r>
              <a:rPr lang="ru-RU" dirty="0"/>
              <a:t>направленные на профилактику безнадзорности и правонарушений несовершеннолетних и семейного неблагополучия</a:t>
            </a:r>
          </a:p>
        </p:txBody>
      </p:sp>
    </p:spTree>
    <p:extLst>
      <p:ext uri="{BB962C8B-B14F-4D97-AF65-F5344CB8AC3E}">
        <p14:creationId xmlns:p14="http://schemas.microsoft.com/office/powerpoint/2010/main" val="1383819896"/>
      </p:ext>
    </p:extLst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734" y="222532"/>
            <a:ext cx="618873" cy="7521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858213" y="438275"/>
            <a:ext cx="7338822" cy="32064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normAutofit fontScale="92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000" b="1" spc="-150" dirty="0" smtClean="0">
                <a:ln w="3175">
                  <a:noFill/>
                </a:ln>
                <a:solidFill>
                  <a:srgbClr val="1F497D"/>
                </a:solidFill>
                <a:latin typeface="Trebuchet MS" pitchFamily="34" charset="0"/>
                <a:cs typeface="Arial" charset="0"/>
              </a:rPr>
              <a:t>ОБРАЗОВАНИЕ</a:t>
            </a:r>
            <a:endParaRPr kumimoji="0" lang="ru-RU" sz="3000" b="1" i="0" u="none" strike="noStrike" kern="1200" cap="none" spc="-150" normalizeH="0" baseline="0" noProof="0" dirty="0" smtClean="0">
              <a:ln w="3175">
                <a:noFill/>
              </a:ln>
              <a:solidFill>
                <a:srgbClr val="1F497D"/>
              </a:solidFill>
              <a:effectLst/>
              <a:uLnTx/>
              <a:uFillTx/>
              <a:latin typeface="Trebuchet MS" pitchFamily="34" charset="0"/>
              <a:cs typeface="Arial" charset="0"/>
            </a:endParaRPr>
          </a:p>
        </p:txBody>
      </p:sp>
      <p:pic>
        <p:nvPicPr>
          <p:cNvPr id="11" name="Рисунок 10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54" r="38168"/>
          <a:stretch/>
        </p:blipFill>
        <p:spPr bwMode="auto">
          <a:xfrm>
            <a:off x="890718" y="2429182"/>
            <a:ext cx="2266950" cy="7810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 descr="6ce0f6631ed72b746adc9a07c05af284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7" y="1509912"/>
            <a:ext cx="3000375" cy="1833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ятиугольник 11"/>
          <p:cNvSpPr/>
          <p:nvPr/>
        </p:nvSpPr>
        <p:spPr>
          <a:xfrm>
            <a:off x="432371" y="1358543"/>
            <a:ext cx="5579789" cy="400110"/>
          </a:xfrm>
          <a:prstGeom prst="homePlat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2A12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Национальный проект «Образование»</a:t>
            </a:r>
            <a:endParaRPr lang="ru-RU" sz="2000" b="1" dirty="0">
              <a:solidFill>
                <a:srgbClr val="2A125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Рисунок 13" descr="МБОУ Коношеозерская СШ им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6814" y="2070853"/>
            <a:ext cx="2801620" cy="1828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502573" y="4293096"/>
            <a:ext cx="8388101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-новые методы </a:t>
            </a:r>
            <a:r>
              <a:rPr lang="ru-RU" sz="1600" dirty="0">
                <a:solidFill>
                  <a:srgbClr val="002060"/>
                </a:solidFill>
              </a:rPr>
              <a:t>обучения и </a:t>
            </a:r>
            <a:r>
              <a:rPr lang="ru-RU" sz="1600" dirty="0" smtClean="0">
                <a:solidFill>
                  <a:srgbClr val="002060"/>
                </a:solidFill>
              </a:rPr>
              <a:t>воспитания;</a:t>
            </a:r>
          </a:p>
          <a:p>
            <a:endParaRPr lang="ru-RU" sz="300" dirty="0" smtClean="0">
              <a:solidFill>
                <a:srgbClr val="002060"/>
              </a:solidFill>
            </a:endParaRPr>
          </a:p>
          <a:p>
            <a:r>
              <a:rPr lang="ru-RU" sz="1600" dirty="0" smtClean="0">
                <a:solidFill>
                  <a:srgbClr val="002060"/>
                </a:solidFill>
              </a:rPr>
              <a:t>-образовательные технологии, обеспечивающие </a:t>
            </a:r>
            <a:r>
              <a:rPr lang="ru-RU" sz="1600" dirty="0">
                <a:solidFill>
                  <a:srgbClr val="002060"/>
                </a:solidFill>
              </a:rPr>
              <a:t>освоение обучающимися основных и дополнительных общеобразовательных программ цифрового, </a:t>
            </a:r>
            <a:r>
              <a:rPr lang="ru-RU" sz="1600" dirty="0" smtClean="0">
                <a:solidFill>
                  <a:srgbClr val="002060"/>
                </a:solidFill>
              </a:rPr>
              <a:t>естественно научного</a:t>
            </a:r>
            <a:r>
              <a:rPr lang="ru-RU" sz="1600" dirty="0">
                <a:solidFill>
                  <a:srgbClr val="002060"/>
                </a:solidFill>
              </a:rPr>
              <a:t>, технического и гуманитарного </a:t>
            </a:r>
            <a:r>
              <a:rPr lang="ru-RU" sz="1600" dirty="0" smtClean="0">
                <a:solidFill>
                  <a:srgbClr val="002060"/>
                </a:solidFill>
              </a:rPr>
              <a:t>профилей;</a:t>
            </a:r>
          </a:p>
          <a:p>
            <a:endParaRPr lang="ru-RU" sz="300" dirty="0" smtClean="0">
              <a:solidFill>
                <a:srgbClr val="002060"/>
              </a:solidFill>
            </a:endParaRPr>
          </a:p>
          <a:p>
            <a:r>
              <a:rPr lang="ru-RU" sz="1600" dirty="0" smtClean="0">
                <a:solidFill>
                  <a:srgbClr val="002060"/>
                </a:solidFill>
              </a:rPr>
              <a:t>-обновление </a:t>
            </a:r>
            <a:r>
              <a:rPr lang="ru-RU" sz="1600" dirty="0">
                <a:solidFill>
                  <a:srgbClr val="002060"/>
                </a:solidFill>
              </a:rPr>
              <a:t>содержания и совершенствование методов обучения предметной области «Технология», «Информатика» и «Основы безопасности жизнедеятельности». </a:t>
            </a:r>
          </a:p>
        </p:txBody>
      </p:sp>
    </p:spTree>
    <p:extLst>
      <p:ext uri="{BB962C8B-B14F-4D97-AF65-F5344CB8AC3E}">
        <p14:creationId xmlns:p14="http://schemas.microsoft.com/office/powerpoint/2010/main" val="239526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734" y="222532"/>
            <a:ext cx="618873" cy="7521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858213" y="438275"/>
            <a:ext cx="7338822" cy="32064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normAutofit fontScale="92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000" b="1" spc="-150" dirty="0" smtClean="0">
                <a:ln w="3175">
                  <a:noFill/>
                </a:ln>
                <a:solidFill>
                  <a:srgbClr val="1F497D"/>
                </a:solidFill>
                <a:latin typeface="Trebuchet MS" pitchFamily="34" charset="0"/>
                <a:cs typeface="Arial" charset="0"/>
              </a:rPr>
              <a:t>МОЛОДЕЖНАЯ  ПОЛИТИКА</a:t>
            </a:r>
          </a:p>
        </p:txBody>
      </p:sp>
      <p:sp>
        <p:nvSpPr>
          <p:cNvPr id="5" name="CustomShape 1"/>
          <p:cNvSpPr/>
          <p:nvPr/>
        </p:nvSpPr>
        <p:spPr>
          <a:xfrm>
            <a:off x="480734" y="1297673"/>
            <a:ext cx="4575736" cy="580458"/>
          </a:xfrm>
          <a:prstGeom prst="homePlate">
            <a:avLst>
              <a:gd name="adj" fmla="val 29499"/>
            </a:avLst>
          </a:prstGeom>
          <a:gradFill>
            <a:gsLst>
              <a:gs pos="0">
                <a:srgbClr val="95D0FF"/>
              </a:gs>
              <a:gs pos="50000">
                <a:srgbClr val="BEE0FF"/>
              </a:gs>
              <a:gs pos="100000">
                <a:srgbClr val="DEEFFF"/>
              </a:gs>
            </a:gsLst>
            <a:lin ang="0"/>
          </a:gradFill>
          <a:ln>
            <a:solidFill>
              <a:schemeClr val="bg1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90000"/>
              </a:lnSpc>
            </a:pPr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2845 молодых людей в возрасте </a:t>
            </a:r>
            <a:endParaRPr lang="ru-RU" b="1" i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90000"/>
              </a:lnSpc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до 30 лет включительно</a:t>
            </a:r>
            <a:endParaRPr lang="ru-RU" b="1" i="1" strike="noStrike" spc="-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5220072" y="1297673"/>
            <a:ext cx="3339669" cy="576064"/>
          </a:xfrm>
          <a:prstGeom prst="chevron">
            <a:avLst>
              <a:gd name="adj" fmla="val 29499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</a:bodyPr>
          <a:lstStyle/>
          <a:p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13,7% от общей численности населения</a:t>
            </a:r>
          </a:p>
        </p:txBody>
      </p:sp>
      <p:pic>
        <p:nvPicPr>
          <p:cNvPr id="12" name="Рисунок 11" descr="D:\Обмен\3NOw5-qHI7Y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283318"/>
            <a:ext cx="3769051" cy="3528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D:\Обмен\66Y27jrYcAY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283318"/>
            <a:ext cx="2016224" cy="35219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3874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734" y="222532"/>
            <a:ext cx="618873" cy="7521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858213" y="438275"/>
            <a:ext cx="7338822" cy="32064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normAutofit fontScale="92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000" b="1" spc="-150" dirty="0" smtClean="0">
                <a:ln w="3175">
                  <a:noFill/>
                </a:ln>
                <a:solidFill>
                  <a:srgbClr val="1F497D"/>
                </a:solidFill>
                <a:latin typeface="Trebuchet MS" pitchFamily="34" charset="0"/>
                <a:cs typeface="Arial" charset="0"/>
              </a:rPr>
              <a:t>ФИЗИЧЕСКАЯ КУЛЬТУРА И СПОРТ</a:t>
            </a:r>
          </a:p>
        </p:txBody>
      </p:sp>
      <p:pic>
        <p:nvPicPr>
          <p:cNvPr id="15" name="Рисунок 14" descr="C:\Users\Галина Анатольевна\Desktop\ФОТО (спорт) за 2020 год к отчету Главы\Спартакиада среди трудовых коллективов - 2020\ebac0f129fd1b068551a5d14217523e5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342" y="3425384"/>
            <a:ext cx="2971800" cy="22282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 descr="C:\Users\Галина Анатольевна\Desktop\ФОТО (спорт) за 2020 год к отчету Главы\Рэндзю - 2020\A7ZN9Ydq2MY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56"/>
          <a:stretch/>
        </p:blipFill>
        <p:spPr bwMode="auto">
          <a:xfrm>
            <a:off x="3491881" y="4858465"/>
            <a:ext cx="2880320" cy="1666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 descr="C:\Users\Галина Анатольевна\Desktop\ФОТО (спорт) за 2020 год к отчету Главы\Хоккей - 2020\Хоккей - 2020 (2)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58"/>
          <a:stretch/>
        </p:blipFill>
        <p:spPr bwMode="auto">
          <a:xfrm>
            <a:off x="6012160" y="3151662"/>
            <a:ext cx="3001015" cy="19335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C:\Users\Галина Анатольевна\Desktop\ФОТО (спорт) за 2020 год к отчету Главы\Легкоатлетический кросс памяти В. Абрамова - 2020\1J5IjXyDEX8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364"/>
          <a:stretch/>
        </p:blipFill>
        <p:spPr bwMode="auto">
          <a:xfrm>
            <a:off x="3048630" y="1965268"/>
            <a:ext cx="3134868" cy="20397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 descr="C:\Users\Галина Анатольевна\Desktop\ФОТО (спорт) за 2020 год к отчету Главы\ЛЫЖНЯ РОССИИ - 2020\Лыжня России МО Ерцевское 2020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6012" y="958841"/>
            <a:ext cx="3361055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Галина Анатольевна\Desktop\ФОТО (спорт) за 2020 год к отчету Главы\Внуки Маргелова - 2020\DpvX3qxYIIQ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756" y="1004457"/>
            <a:ext cx="2561659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65956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CustomShape 1"/>
          <p:cNvSpPr/>
          <p:nvPr/>
        </p:nvSpPr>
        <p:spPr>
          <a:xfrm>
            <a:off x="571296" y="1351800"/>
            <a:ext cx="4575736" cy="503280"/>
          </a:xfrm>
          <a:prstGeom prst="homePlate">
            <a:avLst>
              <a:gd name="adj" fmla="val 29499"/>
            </a:avLst>
          </a:prstGeom>
          <a:gradFill>
            <a:gsLst>
              <a:gs pos="0">
                <a:srgbClr val="95D0FF"/>
              </a:gs>
              <a:gs pos="50000">
                <a:srgbClr val="BEE0FF"/>
              </a:gs>
              <a:gs pos="100000">
                <a:srgbClr val="DEEFFF"/>
              </a:gs>
            </a:gsLst>
            <a:lin ang="0"/>
          </a:gradFill>
          <a:ln>
            <a:solidFill>
              <a:schemeClr val="bg1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90000"/>
              </a:lnSpc>
            </a:pPr>
            <a:r>
              <a:rPr lang="ru-RU" b="1" strike="noStrike" spc="-120" dirty="0">
                <a:solidFill>
                  <a:srgbClr val="0070C0"/>
                </a:solidFill>
                <a:latin typeface="Trebuchet MS"/>
                <a:ea typeface="DejaVu Sans"/>
              </a:rPr>
              <a:t>Численность населения </a:t>
            </a:r>
            <a:r>
              <a:rPr lang="ru-RU" b="1" spc="-120" dirty="0" err="1" smtClean="0">
                <a:solidFill>
                  <a:srgbClr val="0070C0"/>
                </a:solidFill>
                <a:latin typeface="Trebuchet MS"/>
                <a:ea typeface="DejaVu Sans"/>
              </a:rPr>
              <a:t>Коношского</a:t>
            </a:r>
            <a:r>
              <a:rPr lang="ru-RU" b="1" spc="-120" dirty="0" smtClean="0">
                <a:solidFill>
                  <a:srgbClr val="0070C0"/>
                </a:solidFill>
                <a:latin typeface="Trebuchet MS"/>
                <a:ea typeface="DejaVu Sans"/>
              </a:rPr>
              <a:t> района</a:t>
            </a:r>
            <a:endParaRPr lang="ru-RU" b="0" strike="noStrike" spc="-1" dirty="0">
              <a:latin typeface="Arial"/>
            </a:endParaRPr>
          </a:p>
        </p:txBody>
      </p:sp>
      <p:pic>
        <p:nvPicPr>
          <p:cNvPr id="92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428596" y="142852"/>
            <a:ext cx="723418" cy="854524"/>
          </a:xfrm>
          <a:prstGeom prst="rect">
            <a:avLst/>
          </a:prstGeom>
          <a:ln>
            <a:noFill/>
          </a:ln>
        </p:spPr>
      </p:pic>
      <p:grpSp>
        <p:nvGrpSpPr>
          <p:cNvPr id="14" name="Группа 13"/>
          <p:cNvGrpSpPr/>
          <p:nvPr/>
        </p:nvGrpSpPr>
        <p:grpSpPr>
          <a:xfrm>
            <a:off x="614838" y="2894608"/>
            <a:ext cx="4461042" cy="576064"/>
            <a:chOff x="282677" y="2204864"/>
            <a:chExt cx="3192150" cy="396000"/>
          </a:xfrm>
        </p:grpSpPr>
        <p:sp>
          <p:nvSpPr>
            <p:cNvPr id="16" name="Rectangle 2"/>
            <p:cNvSpPr txBox="1">
              <a:spLocks noChangeArrowheads="1"/>
            </p:cNvSpPr>
            <p:nvPr/>
          </p:nvSpPr>
          <p:spPr>
            <a:xfrm>
              <a:off x="1998827" y="2204864"/>
              <a:ext cx="1476000" cy="396000"/>
            </a:xfrm>
            <a:prstGeom prst="chevron">
              <a:avLst>
                <a:gd name="adj" fmla="val 29499"/>
              </a:avLst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0" tIns="0" rIns="0" bIns="0" rtlCol="0" anchor="ctr" anchorCtr="0">
              <a:noAutofit/>
            </a:bodyPr>
            <a:lstStyle/>
            <a:p>
              <a:pPr lvl="0" algn="ctr" defTabSz="912813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b="1" dirty="0" smtClean="0">
                  <a:solidFill>
                    <a:srgbClr val="FF0000"/>
                  </a:solidFill>
                  <a:effectLst>
                    <a:outerShdw blurRad="50800" dist="38100" dir="10800000" algn="r" rotWithShape="0">
                      <a:srgbClr val="0066FF">
                        <a:alpha val="4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383 </a:t>
              </a:r>
              <a:r>
                <a:rPr lang="ru-RU" b="1" dirty="0" smtClean="0">
                  <a:solidFill>
                    <a:srgbClr val="0070C0"/>
                  </a:solidFill>
                  <a:effectLst>
                    <a:outerShdw blurRad="50800" dist="38100" dir="10800000" algn="r" rotWithShape="0">
                      <a:srgbClr val="0066FF">
                        <a:alpha val="4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человек</a:t>
              </a:r>
              <a:endParaRPr lang="ru-RU" b="1" dirty="0">
                <a:solidFill>
                  <a:srgbClr val="0070C0"/>
                </a:solidFill>
                <a:effectLst>
                  <a:outerShdw blurRad="50800" dist="38100" dir="10800000" algn="r" rotWithShape="0">
                    <a:srgbClr val="0066FF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" name="Rectangle 2"/>
            <p:cNvSpPr txBox="1">
              <a:spLocks noChangeArrowheads="1"/>
            </p:cNvSpPr>
            <p:nvPr/>
          </p:nvSpPr>
          <p:spPr>
            <a:xfrm>
              <a:off x="282677" y="2204864"/>
              <a:ext cx="1908000" cy="396000"/>
            </a:xfrm>
            <a:prstGeom prst="homePlate">
              <a:avLst>
                <a:gd name="adj" fmla="val 29499"/>
              </a:avLst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0" tIns="0" rIns="0" bIns="0" rtlCol="0" anchor="ctr" anchorCtr="0">
              <a:noAutofit/>
            </a:bodyPr>
            <a:lstStyle/>
            <a:p>
              <a:pPr marL="0" marR="0" lvl="0" indent="0" algn="ctr" defTabSz="912813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Умерло</a:t>
              </a:r>
              <a:endParaRPr kumimoji="0" lang="ru-RU" b="1" i="0" u="none" strike="noStrike" kern="1200" normalizeH="0" baseline="0" noProof="0" dirty="0" smtClean="0">
                <a:solidFill>
                  <a:srgbClr val="0070C0"/>
                </a:solidFill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614838" y="2204864"/>
            <a:ext cx="4432576" cy="576064"/>
            <a:chOff x="251520" y="1772816"/>
            <a:chExt cx="3284314" cy="396000"/>
          </a:xfrm>
        </p:grpSpPr>
        <p:sp>
          <p:nvSpPr>
            <p:cNvPr id="18" name="Rectangle 2"/>
            <p:cNvSpPr txBox="1">
              <a:spLocks noChangeArrowheads="1"/>
            </p:cNvSpPr>
            <p:nvPr/>
          </p:nvSpPr>
          <p:spPr>
            <a:xfrm>
              <a:off x="251520" y="1772816"/>
              <a:ext cx="1981914" cy="396000"/>
            </a:xfrm>
            <a:prstGeom prst="homePlate">
              <a:avLst>
                <a:gd name="adj" fmla="val 29499"/>
              </a:avLst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0" tIns="0" rIns="0" bIns="0" rtlCol="0" anchor="ctr" anchorCtr="0">
              <a:noAutofit/>
            </a:bodyPr>
            <a:lstStyle/>
            <a:p>
              <a:pPr marL="0" marR="0" lvl="0" indent="0" algn="ctr" defTabSz="912813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Родилось</a:t>
              </a:r>
              <a:endParaRPr kumimoji="0" lang="ru-RU" b="1" i="0" u="none" strike="noStrike" kern="1200" normalizeH="0" baseline="0" noProof="0" dirty="0" smtClean="0">
                <a:solidFill>
                  <a:srgbClr val="0070C0"/>
                </a:solidFill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Rectangle 2"/>
            <p:cNvSpPr txBox="1">
              <a:spLocks noChangeArrowheads="1"/>
            </p:cNvSpPr>
            <p:nvPr/>
          </p:nvSpPr>
          <p:spPr>
            <a:xfrm>
              <a:off x="2059834" y="1772816"/>
              <a:ext cx="1476000" cy="396000"/>
            </a:xfrm>
            <a:prstGeom prst="chevron">
              <a:avLst>
                <a:gd name="adj" fmla="val 29499"/>
              </a:avLst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0" tIns="0" rIns="0" bIns="0" rtlCol="0" anchor="ctr" anchorCtr="0">
              <a:noAutofit/>
            </a:bodyPr>
            <a:lstStyle/>
            <a:p>
              <a:pPr lvl="0" algn="ctr" defTabSz="912813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b="1" dirty="0" smtClean="0">
                  <a:solidFill>
                    <a:srgbClr val="FF0000"/>
                  </a:solidFill>
                  <a:effectLst>
                    <a:outerShdw blurRad="50800" dist="38100" dir="10800000" algn="r" rotWithShape="0">
                      <a:srgbClr val="0066FF">
                        <a:alpha val="4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157</a:t>
              </a:r>
              <a:r>
                <a:rPr lang="ru-RU" b="1" dirty="0" smtClean="0">
                  <a:solidFill>
                    <a:srgbClr val="0070C0"/>
                  </a:solidFill>
                  <a:effectLst>
                    <a:outerShdw blurRad="50800" dist="38100" dir="10800000" algn="r" rotWithShape="0">
                      <a:srgbClr val="0066FF">
                        <a:alpha val="4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человек</a:t>
              </a:r>
              <a:endParaRPr lang="ru-RU" b="1" dirty="0">
                <a:solidFill>
                  <a:srgbClr val="0070C0"/>
                </a:solidFill>
                <a:effectLst>
                  <a:outerShdw blurRad="50800" dist="38100" dir="10800000" algn="r" rotWithShape="0">
                    <a:srgbClr val="0066FF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4857366" y="2573423"/>
            <a:ext cx="1876940" cy="576064"/>
          </a:xfrm>
          <a:prstGeom prst="chevron">
            <a:avLst>
              <a:gd name="adj" fmla="val 29499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</a:bodyPr>
          <a:lstStyle/>
          <a:p>
            <a:pPr lvl="0" algn="ctr" defTabSz="91281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50800" dist="38100" dir="10800000" algn="r" rotWithShape="0">
                    <a:srgbClr val="0066FF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- 226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50800" dist="38100" dir="10800000" algn="r" rotWithShape="0">
                    <a:srgbClr val="0066FF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человек</a:t>
            </a:r>
            <a:endParaRPr lang="ru-RU" b="1" dirty="0">
              <a:solidFill>
                <a:srgbClr val="0070C0"/>
              </a:solidFill>
              <a:effectLst>
                <a:outerShdw blurRad="50800" dist="38100" dir="10800000" algn="r" rotWithShape="0">
                  <a:srgbClr val="0066FF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CustomShape 2"/>
          <p:cNvSpPr/>
          <p:nvPr/>
        </p:nvSpPr>
        <p:spPr>
          <a:xfrm>
            <a:off x="4926768" y="1351800"/>
            <a:ext cx="2015640" cy="503280"/>
          </a:xfrm>
          <a:prstGeom prst="chevron">
            <a:avLst>
              <a:gd name="adj" fmla="val 29499"/>
            </a:avLst>
          </a:prstGeom>
          <a:gradFill>
            <a:gsLst>
              <a:gs pos="0">
                <a:srgbClr val="95D0FF"/>
              </a:gs>
              <a:gs pos="50000">
                <a:srgbClr val="BEE0FF"/>
              </a:gs>
              <a:gs pos="100000">
                <a:srgbClr val="DEEFFF"/>
              </a:gs>
            </a:gsLst>
            <a:lin ang="0"/>
          </a:gradFill>
          <a:ln>
            <a:solidFill>
              <a:schemeClr val="bg1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90000"/>
              </a:lnSpc>
            </a:pPr>
            <a:r>
              <a:rPr lang="ru-RU" sz="1600" b="1" strike="noStrike" spc="-120" dirty="0" smtClean="0">
                <a:solidFill>
                  <a:srgbClr val="C00000"/>
                </a:solidFill>
                <a:latin typeface="Trebuchet MS"/>
                <a:ea typeface="DejaVu Sans"/>
              </a:rPr>
              <a:t>20731 </a:t>
            </a:r>
            <a:r>
              <a:rPr lang="ru-RU" sz="1600" b="1" strike="noStrike" spc="-120" dirty="0" smtClean="0">
                <a:solidFill>
                  <a:srgbClr val="0070C0"/>
                </a:solidFill>
                <a:latin typeface="Trebuchet MS"/>
                <a:ea typeface="DejaVu Sans"/>
              </a:rPr>
              <a:t>человек</a:t>
            </a:r>
            <a:endParaRPr lang="ru-RU" sz="1600" b="0" strike="noStrike" spc="-1" dirty="0">
              <a:latin typeface="Arial"/>
            </a:endParaRPr>
          </a:p>
        </p:txBody>
      </p:sp>
      <p:pic>
        <p:nvPicPr>
          <p:cNvPr id="1026" name="Picture 2" descr="Численность населения Удмуртии сократилась на 1,6 тыс. человек » Новости  Ижевска и Удмуртии, новости России и мира – на сайте Ижлайф все актуальные  новости за сегодн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7440" y="3593008"/>
            <a:ext cx="3929244" cy="30320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CustomShape 3"/>
          <p:cNvSpPr/>
          <p:nvPr/>
        </p:nvSpPr>
        <p:spPr>
          <a:xfrm>
            <a:off x="6721212" y="1351800"/>
            <a:ext cx="1944216" cy="503280"/>
          </a:xfrm>
          <a:prstGeom prst="chevron">
            <a:avLst>
              <a:gd name="adj" fmla="val 29499"/>
            </a:avLst>
          </a:prstGeom>
          <a:gradFill>
            <a:gsLst>
              <a:gs pos="0">
                <a:srgbClr val="95D0FF"/>
              </a:gs>
              <a:gs pos="50000">
                <a:srgbClr val="BEE0FF"/>
              </a:gs>
              <a:gs pos="100000">
                <a:srgbClr val="DEEFFF"/>
              </a:gs>
            </a:gsLst>
            <a:lin ang="0"/>
          </a:gradFill>
          <a:ln>
            <a:solidFill>
              <a:schemeClr val="bg1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90000"/>
              </a:lnSpc>
            </a:pPr>
            <a:r>
              <a:rPr lang="ru-RU" sz="1600" b="1" spc="-1" dirty="0" smtClean="0">
                <a:solidFill>
                  <a:srgbClr val="0070C0"/>
                </a:solidFill>
                <a:latin typeface="Arial"/>
                <a:ea typeface="DejaVu Sans"/>
              </a:rPr>
              <a:t> на 01.01.2021 г.</a:t>
            </a:r>
            <a:endParaRPr lang="ru-RU" sz="1600" b="0" strike="noStrike" spc="-1" dirty="0">
              <a:solidFill>
                <a:srgbClr val="0070C0"/>
              </a:solidFill>
              <a:latin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39752" y="570114"/>
            <a:ext cx="4176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Демография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47141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:\Users\Галина Анатольевна\Desktop\Культура\Капитальный ремонт МБУК _Волошский ДК_\фасад\13 фасад.jpg"/>
          <p:cNvPicPr/>
          <p:nvPr/>
        </p:nvPicPr>
        <p:blipFill rotWithShape="1">
          <a:blip r:embed="rId3" cstate="print"/>
          <a:srcRect l="1431" t="18272" r="5521" b="24729"/>
          <a:stretch/>
        </p:blipFill>
        <p:spPr bwMode="auto">
          <a:xfrm>
            <a:off x="288024" y="1499240"/>
            <a:ext cx="4333875" cy="19907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4" descr="герб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0734" y="222532"/>
            <a:ext cx="618873" cy="7521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858213" y="438275"/>
            <a:ext cx="7338822" cy="32064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normAutofit fontScale="92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000" b="1" spc="-150" dirty="0" smtClean="0">
                <a:ln w="3175">
                  <a:noFill/>
                </a:ln>
                <a:solidFill>
                  <a:srgbClr val="1F497D"/>
                </a:solidFill>
                <a:latin typeface="Trebuchet MS" pitchFamily="34" charset="0"/>
                <a:cs typeface="Arial" charset="0"/>
              </a:rPr>
              <a:t>КУЛЬТУРА</a:t>
            </a:r>
          </a:p>
        </p:txBody>
      </p:sp>
      <p:sp>
        <p:nvSpPr>
          <p:cNvPr id="5" name="CustomShape 1"/>
          <p:cNvSpPr/>
          <p:nvPr/>
        </p:nvSpPr>
        <p:spPr>
          <a:xfrm>
            <a:off x="480734" y="1297673"/>
            <a:ext cx="3875242" cy="403135"/>
          </a:xfrm>
          <a:prstGeom prst="homePlate">
            <a:avLst>
              <a:gd name="adj" fmla="val 29499"/>
            </a:avLst>
          </a:prstGeom>
          <a:gradFill>
            <a:gsLst>
              <a:gs pos="0">
                <a:srgbClr val="95D0FF"/>
              </a:gs>
              <a:gs pos="50000">
                <a:srgbClr val="BEE0FF"/>
              </a:gs>
              <a:gs pos="100000">
                <a:srgbClr val="DEEFFF"/>
              </a:gs>
            </a:gsLst>
            <a:lin ang="0"/>
          </a:gradFill>
          <a:ln>
            <a:solidFill>
              <a:schemeClr val="bg1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0" tIns="0" rIns="0" bIns="0" anchor="ctr"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МБУК «Волошский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 культуры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4322441" y="1287426"/>
            <a:ext cx="2409800" cy="403135"/>
          </a:xfrm>
          <a:prstGeom prst="chevron">
            <a:avLst>
              <a:gd name="adj" fmla="val 29499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</a:bodyPr>
          <a:lstStyle/>
          <a:p>
            <a:pPr indent="174625"/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9 787 550,64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 descr="C:\Users\Галина Анатольевна\Desktop\Культура\Капитальный ремонт МБУК _Волошский ДК_\комната ТОС\11 нов ТОС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9316" y="1858650"/>
            <a:ext cx="2000250" cy="1631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C:\Users\Галина Анатольевна\Desktop\Культура\Капитальный ремонт МБУК _Волошский ДК_\санитарно-гигиеническая комната\5 сан комната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858650"/>
            <a:ext cx="1428750" cy="1631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CustomShape 1"/>
          <p:cNvSpPr/>
          <p:nvPr/>
        </p:nvSpPr>
        <p:spPr>
          <a:xfrm>
            <a:off x="517340" y="3933056"/>
            <a:ext cx="3875242" cy="403135"/>
          </a:xfrm>
          <a:prstGeom prst="homePlate">
            <a:avLst>
              <a:gd name="adj" fmla="val 29499"/>
            </a:avLst>
          </a:prstGeom>
          <a:gradFill>
            <a:gsLst>
              <a:gs pos="0">
                <a:srgbClr val="95D0FF"/>
              </a:gs>
              <a:gs pos="50000">
                <a:srgbClr val="BEE0FF"/>
              </a:gs>
              <a:gs pos="100000">
                <a:srgbClr val="DEEFFF"/>
              </a:gs>
            </a:gsLst>
            <a:lin ang="0"/>
          </a:gradFill>
          <a:ln>
            <a:solidFill>
              <a:schemeClr val="bg1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0" tIns="0" rIns="0" bIns="0" anchor="ctr"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МБУК «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Коношский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 культуры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4345836" y="3950482"/>
            <a:ext cx="2409800" cy="385709"/>
          </a:xfrm>
          <a:prstGeom prst="chevron">
            <a:avLst>
              <a:gd name="adj" fmla="val 29499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</a:bodyPr>
          <a:lstStyle/>
          <a:p>
            <a:pPr indent="174625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774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645,00 руб.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cdn.dvinanews.ru/x1vk8vyg/wa6p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090" b="20442"/>
          <a:stretch/>
        </p:blipFill>
        <p:spPr bwMode="auto">
          <a:xfrm>
            <a:off x="2150899" y="4509120"/>
            <a:ext cx="5176833" cy="1938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6817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734" y="222532"/>
            <a:ext cx="618873" cy="7521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858213" y="438275"/>
            <a:ext cx="7338822" cy="32064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normAutofit fontScale="92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000" b="1" spc="-150" dirty="0" smtClean="0">
                <a:ln w="3175">
                  <a:noFill/>
                </a:ln>
                <a:solidFill>
                  <a:srgbClr val="1F497D"/>
                </a:solidFill>
                <a:latin typeface="Trebuchet MS" pitchFamily="34" charset="0"/>
                <a:cs typeface="Arial" charset="0"/>
              </a:rPr>
              <a:t>КУЛЬТУРА</a:t>
            </a:r>
          </a:p>
        </p:txBody>
      </p:sp>
      <p:sp>
        <p:nvSpPr>
          <p:cNvPr id="5" name="CustomShape 1"/>
          <p:cNvSpPr/>
          <p:nvPr/>
        </p:nvSpPr>
        <p:spPr>
          <a:xfrm>
            <a:off x="480734" y="1297673"/>
            <a:ext cx="5747450" cy="403135"/>
          </a:xfrm>
          <a:prstGeom prst="homePlate">
            <a:avLst>
              <a:gd name="adj" fmla="val 29499"/>
            </a:avLst>
          </a:prstGeom>
          <a:gradFill>
            <a:gsLst>
              <a:gs pos="0">
                <a:srgbClr val="95D0FF"/>
              </a:gs>
              <a:gs pos="50000">
                <a:srgbClr val="BEE0FF"/>
              </a:gs>
              <a:gs pos="100000">
                <a:srgbClr val="DEEFFF"/>
              </a:gs>
            </a:gsLst>
            <a:lin ang="0"/>
          </a:gradFill>
          <a:ln>
            <a:solidFill>
              <a:schemeClr val="bg1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0" tIns="0" rIns="0" bIns="0" anchor="ctr"/>
          <a:lstStyle/>
          <a:p>
            <a:pPr indent="87313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МБУК «Библиотечная система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Коношского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6263704" y="1287425"/>
            <a:ext cx="2409800" cy="403135"/>
          </a:xfrm>
          <a:prstGeom prst="chevron">
            <a:avLst>
              <a:gd name="adj" fmla="val 29499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</a:bodyPr>
          <a:lstStyle/>
          <a:p>
            <a:pPr indent="174625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5 062 071,92 руб.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 descr="D:\ДОКУМЕНТЫ_НИКОНОВА_ОД\Озеров С.В\Фото Кап.ремонта\Новая папка (4)\IMG_20201201_10561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314" y="1742275"/>
            <a:ext cx="1704975" cy="2096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CustomShape 1"/>
          <p:cNvSpPr/>
          <p:nvPr/>
        </p:nvSpPr>
        <p:spPr>
          <a:xfrm>
            <a:off x="480734" y="4287908"/>
            <a:ext cx="5782970" cy="581252"/>
          </a:xfrm>
          <a:prstGeom prst="homePlate">
            <a:avLst>
              <a:gd name="adj" fmla="val 29499"/>
            </a:avLst>
          </a:prstGeom>
          <a:gradFill>
            <a:gsLst>
              <a:gs pos="0">
                <a:srgbClr val="95D0FF"/>
              </a:gs>
              <a:gs pos="50000">
                <a:srgbClr val="BEE0FF"/>
              </a:gs>
              <a:gs pos="100000">
                <a:srgbClr val="DEEFFF"/>
              </a:gs>
            </a:gsLst>
            <a:lin ang="0"/>
          </a:gradFill>
          <a:ln>
            <a:solidFill>
              <a:schemeClr val="bg1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0" tIns="0" rIns="0" bIns="0" anchor="ctr"/>
          <a:lstStyle/>
          <a:p>
            <a:pPr indent="87313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МБУК «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Коношский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районный краеведческий музей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6225232" y="4314792"/>
            <a:ext cx="2409800" cy="554367"/>
          </a:xfrm>
          <a:prstGeom prst="chevron">
            <a:avLst>
              <a:gd name="adj" fmla="val 29499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</a:bodyPr>
          <a:lstStyle/>
          <a:p>
            <a:pPr indent="174625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599 307,66 руб.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 descr="D:\ДОКУМЕНТЫ_НИКОНОВА_ОД\Озеров С.В\Фото Кап.ремонта\после ремонта\IMG_20210201_143425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3488" y="1756602"/>
            <a:ext cx="2448272" cy="208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D:\ДОКУМЕНТЫ_НИКОНОВА_ОД\Озеров С.В\Фото Кап.ремонта\после ремонта\IMG_20210201_143315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3704" y="1750609"/>
            <a:ext cx="1635547" cy="2046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CustomShape 1"/>
          <p:cNvSpPr/>
          <p:nvPr/>
        </p:nvSpPr>
        <p:spPr>
          <a:xfrm>
            <a:off x="445214" y="5085184"/>
            <a:ext cx="5782970" cy="648072"/>
          </a:xfrm>
          <a:prstGeom prst="homePlate">
            <a:avLst>
              <a:gd name="adj" fmla="val 29499"/>
            </a:avLst>
          </a:prstGeom>
          <a:gradFill>
            <a:gsLst>
              <a:gs pos="0">
                <a:srgbClr val="95D0FF"/>
              </a:gs>
              <a:gs pos="50000">
                <a:srgbClr val="BEE0FF"/>
              </a:gs>
              <a:gs pos="100000">
                <a:srgbClr val="DEEFFF"/>
              </a:gs>
            </a:gsLst>
            <a:lin ang="0"/>
          </a:gradFill>
          <a:ln>
            <a:solidFill>
              <a:schemeClr val="bg1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0" tIns="0" rIns="0" bIns="0" anchor="ctr"/>
          <a:lstStyle/>
          <a:p>
            <a:pPr marL="87313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МБУ дополнительного образования «Детская школа искусств №8»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6263704" y="5126584"/>
            <a:ext cx="2409800" cy="606672"/>
          </a:xfrm>
          <a:prstGeom prst="chevron">
            <a:avLst>
              <a:gd name="adj" fmla="val 29499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</a:bodyPr>
          <a:lstStyle/>
          <a:p>
            <a:pPr indent="174625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437 102,00 руб.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0751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734" y="222532"/>
            <a:ext cx="618873" cy="7521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858213" y="438275"/>
            <a:ext cx="7338822" cy="32064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normAutofit fontScale="92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000" b="1" spc="-150" dirty="0" smtClean="0">
                <a:ln w="3175">
                  <a:noFill/>
                </a:ln>
                <a:solidFill>
                  <a:srgbClr val="1F497D"/>
                </a:solidFill>
                <a:latin typeface="Trebuchet MS" pitchFamily="34" charset="0"/>
                <a:cs typeface="Arial" charset="0"/>
              </a:rPr>
              <a:t>ИНФРАСТРУКТУРНОЕ   РАЗВИТИЕ</a:t>
            </a:r>
          </a:p>
        </p:txBody>
      </p:sp>
      <p:sp>
        <p:nvSpPr>
          <p:cNvPr id="15" name="CustomShape 1"/>
          <p:cNvSpPr/>
          <p:nvPr/>
        </p:nvSpPr>
        <p:spPr>
          <a:xfrm>
            <a:off x="467053" y="1196752"/>
            <a:ext cx="3456875" cy="581252"/>
          </a:xfrm>
          <a:prstGeom prst="homePlate">
            <a:avLst>
              <a:gd name="adj" fmla="val 29499"/>
            </a:avLst>
          </a:prstGeom>
          <a:gradFill>
            <a:gsLst>
              <a:gs pos="0">
                <a:srgbClr val="95D0FF"/>
              </a:gs>
              <a:gs pos="50000">
                <a:srgbClr val="BEE0FF"/>
              </a:gs>
              <a:gs pos="100000">
                <a:srgbClr val="DEEFFF"/>
              </a:gs>
            </a:gsLst>
            <a:lin ang="0"/>
          </a:gradFill>
          <a:ln>
            <a:solidFill>
              <a:schemeClr val="bg1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0" tIns="0" rIns="0" bIns="0" anchor="ctr"/>
          <a:lstStyle/>
          <a:p>
            <a:pPr indent="87313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Текущие ремонты котельных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CustomShape 1"/>
          <p:cNvSpPr/>
          <p:nvPr/>
        </p:nvSpPr>
        <p:spPr>
          <a:xfrm>
            <a:off x="424637" y="2240868"/>
            <a:ext cx="4507403" cy="828092"/>
          </a:xfrm>
          <a:prstGeom prst="homePlate">
            <a:avLst>
              <a:gd name="adj" fmla="val 29499"/>
            </a:avLst>
          </a:prstGeom>
          <a:gradFill>
            <a:gsLst>
              <a:gs pos="0">
                <a:srgbClr val="95D0FF"/>
              </a:gs>
              <a:gs pos="50000">
                <a:srgbClr val="BEE0FF"/>
              </a:gs>
              <a:gs pos="100000">
                <a:srgbClr val="DEEFFF"/>
              </a:gs>
            </a:gsLst>
            <a:lin ang="0"/>
          </a:gradFill>
          <a:ln>
            <a:solidFill>
              <a:schemeClr val="bg1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0" tIns="0" rIns="0" bIns="0" anchor="ctr"/>
          <a:lstStyle/>
          <a:p>
            <a:pPr marL="87313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Региональная программа капитального ремонта общего имущества в многоквартирных домах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4670471" y="2239322"/>
            <a:ext cx="1440160" cy="787289"/>
          </a:xfrm>
          <a:prstGeom prst="chevron">
            <a:avLst>
              <a:gd name="adj" fmla="val 29499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</a:bodyPr>
          <a:lstStyle/>
          <a:p>
            <a:pPr indent="174625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234 дома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5868144" y="2239321"/>
            <a:ext cx="2113472" cy="787289"/>
          </a:xfrm>
          <a:prstGeom prst="chevron">
            <a:avLst>
              <a:gd name="adj" fmla="val 29499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</a:bodyPr>
          <a:lstStyle/>
          <a:p>
            <a:pPr indent="174625"/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общ.- 181969,08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Рисунок 20" descr="C:\Users\Галина Анатольевна\AppData\Local\Temp\Rar$DIa3664.38028\кровля Мелентьевский Центральная 3.jpg"/>
          <p:cNvPicPr/>
          <p:nvPr/>
        </p:nvPicPr>
        <p:blipFill rotWithShape="1">
          <a:blip r:embed="rId4" cstate="print"/>
          <a:srcRect t="25786" b="32097"/>
          <a:stretch/>
        </p:blipFill>
        <p:spPr bwMode="auto">
          <a:xfrm>
            <a:off x="4355976" y="5085184"/>
            <a:ext cx="4443196" cy="15061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43775" y="3068960"/>
            <a:ext cx="760232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 </a:t>
            </a:r>
            <a:r>
              <a:rPr lang="ru-RU" sz="2000" b="1" i="1" u="sng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ремонт в шести многоквартирных домах: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п.Коноша</a:t>
            </a:r>
            <a:r>
              <a:rPr lang="ru-RU" sz="20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пр.Октябрьский,15- электроснабжение;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п.Коношапр.Октябрьский</a:t>
            </a:r>
            <a:r>
              <a:rPr lang="ru-RU" sz="20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104- кровля;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п.Коношапр.Октябрьский</a:t>
            </a:r>
            <a:r>
              <a:rPr lang="ru-RU" sz="20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106- кровля;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п.Коношапр.Октябрьский</a:t>
            </a:r>
            <a:r>
              <a:rPr lang="ru-RU" sz="20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115- ХВС;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п.Коношаул.Советская</a:t>
            </a:r>
            <a:r>
              <a:rPr lang="ru-RU" sz="20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,96- тепловой узел ТСН;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п.Подюгаул.Заводская</a:t>
            </a:r>
            <a:r>
              <a:rPr lang="ru-RU" sz="20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д.25- кровля.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3776824" y="1195462"/>
            <a:ext cx="2664296" cy="531738"/>
          </a:xfrm>
          <a:prstGeom prst="chevron">
            <a:avLst>
              <a:gd name="adj" fmla="val 29499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</a:bodyPr>
          <a:lstStyle/>
          <a:p>
            <a:pPr indent="174625"/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олее 30,0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1397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CustomShape 1"/>
          <p:cNvSpPr/>
          <p:nvPr/>
        </p:nvSpPr>
        <p:spPr>
          <a:xfrm>
            <a:off x="1007640" y="285728"/>
            <a:ext cx="7493450" cy="394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400" b="1" strike="noStrike" cap="all" spc="-1" dirty="0" smtClean="0">
                <a:solidFill>
                  <a:srgbClr val="4F81BD"/>
                </a:solidFill>
                <a:latin typeface="Times New Roman"/>
                <a:ea typeface="DejaVu Sans"/>
              </a:rPr>
              <a:t>Дорожное хозяйство</a:t>
            </a:r>
            <a:endParaRPr lang="ru-RU" sz="2400" b="0" strike="noStrike" spc="-1" dirty="0">
              <a:latin typeface="Arial"/>
            </a:endParaRPr>
          </a:p>
        </p:txBody>
      </p:sp>
      <p:pic>
        <p:nvPicPr>
          <p:cNvPr id="308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348120" y="121018"/>
            <a:ext cx="694800" cy="854524"/>
          </a:xfrm>
          <a:prstGeom prst="rect">
            <a:avLst/>
          </a:prstGeom>
          <a:ln>
            <a:noFill/>
          </a:ln>
        </p:spPr>
      </p:pic>
      <p:grpSp>
        <p:nvGrpSpPr>
          <p:cNvPr id="27" name="Группа 45"/>
          <p:cNvGrpSpPr/>
          <p:nvPr/>
        </p:nvGrpSpPr>
        <p:grpSpPr>
          <a:xfrm>
            <a:off x="391483" y="2477838"/>
            <a:ext cx="8705881" cy="1190869"/>
            <a:chOff x="2339752" y="992713"/>
            <a:chExt cx="8474498" cy="981524"/>
          </a:xfrm>
        </p:grpSpPr>
        <p:sp>
          <p:nvSpPr>
            <p:cNvPr id="28" name="Rectangle 2"/>
            <p:cNvSpPr txBox="1">
              <a:spLocks noChangeArrowheads="1"/>
            </p:cNvSpPr>
            <p:nvPr/>
          </p:nvSpPr>
          <p:spPr>
            <a:xfrm>
              <a:off x="2339752" y="1002237"/>
              <a:ext cx="2232392" cy="972000"/>
            </a:xfrm>
            <a:prstGeom prst="homePlate">
              <a:avLst>
                <a:gd name="adj" fmla="val 29499"/>
              </a:avLst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0" tIns="0" rIns="0" bIns="0" rtlCol="0" anchor="ctr" anchorCtr="0">
              <a:no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lvl="0" algn="ctr" defTabSz="912813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2000" dirty="0" smtClean="0"/>
                <a:t>МО «</a:t>
              </a:r>
              <a:r>
                <a:rPr lang="ru-RU" sz="2000" dirty="0" err="1" smtClean="0"/>
                <a:t>Климовское</a:t>
              </a:r>
              <a:r>
                <a:rPr lang="ru-RU" sz="2000" dirty="0" smtClean="0"/>
                <a:t>»</a:t>
              </a:r>
              <a:endParaRPr lang="ru-RU" sz="2000" b="1" spc="-120" dirty="0">
                <a:solidFill>
                  <a:srgbClr val="0070C0"/>
                </a:solidFill>
                <a:latin typeface="Trebuchet MS"/>
                <a:ea typeface="DejaVu Sans"/>
              </a:endParaRPr>
            </a:p>
          </p:txBody>
        </p:sp>
        <p:sp>
          <p:nvSpPr>
            <p:cNvPr id="29" name="Rectangle 2"/>
            <p:cNvSpPr txBox="1">
              <a:spLocks noChangeArrowheads="1"/>
            </p:cNvSpPr>
            <p:nvPr/>
          </p:nvSpPr>
          <p:spPr>
            <a:xfrm>
              <a:off x="4116178" y="992713"/>
              <a:ext cx="6698072" cy="981524"/>
            </a:xfrm>
            <a:prstGeom prst="chevron">
              <a:avLst>
                <a:gd name="adj" fmla="val 29499"/>
              </a:avLst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0" tIns="0" rIns="0" bIns="0" rtlCol="0" anchor="ctr" anchorCtr="0">
              <a:no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3" name="Группа 45"/>
          <p:cNvGrpSpPr/>
          <p:nvPr/>
        </p:nvGrpSpPr>
        <p:grpSpPr>
          <a:xfrm>
            <a:off x="401425" y="1102624"/>
            <a:ext cx="8705880" cy="1318263"/>
            <a:chOff x="2339752" y="992713"/>
            <a:chExt cx="8474498" cy="981524"/>
          </a:xfrm>
        </p:grpSpPr>
        <p:sp>
          <p:nvSpPr>
            <p:cNvPr id="37" name="Rectangle 2"/>
            <p:cNvSpPr txBox="1">
              <a:spLocks noChangeArrowheads="1"/>
            </p:cNvSpPr>
            <p:nvPr/>
          </p:nvSpPr>
          <p:spPr>
            <a:xfrm>
              <a:off x="2339752" y="992713"/>
              <a:ext cx="2232392" cy="981524"/>
            </a:xfrm>
            <a:prstGeom prst="homePlate">
              <a:avLst>
                <a:gd name="adj" fmla="val 29499"/>
              </a:avLst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0" tIns="0" rIns="0" bIns="0" rtlCol="0" anchor="ctr" anchorCtr="0">
              <a:no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lvl="0" algn="ctr" defTabSz="912813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2000" dirty="0" smtClean="0"/>
                <a:t>МО «</a:t>
              </a:r>
              <a:r>
                <a:rPr lang="ru-RU" sz="2000" dirty="0" err="1" smtClean="0"/>
                <a:t>Тавреньгское</a:t>
              </a:r>
              <a:r>
                <a:rPr lang="ru-RU" sz="2000" dirty="0" smtClean="0"/>
                <a:t>»</a:t>
              </a:r>
              <a:endParaRPr lang="ru-RU" sz="2000" b="1" spc="-120" dirty="0">
                <a:solidFill>
                  <a:srgbClr val="0070C0"/>
                </a:solidFill>
                <a:latin typeface="Trebuchet MS"/>
                <a:ea typeface="DejaVu Sans"/>
              </a:endParaRPr>
            </a:p>
          </p:txBody>
        </p:sp>
        <p:sp>
          <p:nvSpPr>
            <p:cNvPr id="38" name="Rectangle 2"/>
            <p:cNvSpPr txBox="1">
              <a:spLocks noChangeArrowheads="1"/>
            </p:cNvSpPr>
            <p:nvPr/>
          </p:nvSpPr>
          <p:spPr>
            <a:xfrm>
              <a:off x="4116178" y="992713"/>
              <a:ext cx="6698072" cy="981524"/>
            </a:xfrm>
            <a:prstGeom prst="chevron">
              <a:avLst>
                <a:gd name="adj" fmla="val 29499"/>
              </a:avLst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0" tIns="0" rIns="0" bIns="0" rtlCol="0" anchor="ctr" anchorCtr="0">
              <a:no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9" name="Группа 45"/>
          <p:cNvGrpSpPr/>
          <p:nvPr/>
        </p:nvGrpSpPr>
        <p:grpSpPr>
          <a:xfrm>
            <a:off x="401425" y="3708843"/>
            <a:ext cx="8695939" cy="1160317"/>
            <a:chOff x="2339752" y="992713"/>
            <a:chExt cx="8474498" cy="981524"/>
          </a:xfrm>
        </p:grpSpPr>
        <p:sp>
          <p:nvSpPr>
            <p:cNvPr id="40" name="Rectangle 2"/>
            <p:cNvSpPr txBox="1">
              <a:spLocks noChangeArrowheads="1"/>
            </p:cNvSpPr>
            <p:nvPr/>
          </p:nvSpPr>
          <p:spPr>
            <a:xfrm>
              <a:off x="2339752" y="1002237"/>
              <a:ext cx="2232392" cy="972000"/>
            </a:xfrm>
            <a:prstGeom prst="homePlate">
              <a:avLst>
                <a:gd name="adj" fmla="val 29499"/>
              </a:avLst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0" tIns="0" rIns="0" bIns="0" rtlCol="0" anchor="ctr" anchorCtr="0">
              <a:no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lvl="0" algn="ctr" defTabSz="912813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2000" dirty="0" smtClean="0"/>
                <a:t>МО «Мирный»</a:t>
              </a:r>
              <a:endParaRPr lang="ru-RU" sz="2000" b="1" spc="-120" dirty="0">
                <a:solidFill>
                  <a:srgbClr val="0070C0"/>
                </a:solidFill>
                <a:latin typeface="Trebuchet MS"/>
                <a:ea typeface="DejaVu Sans"/>
              </a:endParaRPr>
            </a:p>
          </p:txBody>
        </p:sp>
        <p:sp>
          <p:nvSpPr>
            <p:cNvPr id="41" name="Rectangle 2"/>
            <p:cNvSpPr txBox="1">
              <a:spLocks noChangeArrowheads="1"/>
            </p:cNvSpPr>
            <p:nvPr/>
          </p:nvSpPr>
          <p:spPr>
            <a:xfrm>
              <a:off x="4116178" y="992713"/>
              <a:ext cx="6698072" cy="981524"/>
            </a:xfrm>
            <a:prstGeom prst="chevron">
              <a:avLst>
                <a:gd name="adj" fmla="val 29499"/>
              </a:avLst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0" tIns="0" rIns="0" bIns="0" rtlCol="0" anchor="ctr" anchorCtr="0">
              <a:no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2528962" y="1176979"/>
            <a:ext cx="663416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1.Восстановление профиля с добавлением нового материала:</a:t>
            </a:r>
          </a:p>
          <a:p>
            <a:r>
              <a:rPr lang="ru-RU" sz="1400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ул.Первомайская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ул.Речная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д.Першинская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д.Б.Гора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д. </a:t>
            </a:r>
            <a:r>
              <a:rPr lang="ru-RU" sz="1400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Коняшевская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д.Великое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Поле, </a:t>
            </a:r>
            <a:r>
              <a:rPr lang="ru-RU" sz="1400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д.Погаринская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ул.Школьная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пер.Тепличный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2.Устройство водопропускных труб – </a:t>
            </a:r>
            <a:r>
              <a:rPr lang="ru-RU" sz="1400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пер.Речной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Устройство водоотводных канав </a:t>
            </a:r>
            <a:r>
              <a:rPr lang="ru-RU" sz="1400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д.Ермаковская</a:t>
            </a:r>
            <a:endParaRPr lang="ru-RU" sz="1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05382" y="2674396"/>
            <a:ext cx="621509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1.Д.Заважерец- отсыпка дороги, укладка труб,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оканавливание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2.Д.Гавриловская - подсыпка, укладка труб,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оканавливание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3.Ремонт  подвесного моста Б.М. Заволжье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44931" y="3811947"/>
            <a:ext cx="65344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1.Восстановление профиля с добавлением нового материала: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п.Мирный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ул.Мира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ул.Охотничья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ул.Юношеская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укладка трубы, чистка канав, углубление);</a:t>
            </a:r>
          </a:p>
          <a:p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п.Сосновка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ул.Молодежная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восстановление профиля водоотводных канав)</a:t>
            </a:r>
          </a:p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2.Вырубка кустарника – подъезд к кладбищу	</a:t>
            </a:r>
          </a:p>
        </p:txBody>
      </p:sp>
      <p:grpSp>
        <p:nvGrpSpPr>
          <p:cNvPr id="18" name="Группа 45"/>
          <p:cNvGrpSpPr/>
          <p:nvPr/>
        </p:nvGrpSpPr>
        <p:grpSpPr>
          <a:xfrm>
            <a:off x="391482" y="4898151"/>
            <a:ext cx="8687921" cy="1647800"/>
            <a:chOff x="2339752" y="992713"/>
            <a:chExt cx="8474497" cy="981524"/>
          </a:xfrm>
        </p:grpSpPr>
        <p:sp>
          <p:nvSpPr>
            <p:cNvPr id="19" name="Rectangle 2"/>
            <p:cNvSpPr txBox="1">
              <a:spLocks noChangeArrowheads="1"/>
            </p:cNvSpPr>
            <p:nvPr/>
          </p:nvSpPr>
          <p:spPr>
            <a:xfrm>
              <a:off x="2339752" y="1002237"/>
              <a:ext cx="2232392" cy="972000"/>
            </a:xfrm>
            <a:prstGeom prst="homePlate">
              <a:avLst>
                <a:gd name="adj" fmla="val 29499"/>
              </a:avLst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0" tIns="0" rIns="0" bIns="0" rtlCol="0" anchor="ctr" anchorCtr="0">
              <a:no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lvl="0" algn="ctr" defTabSz="912813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2000" dirty="0" smtClean="0"/>
                <a:t>МО «Волошское»</a:t>
              </a:r>
              <a:endParaRPr lang="ru-RU" sz="2000" b="1" spc="-120" dirty="0">
                <a:solidFill>
                  <a:srgbClr val="0070C0"/>
                </a:solidFill>
                <a:latin typeface="Trebuchet MS"/>
                <a:ea typeface="DejaVu Sans"/>
              </a:endParaRPr>
            </a:p>
          </p:txBody>
        </p:sp>
        <p:sp>
          <p:nvSpPr>
            <p:cNvPr id="20" name="Rectangle 2"/>
            <p:cNvSpPr txBox="1">
              <a:spLocks noChangeArrowheads="1"/>
            </p:cNvSpPr>
            <p:nvPr/>
          </p:nvSpPr>
          <p:spPr>
            <a:xfrm>
              <a:off x="4116178" y="992713"/>
              <a:ext cx="6698071" cy="981524"/>
            </a:xfrm>
            <a:prstGeom prst="chevron">
              <a:avLst>
                <a:gd name="adj" fmla="val 29499"/>
              </a:avLst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0" tIns="0" rIns="0" bIns="0" rtlCol="0" anchor="ctr" anchorCtr="0">
              <a:no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2672978" y="5037547"/>
            <a:ext cx="614749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1.Восстановление профиля дорог :</a:t>
            </a:r>
          </a:p>
          <a:p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п.Волошка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ул.Октябрьская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ул.Павла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Корякина;</a:t>
            </a:r>
          </a:p>
          <a:p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п.Вандыш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ул.Заречная</a:t>
            </a:r>
            <a:endParaRPr lang="ru-RU" sz="1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2.Устройство сливной призмы и кюветов -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ул.Заводская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3.Чистка канав с восстановлением профиля –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ул.Советская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ул.Павла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Корякина ( в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вырубка кустарника)</a:t>
            </a:r>
          </a:p>
        </p:txBody>
      </p:sp>
    </p:spTree>
    <p:extLst>
      <p:ext uri="{BB962C8B-B14F-4D97-AF65-F5344CB8AC3E}">
        <p14:creationId xmlns:p14="http://schemas.microsoft.com/office/powerpoint/2010/main" val="4050504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CustomShape 1"/>
          <p:cNvSpPr/>
          <p:nvPr/>
        </p:nvSpPr>
        <p:spPr>
          <a:xfrm>
            <a:off x="1007640" y="285728"/>
            <a:ext cx="7493450" cy="394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400" b="1" strike="noStrike" cap="all" spc="-1" dirty="0" smtClean="0">
                <a:solidFill>
                  <a:srgbClr val="4F81BD"/>
                </a:solidFill>
                <a:latin typeface="Times New Roman"/>
                <a:ea typeface="DejaVu Sans"/>
              </a:rPr>
              <a:t>Дорожное хозяйство</a:t>
            </a:r>
            <a:endParaRPr lang="ru-RU" sz="2400" b="0" strike="noStrike" spc="-1" dirty="0">
              <a:latin typeface="Arial"/>
            </a:endParaRPr>
          </a:p>
        </p:txBody>
      </p:sp>
      <p:pic>
        <p:nvPicPr>
          <p:cNvPr id="308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348120" y="121018"/>
            <a:ext cx="694800" cy="854524"/>
          </a:xfrm>
          <a:prstGeom prst="rect">
            <a:avLst/>
          </a:prstGeom>
          <a:ln>
            <a:noFill/>
          </a:ln>
        </p:spPr>
      </p:pic>
      <p:grpSp>
        <p:nvGrpSpPr>
          <p:cNvPr id="27" name="Группа 45"/>
          <p:cNvGrpSpPr/>
          <p:nvPr/>
        </p:nvGrpSpPr>
        <p:grpSpPr>
          <a:xfrm>
            <a:off x="408883" y="2119799"/>
            <a:ext cx="8705881" cy="1743250"/>
            <a:chOff x="2339752" y="992713"/>
            <a:chExt cx="8474498" cy="981524"/>
          </a:xfrm>
        </p:grpSpPr>
        <p:sp>
          <p:nvSpPr>
            <p:cNvPr id="28" name="Rectangle 2"/>
            <p:cNvSpPr txBox="1">
              <a:spLocks noChangeArrowheads="1"/>
            </p:cNvSpPr>
            <p:nvPr/>
          </p:nvSpPr>
          <p:spPr>
            <a:xfrm>
              <a:off x="2339752" y="1002237"/>
              <a:ext cx="2232392" cy="972000"/>
            </a:xfrm>
            <a:prstGeom prst="homePlate">
              <a:avLst>
                <a:gd name="adj" fmla="val 29499"/>
              </a:avLst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0" tIns="0" rIns="0" bIns="0" rtlCol="0" anchor="ctr" anchorCtr="0">
              <a:no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lvl="0" algn="ctr" defTabSz="912813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2000" dirty="0" smtClean="0"/>
                <a:t>МО «</a:t>
              </a:r>
              <a:r>
                <a:rPr lang="ru-RU" sz="2000" dirty="0" err="1" smtClean="0"/>
                <a:t>Подюжское</a:t>
              </a:r>
              <a:r>
                <a:rPr lang="ru-RU" sz="2000" dirty="0" smtClean="0"/>
                <a:t>»</a:t>
              </a:r>
              <a:endParaRPr lang="ru-RU" sz="2000" b="1" spc="-120" dirty="0">
                <a:solidFill>
                  <a:srgbClr val="0070C0"/>
                </a:solidFill>
                <a:latin typeface="Trebuchet MS"/>
                <a:ea typeface="DejaVu Sans"/>
              </a:endParaRPr>
            </a:p>
          </p:txBody>
        </p:sp>
        <p:sp>
          <p:nvSpPr>
            <p:cNvPr id="29" name="Rectangle 2"/>
            <p:cNvSpPr txBox="1">
              <a:spLocks noChangeArrowheads="1"/>
            </p:cNvSpPr>
            <p:nvPr/>
          </p:nvSpPr>
          <p:spPr>
            <a:xfrm>
              <a:off x="4116178" y="992713"/>
              <a:ext cx="6698072" cy="981524"/>
            </a:xfrm>
            <a:prstGeom prst="chevron">
              <a:avLst>
                <a:gd name="adj" fmla="val 29499"/>
              </a:avLst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0" tIns="0" rIns="0" bIns="0" rtlCol="0" anchor="ctr" anchorCtr="0">
              <a:no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3" name="Группа 45"/>
          <p:cNvGrpSpPr/>
          <p:nvPr/>
        </p:nvGrpSpPr>
        <p:grpSpPr>
          <a:xfrm>
            <a:off x="401425" y="1102625"/>
            <a:ext cx="8705880" cy="1005094"/>
            <a:chOff x="2339752" y="992713"/>
            <a:chExt cx="8474498" cy="981524"/>
          </a:xfrm>
        </p:grpSpPr>
        <p:sp>
          <p:nvSpPr>
            <p:cNvPr id="37" name="Rectangle 2"/>
            <p:cNvSpPr txBox="1">
              <a:spLocks noChangeArrowheads="1"/>
            </p:cNvSpPr>
            <p:nvPr/>
          </p:nvSpPr>
          <p:spPr>
            <a:xfrm>
              <a:off x="2339752" y="992713"/>
              <a:ext cx="2232392" cy="981524"/>
            </a:xfrm>
            <a:prstGeom prst="homePlate">
              <a:avLst>
                <a:gd name="adj" fmla="val 29499"/>
              </a:avLst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0" tIns="0" rIns="0" bIns="0" rtlCol="0" anchor="ctr" anchorCtr="0">
              <a:no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lvl="0" algn="ctr" defTabSz="912813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2000" dirty="0" smtClean="0"/>
                <a:t>МО </a:t>
              </a:r>
            </a:p>
            <a:p>
              <a:pPr lvl="0" algn="ctr" defTabSz="912813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2000" dirty="0" smtClean="0"/>
                <a:t>«</a:t>
              </a:r>
              <a:r>
                <a:rPr lang="ru-RU" sz="2000" dirty="0" err="1" smtClean="0"/>
                <a:t>Ерцевское</a:t>
              </a:r>
              <a:r>
                <a:rPr lang="ru-RU" sz="2000" dirty="0" smtClean="0"/>
                <a:t>»</a:t>
              </a:r>
              <a:endParaRPr lang="ru-RU" sz="2000" b="1" spc="-120" dirty="0">
                <a:solidFill>
                  <a:srgbClr val="0070C0"/>
                </a:solidFill>
                <a:latin typeface="Trebuchet MS"/>
                <a:ea typeface="DejaVu Sans"/>
              </a:endParaRPr>
            </a:p>
          </p:txBody>
        </p:sp>
        <p:sp>
          <p:nvSpPr>
            <p:cNvPr id="38" name="Rectangle 2"/>
            <p:cNvSpPr txBox="1">
              <a:spLocks noChangeArrowheads="1"/>
            </p:cNvSpPr>
            <p:nvPr/>
          </p:nvSpPr>
          <p:spPr>
            <a:xfrm>
              <a:off x="4116178" y="992713"/>
              <a:ext cx="6698072" cy="981524"/>
            </a:xfrm>
            <a:prstGeom prst="chevron">
              <a:avLst>
                <a:gd name="adj" fmla="val 29499"/>
              </a:avLst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0" tIns="0" rIns="0" bIns="0" rtlCol="0" anchor="ctr" anchorCtr="0">
              <a:no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9" name="Группа 45"/>
          <p:cNvGrpSpPr/>
          <p:nvPr/>
        </p:nvGrpSpPr>
        <p:grpSpPr>
          <a:xfrm>
            <a:off x="391483" y="3875067"/>
            <a:ext cx="8695939" cy="1408610"/>
            <a:chOff x="2339752" y="992713"/>
            <a:chExt cx="8474498" cy="981524"/>
          </a:xfrm>
        </p:grpSpPr>
        <p:sp>
          <p:nvSpPr>
            <p:cNvPr id="40" name="Rectangle 2"/>
            <p:cNvSpPr txBox="1">
              <a:spLocks noChangeArrowheads="1"/>
            </p:cNvSpPr>
            <p:nvPr/>
          </p:nvSpPr>
          <p:spPr>
            <a:xfrm>
              <a:off x="2339752" y="1002237"/>
              <a:ext cx="2232392" cy="972000"/>
            </a:xfrm>
            <a:prstGeom prst="homePlate">
              <a:avLst>
                <a:gd name="adj" fmla="val 29499"/>
              </a:avLst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0" tIns="0" rIns="0" bIns="0" rtlCol="0" anchor="ctr" anchorCtr="0">
              <a:no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lvl="0" algn="ctr" defTabSz="912813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2000" dirty="0" smtClean="0"/>
                <a:t>МО «</a:t>
              </a:r>
              <a:r>
                <a:rPr lang="ru-RU" sz="2000" dirty="0" err="1" smtClean="0"/>
                <a:t>Вохтомское</a:t>
              </a:r>
              <a:r>
                <a:rPr lang="ru-RU" sz="2000" dirty="0" smtClean="0"/>
                <a:t>»</a:t>
              </a:r>
              <a:endParaRPr lang="ru-RU" sz="2000" b="1" spc="-120" dirty="0">
                <a:solidFill>
                  <a:srgbClr val="0070C0"/>
                </a:solidFill>
                <a:latin typeface="Trebuchet MS"/>
                <a:ea typeface="DejaVu Sans"/>
              </a:endParaRPr>
            </a:p>
          </p:txBody>
        </p:sp>
        <p:sp>
          <p:nvSpPr>
            <p:cNvPr id="41" name="Rectangle 2"/>
            <p:cNvSpPr txBox="1">
              <a:spLocks noChangeArrowheads="1"/>
            </p:cNvSpPr>
            <p:nvPr/>
          </p:nvSpPr>
          <p:spPr>
            <a:xfrm>
              <a:off x="4116178" y="992713"/>
              <a:ext cx="6698072" cy="981524"/>
            </a:xfrm>
            <a:prstGeom prst="chevron">
              <a:avLst>
                <a:gd name="adj" fmla="val 29499"/>
              </a:avLst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0" tIns="0" rIns="0" bIns="0" rtlCol="0" anchor="ctr" anchorCtr="0">
              <a:no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2555903" y="1153612"/>
            <a:ext cx="622185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1.Ямочный ремонт  асфальтобетонных покрытий струйно-инъекционным методом :</a:t>
            </a:r>
          </a:p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асфальтирование участков дорог :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ул.Пересечная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Пересесчная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-Гагарина,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Пересечная-Бочарова</a:t>
            </a:r>
            <a:endParaRPr lang="ru-RU" sz="1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55197" y="2191205"/>
            <a:ext cx="621509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1.П.Норменга – подсыпка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ул.Центральная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укладка водопропускных труб;</a:t>
            </a:r>
          </a:p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2.Д.Вельцы – подсыпка дороги на кладбище;</a:t>
            </a:r>
          </a:p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3.Дорога на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п.Можуга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укладка водопропускных труб</a:t>
            </a:r>
          </a:p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4.П.Подюга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подсыпка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дорог -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ул.Привокзальная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ул.Первомайская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ул.Попова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ул.Красноармейская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5.Чистка канав, вырубка кустарника –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ул.Железнодорожная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6.Замена продольного настила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колесопровода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мост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п.Подюга</a:t>
            </a:r>
            <a:endParaRPr lang="ru-RU" sz="1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03461" y="3904121"/>
            <a:ext cx="65344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1.Устройство водопропускных труб –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д.Ивакинская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п.Мелентьевский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ул.Центральная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ул.Зеленая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2.Подсыпка –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п.Мелентьевский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ул.Школьная,ул.Центральная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Устройство водоотводных канав –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д.Ивакинская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дорога на кладбище;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п.Мелентьевский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ул.Центральная</a:t>
            </a:r>
            <a:endParaRPr lang="ru-RU" sz="1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Вырубка кустарника - 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п.Мелентьевский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ул.Центральная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д.Куфтыревская</a:t>
            </a:r>
            <a:endParaRPr lang="ru-RU" sz="1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8" name="Группа 45"/>
          <p:cNvGrpSpPr/>
          <p:nvPr/>
        </p:nvGrpSpPr>
        <p:grpSpPr>
          <a:xfrm>
            <a:off x="391483" y="5289116"/>
            <a:ext cx="8687921" cy="1300953"/>
            <a:chOff x="2339752" y="992713"/>
            <a:chExt cx="8474497" cy="981524"/>
          </a:xfrm>
        </p:grpSpPr>
        <p:sp>
          <p:nvSpPr>
            <p:cNvPr id="19" name="Rectangle 2"/>
            <p:cNvSpPr txBox="1">
              <a:spLocks noChangeArrowheads="1"/>
            </p:cNvSpPr>
            <p:nvPr/>
          </p:nvSpPr>
          <p:spPr>
            <a:xfrm>
              <a:off x="2339752" y="1002237"/>
              <a:ext cx="2232392" cy="972000"/>
            </a:xfrm>
            <a:prstGeom prst="homePlate">
              <a:avLst>
                <a:gd name="adj" fmla="val 29499"/>
              </a:avLst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0" tIns="0" rIns="0" bIns="0" rtlCol="0" anchor="ctr" anchorCtr="0">
              <a:no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lvl="0" algn="ctr" defTabSz="912813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2000" dirty="0" smtClean="0"/>
                <a:t>МО «</a:t>
              </a:r>
              <a:r>
                <a:rPr lang="ru-RU" sz="2000" dirty="0" err="1" smtClean="0"/>
                <a:t>Коношский</a:t>
              </a:r>
              <a:r>
                <a:rPr lang="ru-RU" sz="2000" dirty="0" smtClean="0"/>
                <a:t> муниципальный район»»</a:t>
              </a:r>
              <a:endParaRPr lang="ru-RU" sz="2000" b="1" spc="-120" dirty="0">
                <a:solidFill>
                  <a:srgbClr val="0070C0"/>
                </a:solidFill>
                <a:latin typeface="Trebuchet MS"/>
                <a:ea typeface="DejaVu Sans"/>
              </a:endParaRPr>
            </a:p>
          </p:txBody>
        </p:sp>
        <p:sp>
          <p:nvSpPr>
            <p:cNvPr id="20" name="Rectangle 2"/>
            <p:cNvSpPr txBox="1">
              <a:spLocks noChangeArrowheads="1"/>
            </p:cNvSpPr>
            <p:nvPr/>
          </p:nvSpPr>
          <p:spPr>
            <a:xfrm>
              <a:off x="4116178" y="992713"/>
              <a:ext cx="6698071" cy="981524"/>
            </a:xfrm>
            <a:prstGeom prst="chevron">
              <a:avLst>
                <a:gd name="adj" fmla="val 29499"/>
              </a:avLst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0" tIns="0" rIns="0" bIns="0" rtlCol="0" anchor="ctr" anchorCtr="0">
              <a:no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2696159" y="5361128"/>
            <a:ext cx="614749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Установка дорожных знаков;</a:t>
            </a:r>
          </a:p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2.Содержание дорог МО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Ерцевское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Норинская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-Треть; до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д.Верхняя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400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отворотка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кладбище);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Чублак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-Толстая</a:t>
            </a:r>
          </a:p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2.Профилирование автомобильных дорог местного значения на территории района (МО «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Ерцевское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  <a:endParaRPr lang="ru-RU" sz="1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7339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CustomShape 1"/>
          <p:cNvSpPr/>
          <p:nvPr/>
        </p:nvSpPr>
        <p:spPr>
          <a:xfrm>
            <a:off x="821336" y="395269"/>
            <a:ext cx="7493450" cy="394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400" b="1" strike="noStrike" cap="all" spc="-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DejaVu Sans"/>
              </a:rPr>
              <a:t>ЭКОЛОГИЯ</a:t>
            </a:r>
            <a:endParaRPr lang="ru-RU" sz="2400" b="0" strike="noStrike" spc="-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</p:txBody>
      </p:sp>
      <p:pic>
        <p:nvPicPr>
          <p:cNvPr id="308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348120" y="121018"/>
            <a:ext cx="694800" cy="854524"/>
          </a:xfrm>
          <a:prstGeom prst="rect">
            <a:avLst/>
          </a:prstGeom>
          <a:ln>
            <a:noFill/>
          </a:ln>
        </p:spPr>
      </p:pic>
      <p:pic>
        <p:nvPicPr>
          <p:cNvPr id="21" name="Рисунок 20" descr="C:\Users\Галина Анатольевна\AppData\Local\Temp\Rar$DIa4084.25545\Динамо 2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41261"/>
            <a:ext cx="2880320" cy="3048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Рисунок 21" descr="C:\Users\Галина Анатольевна\AppData\Local\Temp\Rar$DIa4364.39589\Ликвидация помойниц Ерцево Северная 4.jpg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1312" y="941262"/>
            <a:ext cx="3034664" cy="3048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Рисунок 22" descr="C:\Users\Галина Анатольевна\AppData\Local\Temp\Rar$DIa3612.48244\фото КП Ерцево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010" y="4269135"/>
            <a:ext cx="3265966" cy="2110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 descr="C:\Users\Галина Анатольевна\AppData\Local\Temp\Rar$DIa3568.4412\фото КП Подюга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269134"/>
            <a:ext cx="3090664" cy="2110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01637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CustomShape 1"/>
          <p:cNvSpPr/>
          <p:nvPr/>
        </p:nvSpPr>
        <p:spPr>
          <a:xfrm>
            <a:off x="971640" y="285728"/>
            <a:ext cx="6815070" cy="5307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000" b="1" u="sng" strike="noStrike" cap="all" spc="-1" dirty="0" smtClean="0">
                <a:solidFill>
                  <a:srgbClr val="002060"/>
                </a:solidFill>
                <a:latin typeface="Times New Roman"/>
                <a:ea typeface="DejaVu Sans"/>
              </a:rPr>
              <a:t>ГРАЖДАНСКАЯ ОБОРОНА</a:t>
            </a:r>
            <a:endParaRPr lang="ru-RU" sz="2000" b="0" u="sng" strike="noStrike" spc="-1" dirty="0">
              <a:solidFill>
                <a:srgbClr val="002060"/>
              </a:solidFill>
              <a:latin typeface="Arial"/>
            </a:endParaRPr>
          </a:p>
        </p:txBody>
      </p:sp>
      <p:pic>
        <p:nvPicPr>
          <p:cNvPr id="94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348120" y="121018"/>
            <a:ext cx="694800" cy="854524"/>
          </a:xfrm>
          <a:prstGeom prst="rect">
            <a:avLst/>
          </a:prstGeom>
          <a:ln>
            <a:noFill/>
          </a:ln>
        </p:spPr>
      </p:pic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134650" y="2981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0" y="5451929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</a:t>
            </a:r>
            <a:endParaRPr kumimoji="0" lang="ru-RU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54" name="Rectangle 10"/>
          <p:cNvSpPr>
            <a:spLocks noChangeArrowheads="1"/>
          </p:cNvSpPr>
          <p:nvPr/>
        </p:nvSpPr>
        <p:spPr bwMode="auto">
          <a:xfrm>
            <a:off x="0" y="874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460375" y="1556792"/>
            <a:ext cx="7356548" cy="519446"/>
          </a:xfrm>
          <a:prstGeom prst="homePlate">
            <a:avLst>
              <a:gd name="adj" fmla="val 29499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</a:bodyPr>
          <a:lstStyle/>
          <a:p>
            <a:pPr lvl="0" defTabSz="912813">
              <a:lnSpc>
                <a:spcPct val="9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году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гибели людей на водоемах района не зарегистрировано</a:t>
            </a:r>
            <a:endParaRPr lang="ru-RU" sz="1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400273" y="2415521"/>
            <a:ext cx="3563523" cy="565804"/>
          </a:xfrm>
          <a:prstGeom prst="homePlate">
            <a:avLst>
              <a:gd name="adj" fmla="val 29499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</a:bodyPr>
          <a:lstStyle/>
          <a:p>
            <a:pPr lvl="0" indent="873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За 12 месяцев произошло </a:t>
            </a:r>
          </a:p>
          <a:p>
            <a:pPr lvl="0" indent="873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57 пожаров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</a:t>
            </a:r>
            <a:endParaRPr lang="ru-RU" sz="8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3963796" y="2428298"/>
            <a:ext cx="1992039" cy="580757"/>
          </a:xfrm>
          <a:prstGeom prst="chevron">
            <a:avLst>
              <a:gd name="adj" fmla="val 29499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</a:bodyPr>
          <a:lstStyle/>
          <a:p>
            <a:pPr lvl="0" algn="ctr" defTabSz="91281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огиб 1 человек</a:t>
            </a:r>
            <a:endParaRPr lang="ru-RU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6001103" y="2447811"/>
            <a:ext cx="2797398" cy="561244"/>
          </a:xfrm>
          <a:prstGeom prst="chevron">
            <a:avLst>
              <a:gd name="adj" fmla="val 29499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</a:bodyPr>
          <a:lstStyle/>
          <a:p>
            <a:pPr lvl="0" algn="ctr" defTabSz="91281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равмирован 1 человек</a:t>
            </a:r>
            <a:endParaRPr lang="ru-RU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utoShape 2" descr="Растениеводство России в 2016 году. Анализ, цифры, тенденции -  Agrovesti.net | АП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Растениеводство России в 2016 году. Анализ, цифры, тенденции -  Agrovesti.net | АПК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" name="Picture 2" descr="20180405_10462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681"/>
          <a:stretch/>
        </p:blipFill>
        <p:spPr bwMode="auto">
          <a:xfrm>
            <a:off x="4999004" y="3193281"/>
            <a:ext cx="3799497" cy="35668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Rectangle 2"/>
          <p:cNvSpPr txBox="1">
            <a:spLocks noChangeArrowheads="1"/>
          </p:cNvSpPr>
          <p:nvPr/>
        </p:nvSpPr>
        <p:spPr>
          <a:xfrm>
            <a:off x="430162" y="3193281"/>
            <a:ext cx="4717902" cy="582576"/>
          </a:xfrm>
          <a:prstGeom prst="homePlate">
            <a:avLst>
              <a:gd name="adj" fmla="val 29499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</a:bodyPr>
          <a:lstStyle/>
          <a:p>
            <a:pPr lvl="0" defTabSz="912813">
              <a:lnSpc>
                <a:spcPct val="9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году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проведено 12 тренировок в День защиты детей</a:t>
            </a:r>
            <a:endParaRPr lang="ru-RU" sz="1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Rectangle 2"/>
          <p:cNvSpPr txBox="1">
            <a:spLocks noChangeArrowheads="1"/>
          </p:cNvSpPr>
          <p:nvPr/>
        </p:nvSpPr>
        <p:spPr>
          <a:xfrm>
            <a:off x="393083" y="4059989"/>
            <a:ext cx="4732845" cy="580757"/>
          </a:xfrm>
          <a:prstGeom prst="homePlate">
            <a:avLst>
              <a:gd name="adj" fmla="val 29499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</a:bodyPr>
          <a:lstStyle/>
          <a:p>
            <a:pPr lvl="0" defTabSz="912813">
              <a:lnSpc>
                <a:spcPct val="9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16 тренировок по эвакуации в школах</a:t>
            </a:r>
            <a:endParaRPr lang="ru-RU" sz="1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/>
        </p:nvSpPr>
        <p:spPr>
          <a:xfrm>
            <a:off x="5058607" y="3195100"/>
            <a:ext cx="1992039" cy="580757"/>
          </a:xfrm>
          <a:prstGeom prst="chevron">
            <a:avLst>
              <a:gd name="adj" fmla="val 29499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</a:bodyPr>
          <a:lstStyle/>
          <a:p>
            <a:pPr lvl="0" algn="ctr" defTabSz="91281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участвовало 480 человек</a:t>
            </a:r>
            <a:endParaRPr lang="ru-RU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/>
        </p:nvSpPr>
        <p:spPr>
          <a:xfrm>
            <a:off x="5050008" y="4059989"/>
            <a:ext cx="1992039" cy="580757"/>
          </a:xfrm>
          <a:prstGeom prst="chevron">
            <a:avLst>
              <a:gd name="adj" fmla="val 29499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 anchor="ctr" anchorCtr="0">
            <a:noAutofit/>
          </a:bodyPr>
          <a:lstStyle/>
          <a:p>
            <a:pPr lvl="0" algn="ctr" defTabSz="91281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участвовало 2200 человек</a:t>
            </a:r>
            <a:endParaRPr lang="ru-RU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939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Рисунок 33" descr="C:\Users\1\Desktop\мои документы\РАЙОННЫЕ  ТОСы\КОНКУРС ТОСов\2020 конкурс ТОСов\фото реал проектов 2020 год ТОС\подюга\20201028_14004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750603"/>
            <a:ext cx="2276872" cy="1928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Рисунок 32" descr="C:\Users\1\Desktop\мои документы\Районные ТОСы\районные тосы 2013 год\проекты район.ТОС 2013год\HSQBgEW3wrI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31" b="8219"/>
          <a:stretch/>
        </p:blipFill>
        <p:spPr bwMode="auto">
          <a:xfrm>
            <a:off x="814323" y="2393234"/>
            <a:ext cx="1800314" cy="1569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Рисунок 29" descr="C:\Users\1\Desktop\мои документы\РАЙОННЫЕ  ТОСы\КОНКУРС ТОСов\2020 конкурс ТОСов\фото реал проектов 2020 год ТОС\коноша\Фото ТОС МО  Коношское 2020\IMG-39f5a9f743be439f08ba8d8c75b8f049-V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365"/>
          <a:stretch/>
        </p:blipFill>
        <p:spPr bwMode="auto">
          <a:xfrm>
            <a:off x="3762555" y="4554558"/>
            <a:ext cx="1943100" cy="18034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2" name="Рисунок 31" descr="C:\Users\1\Desktop\мои документы\Районные ТОСы\районные тосы 2013 год\проекты район.ТОС 2013год\J_i6Lx5RTgE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41"/>
          <a:stretch/>
        </p:blipFill>
        <p:spPr bwMode="auto">
          <a:xfrm>
            <a:off x="514590" y="5456258"/>
            <a:ext cx="2256904" cy="1214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7" name="CustomShape 3"/>
          <p:cNvSpPr/>
          <p:nvPr/>
        </p:nvSpPr>
        <p:spPr>
          <a:xfrm>
            <a:off x="357158" y="4000504"/>
            <a:ext cx="2714644" cy="1500198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95D0FF"/>
              </a:gs>
              <a:gs pos="50000">
                <a:srgbClr val="BEE0FF"/>
              </a:gs>
              <a:gs pos="100000">
                <a:srgbClr val="DEEFFF"/>
              </a:gs>
            </a:gsLst>
            <a:lin ang="13500000"/>
          </a:gradFill>
          <a:ln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1600" b="1" u="sng" strike="noStrike" spc="-1" dirty="0" smtClean="0">
                <a:solidFill>
                  <a:srgbClr val="0070C0"/>
                </a:solidFill>
                <a:latin typeface="Times New Roman"/>
                <a:ea typeface="DejaVu Sans"/>
              </a:rPr>
              <a:t>ТОС «</a:t>
            </a:r>
            <a:r>
              <a:rPr lang="ru-RU" sz="1600" b="1" u="sng" strike="noStrike" spc="-1" dirty="0" err="1" smtClean="0">
                <a:solidFill>
                  <a:srgbClr val="0070C0"/>
                </a:solidFill>
                <a:latin typeface="Times New Roman"/>
                <a:ea typeface="DejaVu Sans"/>
              </a:rPr>
              <a:t>Коношеозерье</a:t>
            </a:r>
            <a:r>
              <a:rPr lang="ru-RU" sz="1600" b="1" u="sng" strike="noStrike" spc="-1" dirty="0" smtClean="0">
                <a:solidFill>
                  <a:srgbClr val="0070C0"/>
                </a:solidFill>
                <a:latin typeface="Times New Roman"/>
                <a:ea typeface="DejaVu Sans"/>
              </a:rPr>
              <a:t>»</a:t>
            </a:r>
          </a:p>
          <a:p>
            <a:pPr algn="ctr"/>
            <a:r>
              <a:rPr lang="ru-RU" sz="1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4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Коношеозерье</a:t>
            </a:r>
            <a:r>
              <a:rPr lang="ru-RU" sz="1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-наш общий дом» (ремонт памятника, детской спортивной площадки)</a:t>
            </a:r>
            <a:endParaRPr lang="ru-RU" sz="1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00000"/>
              </a:lnSpc>
            </a:pPr>
            <a:endParaRPr lang="ru-RU" sz="1600" b="0" u="sng" strike="noStrike" spc="-1" dirty="0">
              <a:latin typeface="Arial"/>
            </a:endParaRPr>
          </a:p>
        </p:txBody>
      </p:sp>
      <p:cxnSp>
        <p:nvCxnSpPr>
          <p:cNvPr id="22" name="Прямая со стрелкой 21"/>
          <p:cNvCxnSpPr>
            <a:stCxn id="15" idx="2"/>
          </p:cNvCxnSpPr>
          <p:nvPr/>
        </p:nvCxnSpPr>
        <p:spPr>
          <a:xfrm flipH="1">
            <a:off x="2483768" y="2312876"/>
            <a:ext cx="1584176" cy="1620180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9" name="CustomShape 1"/>
          <p:cNvSpPr/>
          <p:nvPr/>
        </p:nvSpPr>
        <p:spPr>
          <a:xfrm>
            <a:off x="540096" y="153760"/>
            <a:ext cx="8136360" cy="394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400" b="1" strike="noStrike" cap="all" spc="-1" dirty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DejaVu Sans"/>
              </a:rPr>
              <a:t>ТОС</a:t>
            </a:r>
            <a:endParaRPr lang="ru-RU" sz="2400" b="0" strike="noStrike" spc="-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</p:txBody>
      </p:sp>
      <p:pic>
        <p:nvPicPr>
          <p:cNvPr id="350" name="Picture 2"/>
          <p:cNvPicPr/>
          <p:nvPr/>
        </p:nvPicPr>
        <p:blipFill>
          <a:blip r:embed="rId6"/>
          <a:stretch>
            <a:fillRect/>
          </a:stretch>
        </p:blipFill>
        <p:spPr>
          <a:xfrm>
            <a:off x="348120" y="121018"/>
            <a:ext cx="694800" cy="854524"/>
          </a:xfrm>
          <a:prstGeom prst="rect">
            <a:avLst/>
          </a:prstGeom>
          <a:ln>
            <a:noFill/>
          </a:ln>
        </p:spPr>
      </p:pic>
      <p:sp>
        <p:nvSpPr>
          <p:cNvPr id="358" name="CustomShape 4"/>
          <p:cNvSpPr/>
          <p:nvPr/>
        </p:nvSpPr>
        <p:spPr>
          <a:xfrm>
            <a:off x="179512" y="1571612"/>
            <a:ext cx="3392356" cy="993292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95D0FF"/>
              </a:gs>
              <a:gs pos="50000">
                <a:srgbClr val="BEE0FF"/>
              </a:gs>
              <a:gs pos="100000">
                <a:srgbClr val="DEEFFF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1600" b="1" u="sng" strike="noStrike" spc="-1" dirty="0">
                <a:solidFill>
                  <a:srgbClr val="0070C0"/>
                </a:solidFill>
                <a:latin typeface="Times New Roman"/>
                <a:ea typeface="DejaVu Sans"/>
              </a:rPr>
              <a:t>ТОС </a:t>
            </a:r>
            <a:r>
              <a:rPr lang="ru-RU" sz="1600" b="1" u="sng" strike="noStrike" spc="-1" dirty="0" smtClean="0">
                <a:solidFill>
                  <a:srgbClr val="0070C0"/>
                </a:solidFill>
                <a:latin typeface="Times New Roman"/>
                <a:ea typeface="DejaVu Sans"/>
              </a:rPr>
              <a:t>«Западный</a:t>
            </a:r>
            <a:r>
              <a:rPr lang="ru-RU" sz="1600" b="1" u="sng" spc="-1" dirty="0" smtClean="0">
                <a:solidFill>
                  <a:srgbClr val="0070C0"/>
                </a:solidFill>
                <a:latin typeface="Times New Roman"/>
              </a:rPr>
              <a:t>»</a:t>
            </a:r>
            <a:r>
              <a:rPr lang="ru-RU" sz="1600" b="1" spc="-1" dirty="0" smtClean="0">
                <a:solidFill>
                  <a:srgbClr val="0070C0"/>
                </a:solidFill>
                <a:latin typeface="Times New Roman"/>
              </a:rPr>
              <a:t>»</a:t>
            </a:r>
          </a:p>
          <a:p>
            <a:pPr algn="ctr"/>
            <a:r>
              <a:rPr lang="ru-RU" sz="1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«Пожарный водоём» (Капитальный ремонт пожарного </a:t>
            </a:r>
            <a:r>
              <a:rPr lang="ru-RU" sz="14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водоёми</a:t>
            </a:r>
            <a:r>
              <a:rPr lang="ru-RU" sz="1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4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мкр.СХТ</a:t>
            </a:r>
            <a:r>
              <a:rPr lang="ru-RU" sz="1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п.Коноша</a:t>
            </a:r>
            <a:r>
              <a:rPr lang="ru-RU" sz="1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1600" b="0" strike="noStrike" spc="-1" dirty="0">
              <a:latin typeface="Arial"/>
            </a:endParaRPr>
          </a:p>
        </p:txBody>
      </p:sp>
      <p:sp>
        <p:nvSpPr>
          <p:cNvPr id="359" name="CustomShape 5"/>
          <p:cNvSpPr/>
          <p:nvPr/>
        </p:nvSpPr>
        <p:spPr>
          <a:xfrm>
            <a:off x="1875690" y="631776"/>
            <a:ext cx="6000792" cy="863280"/>
          </a:xfrm>
          <a:prstGeom prst="round2DiagRect">
            <a:avLst>
              <a:gd name="adj1" fmla="val 16667"/>
              <a:gd name="adj2" fmla="val 38437"/>
            </a:avLst>
          </a:prstGeom>
          <a:gradFill>
            <a:gsLst>
              <a:gs pos="0">
                <a:srgbClr val="95D0FF"/>
              </a:gs>
              <a:gs pos="50000">
                <a:srgbClr val="BEE0FF"/>
              </a:gs>
              <a:gs pos="100000">
                <a:srgbClr val="DEEFFF"/>
              </a:gs>
            </a:gsLst>
            <a:lin ang="0"/>
          </a:gradFill>
          <a:ln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90000"/>
              </a:lnSpc>
            </a:pPr>
            <a:r>
              <a:rPr lang="ru-RU" sz="2400" b="1" strike="noStrike" spc="-1" dirty="0" smtClean="0">
                <a:solidFill>
                  <a:srgbClr val="FF000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37</a:t>
            </a:r>
            <a:r>
              <a:rPr lang="ru-RU" sz="1800" b="1" strike="noStrike" spc="-1" dirty="0" smtClean="0">
                <a:solidFill>
                  <a:srgbClr val="0070C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sz="1800" b="1" strike="noStrike" spc="-1" dirty="0" err="1" smtClean="0">
                <a:solidFill>
                  <a:srgbClr val="0070C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ТОСов</a:t>
            </a:r>
            <a:r>
              <a:rPr lang="ru-RU" sz="1800" b="1" strike="noStrike" spc="-1" dirty="0" smtClean="0">
                <a:solidFill>
                  <a:srgbClr val="0070C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на территории МО «</a:t>
            </a:r>
            <a:r>
              <a:rPr lang="ru-RU" sz="1800" b="1" strike="noStrike" spc="-1" dirty="0" err="1" smtClean="0">
                <a:solidFill>
                  <a:srgbClr val="0070C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Коношский</a:t>
            </a:r>
            <a:r>
              <a:rPr lang="ru-RU" sz="1800" b="1" strike="noStrike" spc="-1" dirty="0" smtClean="0">
                <a:solidFill>
                  <a:srgbClr val="0070C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</a:p>
          <a:p>
            <a:pPr algn="ctr">
              <a:lnSpc>
                <a:spcPct val="90000"/>
              </a:lnSpc>
            </a:pPr>
            <a:r>
              <a:rPr lang="ru-RU" sz="1800" b="1" strike="noStrike" spc="-1" dirty="0" smtClean="0">
                <a:solidFill>
                  <a:srgbClr val="0070C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муниципальный район»</a:t>
            </a:r>
            <a:endParaRPr lang="ru-RU" sz="1800" b="1" strike="noStrike" spc="-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6228184" y="1571612"/>
            <a:ext cx="2808312" cy="1714512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Средства на реализацию проектов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sz="1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en-US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361 тыс.</a:t>
            </a:r>
            <a:r>
              <a:rPr lang="en-US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руб</a:t>
            </a:r>
            <a:r>
              <a:rPr lang="en-US" sz="1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лей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067944" y="1700808"/>
            <a:ext cx="1944216" cy="1224136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Реализовано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проектов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 rot="5400000">
            <a:off x="5090814" y="3048502"/>
            <a:ext cx="433188" cy="42056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15" idx="5"/>
          </p:cNvCxnSpPr>
          <p:nvPr/>
        </p:nvCxnSpPr>
        <p:spPr>
          <a:xfrm rot="16200000" flipH="1">
            <a:off x="5879625" y="2593485"/>
            <a:ext cx="683326" cy="987704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15" idx="1"/>
            <a:endCxn id="358" idx="0"/>
          </p:cNvCxnSpPr>
          <p:nvPr/>
        </p:nvCxnSpPr>
        <p:spPr>
          <a:xfrm flipH="1">
            <a:off x="3571868" y="1880079"/>
            <a:ext cx="780800" cy="188179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Стрелка вправо 30"/>
          <p:cNvSpPr/>
          <p:nvPr/>
        </p:nvSpPr>
        <p:spPr>
          <a:xfrm rot="10800000">
            <a:off x="5868144" y="2132856"/>
            <a:ext cx="576064" cy="288032"/>
          </a:xfrm>
          <a:prstGeom prst="rightArrow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6" name="CustomShape 2"/>
          <p:cNvSpPr/>
          <p:nvPr/>
        </p:nvSpPr>
        <p:spPr>
          <a:xfrm>
            <a:off x="6250446" y="3424007"/>
            <a:ext cx="2786050" cy="1428760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95D0FF"/>
              </a:gs>
              <a:gs pos="50000">
                <a:srgbClr val="BEE0FF"/>
              </a:gs>
              <a:gs pos="100000">
                <a:srgbClr val="DEEFFF"/>
              </a:gs>
            </a:gsLst>
            <a:lin ang="13500000"/>
          </a:gradFill>
          <a:ln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1600" b="1" u="sng" strike="noStrike" spc="-1" dirty="0">
                <a:solidFill>
                  <a:srgbClr val="0070C0"/>
                </a:solidFill>
                <a:latin typeface="Times New Roman"/>
                <a:ea typeface="DejaVu Sans"/>
              </a:rPr>
              <a:t>ТОС </a:t>
            </a:r>
            <a:r>
              <a:rPr lang="ru-RU" sz="1600" b="1" u="sng" strike="noStrike" spc="-1" dirty="0" smtClean="0">
                <a:solidFill>
                  <a:srgbClr val="0070C0"/>
                </a:solidFill>
                <a:latin typeface="Times New Roman"/>
                <a:ea typeface="DejaVu Sans"/>
              </a:rPr>
              <a:t>«Возрождение»</a:t>
            </a:r>
          </a:p>
          <a:p>
            <a:pPr algn="ctr"/>
            <a:r>
              <a:rPr lang="ru-RU" sz="1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«Место для часовни»</a:t>
            </a:r>
            <a:endParaRPr lang="ru-RU" sz="1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места под строительство часовни Николая Чудотворца в д. </a:t>
            </a:r>
            <a:r>
              <a:rPr lang="ru-RU" sz="14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Вельцы</a:t>
            </a:r>
            <a:r>
              <a:rPr lang="ru-RU" sz="1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1400" b="1" u="sng" strike="noStrike" spc="-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CustomShape 3"/>
          <p:cNvSpPr/>
          <p:nvPr/>
        </p:nvSpPr>
        <p:spPr>
          <a:xfrm>
            <a:off x="3571868" y="3448046"/>
            <a:ext cx="2428892" cy="1143008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95D0FF"/>
              </a:gs>
              <a:gs pos="50000">
                <a:srgbClr val="BEE0FF"/>
              </a:gs>
              <a:gs pos="100000">
                <a:srgbClr val="DEEFFF"/>
              </a:gs>
            </a:gsLst>
            <a:lin ang="13500000"/>
          </a:gradFill>
          <a:ln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1600" b="1" u="sng" spc="-1" dirty="0" smtClean="0">
                <a:solidFill>
                  <a:srgbClr val="0070C0"/>
                </a:solidFill>
                <a:latin typeface="Times New Roman"/>
              </a:rPr>
              <a:t> ТОС «Заречный»</a:t>
            </a:r>
          </a:p>
          <a:p>
            <a:pPr algn="ctr"/>
            <a:r>
              <a:rPr lang="ru-RU" sz="1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«Чистые дорожки» (строительство бетонного тротуара в п.Заречный)</a:t>
            </a:r>
            <a:endParaRPr lang="ru-RU" sz="1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00000"/>
              </a:lnSpc>
            </a:pPr>
            <a:endParaRPr lang="ru-RU" sz="1600" b="0" u="sng" strike="noStrike" spc="-1" dirty="0">
              <a:latin typeface="Arial"/>
            </a:endParaRPr>
          </a:p>
        </p:txBody>
      </p:sp>
      <p:sp>
        <p:nvSpPr>
          <p:cNvPr id="66563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0" y="2790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569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6570" name="Rectangle 10"/>
          <p:cNvSpPr>
            <a:spLocks noChangeArrowheads="1"/>
          </p:cNvSpPr>
          <p:nvPr/>
        </p:nvSpPr>
        <p:spPr bwMode="auto">
          <a:xfrm>
            <a:off x="0" y="4257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573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6574" name="Rectangle 14"/>
          <p:cNvSpPr>
            <a:spLocks noChangeArrowheads="1"/>
          </p:cNvSpPr>
          <p:nvPr/>
        </p:nvSpPr>
        <p:spPr bwMode="auto">
          <a:xfrm>
            <a:off x="0" y="4019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88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Рисунок 37" descr="C:\Users\1\Desktop\мои документы\Районные ТОСы\районные тосы 2013 год\проекты район.ТОС 2013год\citZX96Odlk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8255" y="3498474"/>
            <a:ext cx="1780042" cy="2230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Рисунок 33" descr="C:\Users\1\Desktop\мои документы\Районные ТОСы\районные тосы 2013 год\проекты район.ТОС 2013год\fVl3AgjrjFw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44"/>
          <a:stretch/>
        </p:blipFill>
        <p:spPr bwMode="auto">
          <a:xfrm>
            <a:off x="599054" y="5387593"/>
            <a:ext cx="2198900" cy="139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Рисунок 32" descr="C:\Users\1\Desktop\мои документы\РАЙОННЫЕ  ТОСы\КОНКУРС ТОСов\2020 конкурс ТОСов\фото реал проектов 2020 год ТОС\Фото ТОС МО Вохтомское 2020г\20200901_074755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67"/>
          <a:stretch/>
        </p:blipFill>
        <p:spPr bwMode="auto">
          <a:xfrm>
            <a:off x="6343356" y="2072520"/>
            <a:ext cx="2491400" cy="1436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Рисунок 31" descr="C:\Users\1\Desktop\тос фото реализации проектов\николаевка\IMG_20200824_142206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615" y="1913521"/>
            <a:ext cx="1805606" cy="2093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9" name="CustomShape 1"/>
          <p:cNvSpPr/>
          <p:nvPr/>
        </p:nvSpPr>
        <p:spPr>
          <a:xfrm>
            <a:off x="578342" y="176699"/>
            <a:ext cx="8136360" cy="394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400" b="1" strike="noStrike" cap="all" spc="-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DejaVu Sans"/>
              </a:rPr>
              <a:t>ТОС</a:t>
            </a:r>
            <a:endParaRPr lang="ru-RU" sz="2400" b="0" strike="noStrike" spc="-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</p:txBody>
      </p:sp>
      <p:pic>
        <p:nvPicPr>
          <p:cNvPr id="350" name="Picture 2"/>
          <p:cNvPicPr/>
          <p:nvPr/>
        </p:nvPicPr>
        <p:blipFill>
          <a:blip r:embed="rId6"/>
          <a:stretch>
            <a:fillRect/>
          </a:stretch>
        </p:blipFill>
        <p:spPr>
          <a:xfrm>
            <a:off x="348120" y="121018"/>
            <a:ext cx="694800" cy="854524"/>
          </a:xfrm>
          <a:prstGeom prst="rect">
            <a:avLst/>
          </a:prstGeom>
          <a:ln>
            <a:noFill/>
          </a:ln>
        </p:spPr>
      </p:pic>
      <p:sp>
        <p:nvSpPr>
          <p:cNvPr id="358" name="CustomShape 4"/>
          <p:cNvSpPr/>
          <p:nvPr/>
        </p:nvSpPr>
        <p:spPr>
          <a:xfrm>
            <a:off x="599054" y="822216"/>
            <a:ext cx="2960334" cy="1296143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95D0FF"/>
              </a:gs>
              <a:gs pos="50000">
                <a:srgbClr val="BEE0FF"/>
              </a:gs>
              <a:gs pos="100000">
                <a:srgbClr val="DEEFFF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1600" b="1" u="sng" strike="noStrike" spc="-1" dirty="0">
                <a:solidFill>
                  <a:srgbClr val="0070C0"/>
                </a:solidFill>
                <a:latin typeface="Times New Roman"/>
                <a:ea typeface="DejaVu Sans"/>
              </a:rPr>
              <a:t>ТОС </a:t>
            </a:r>
            <a:r>
              <a:rPr lang="ru-RU" sz="1600" b="1" u="sng" strike="noStrike" spc="-1" dirty="0" smtClean="0">
                <a:solidFill>
                  <a:srgbClr val="0070C0"/>
                </a:solidFill>
                <a:latin typeface="Times New Roman"/>
                <a:ea typeface="DejaVu Sans"/>
              </a:rPr>
              <a:t>«Николаевка</a:t>
            </a:r>
            <a:r>
              <a:rPr lang="ru-RU" sz="1600" b="1" spc="-1" dirty="0" smtClean="0">
                <a:solidFill>
                  <a:srgbClr val="0070C0"/>
                </a:solidFill>
                <a:latin typeface="Times New Roman"/>
              </a:rPr>
              <a:t>»</a:t>
            </a:r>
          </a:p>
          <a:p>
            <a:r>
              <a:rPr lang="ru-RU" sz="1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«Модернизация уличного освещения</a:t>
            </a:r>
            <a:r>
              <a:rPr lang="ru-RU" sz="1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(установка </a:t>
            </a:r>
            <a:r>
              <a:rPr lang="ru-RU" sz="1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светодиодных светильников в д. </a:t>
            </a:r>
            <a:r>
              <a:rPr lang="ru-RU" sz="1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Николаевка)</a:t>
            </a:r>
            <a:endParaRPr lang="ru-RU" sz="14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6" name="CustomShape 2"/>
          <p:cNvSpPr/>
          <p:nvPr/>
        </p:nvSpPr>
        <p:spPr>
          <a:xfrm>
            <a:off x="377439" y="3869526"/>
            <a:ext cx="3128942" cy="1500198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95D0FF"/>
              </a:gs>
              <a:gs pos="50000">
                <a:srgbClr val="BEE0FF"/>
              </a:gs>
              <a:gs pos="100000">
                <a:srgbClr val="DEEFFF"/>
              </a:gs>
            </a:gsLst>
            <a:lin ang="13500000"/>
          </a:gradFill>
          <a:ln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1600" b="1" u="sng" strike="noStrike" spc="-1" dirty="0">
                <a:solidFill>
                  <a:srgbClr val="0070C0"/>
                </a:solidFill>
                <a:latin typeface="Times New Roman"/>
                <a:ea typeface="DejaVu Sans"/>
              </a:rPr>
              <a:t>ТОС </a:t>
            </a:r>
            <a:r>
              <a:rPr lang="ru-RU" sz="1600" b="1" u="sng" strike="noStrike" spc="-1" dirty="0" smtClean="0">
                <a:solidFill>
                  <a:srgbClr val="0070C0"/>
                </a:solidFill>
                <a:latin typeface="Times New Roman"/>
                <a:ea typeface="DejaVu Sans"/>
              </a:rPr>
              <a:t>«Отечество»</a:t>
            </a:r>
          </a:p>
          <a:p>
            <a:r>
              <a:rPr lang="ru-RU" sz="1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«Память</a:t>
            </a:r>
            <a:r>
              <a:rPr lang="ru-RU" sz="1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(установка </a:t>
            </a:r>
            <a:r>
              <a:rPr lang="ru-RU" sz="1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нового ограждения, брусчатки около мемориала воинам ВОВ в д. </a:t>
            </a:r>
            <a:r>
              <a:rPr lang="ru-RU" sz="14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Пономаревская</a:t>
            </a:r>
            <a:r>
              <a:rPr lang="ru-RU" sz="1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благоустройство территории вокруг </a:t>
            </a:r>
            <a:r>
              <a:rPr lang="ru-RU" sz="1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мемориала)</a:t>
            </a:r>
            <a:endParaRPr lang="ru-RU" sz="14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CustomShape 3"/>
          <p:cNvSpPr/>
          <p:nvPr/>
        </p:nvSpPr>
        <p:spPr>
          <a:xfrm>
            <a:off x="5879571" y="548680"/>
            <a:ext cx="3024336" cy="1723005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95D0FF"/>
              </a:gs>
              <a:gs pos="50000">
                <a:srgbClr val="BEE0FF"/>
              </a:gs>
              <a:gs pos="100000">
                <a:srgbClr val="DEEFFF"/>
              </a:gs>
            </a:gsLst>
            <a:lin ang="13500000"/>
          </a:gradFill>
          <a:ln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1600" b="1" u="sng" spc="-1" dirty="0" smtClean="0">
                <a:solidFill>
                  <a:srgbClr val="0070C0"/>
                </a:solidFill>
                <a:latin typeface="Times New Roman"/>
              </a:rPr>
              <a:t> ТОС «Полустанок»</a:t>
            </a:r>
          </a:p>
          <a:p>
            <a:r>
              <a:rPr lang="ru-RU" sz="1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«Будем помнить</a:t>
            </a:r>
            <a:r>
              <a:rPr lang="ru-RU" sz="1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(обновление </a:t>
            </a:r>
            <a:r>
              <a:rPr lang="ru-RU" sz="1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стендов с фамилиями участников ВОВ, косметический ремонт  и благоустройство территории у обелиска в п. </a:t>
            </a:r>
            <a:r>
              <a:rPr lang="ru-RU" sz="14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Фоминский</a:t>
            </a:r>
            <a:r>
              <a:rPr lang="ru-RU" sz="1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pPr algn="ctr">
              <a:lnSpc>
                <a:spcPct val="100000"/>
              </a:lnSpc>
            </a:pPr>
            <a:endParaRPr lang="ru-RU" sz="1600" b="1" i="1" u="sng" strike="noStrike" spc="-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563" name="Rectangle 3"/>
          <p:cNvSpPr>
            <a:spLocks noChangeArrowheads="1"/>
          </p:cNvSpPr>
          <p:nvPr/>
        </p:nvSpPr>
        <p:spPr bwMode="auto">
          <a:xfrm>
            <a:off x="-20149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0" y="2790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569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6570" name="Rectangle 10"/>
          <p:cNvSpPr>
            <a:spLocks noChangeArrowheads="1"/>
          </p:cNvSpPr>
          <p:nvPr/>
        </p:nvSpPr>
        <p:spPr bwMode="auto">
          <a:xfrm>
            <a:off x="0" y="4257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573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6574" name="Rectangle 14"/>
          <p:cNvSpPr>
            <a:spLocks noChangeArrowheads="1"/>
          </p:cNvSpPr>
          <p:nvPr/>
        </p:nvSpPr>
        <p:spPr bwMode="auto">
          <a:xfrm>
            <a:off x="0" y="4019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7283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7284" name="Rectangle 4"/>
          <p:cNvSpPr>
            <a:spLocks noChangeArrowheads="1"/>
          </p:cNvSpPr>
          <p:nvPr/>
        </p:nvSpPr>
        <p:spPr bwMode="auto">
          <a:xfrm>
            <a:off x="0" y="3990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72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7289" name="Rectangle 9"/>
          <p:cNvSpPr>
            <a:spLocks noChangeArrowheads="1"/>
          </p:cNvSpPr>
          <p:nvPr/>
        </p:nvSpPr>
        <p:spPr bwMode="auto">
          <a:xfrm>
            <a:off x="0" y="2790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7290" name="Rectangle 10"/>
          <p:cNvSpPr>
            <a:spLocks noChangeArrowheads="1"/>
          </p:cNvSpPr>
          <p:nvPr/>
        </p:nvSpPr>
        <p:spPr bwMode="auto">
          <a:xfrm>
            <a:off x="0" y="50673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729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7295" name="Rectangle 15"/>
          <p:cNvSpPr>
            <a:spLocks noChangeArrowheads="1"/>
          </p:cNvSpPr>
          <p:nvPr/>
        </p:nvSpPr>
        <p:spPr bwMode="auto">
          <a:xfrm>
            <a:off x="0" y="461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7296" name="Rectangle 16"/>
          <p:cNvSpPr>
            <a:spLocks noChangeArrowheads="1"/>
          </p:cNvSpPr>
          <p:nvPr/>
        </p:nvSpPr>
        <p:spPr bwMode="auto">
          <a:xfrm>
            <a:off x="0" y="87820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5" name="Рисунок 34" descr="C:\Users\1\Desktop\мои документы\Районные ТОСы\районные тосы 2013 год\проекты район.ТОС 2013год\CZ4jGrn4xaE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0494" y="5067300"/>
            <a:ext cx="2355962" cy="162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CustomShape 2"/>
          <p:cNvSpPr/>
          <p:nvPr/>
        </p:nvSpPr>
        <p:spPr>
          <a:xfrm>
            <a:off x="6183666" y="3911530"/>
            <a:ext cx="2960334" cy="1500198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95D0FF"/>
              </a:gs>
              <a:gs pos="50000">
                <a:srgbClr val="BEE0FF"/>
              </a:gs>
              <a:gs pos="100000">
                <a:srgbClr val="DEEFFF"/>
              </a:gs>
            </a:gsLst>
            <a:lin ang="13500000"/>
          </a:gradFill>
          <a:ln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1600" b="1" u="sng" strike="noStrike" spc="-1" dirty="0">
                <a:solidFill>
                  <a:srgbClr val="0070C0"/>
                </a:solidFill>
                <a:latin typeface="Times New Roman"/>
                <a:ea typeface="DejaVu Sans"/>
              </a:rPr>
              <a:t>ТОС </a:t>
            </a:r>
            <a:r>
              <a:rPr lang="ru-RU" sz="1600" b="1" u="sng" strike="noStrike" spc="-1" dirty="0" smtClean="0">
                <a:solidFill>
                  <a:srgbClr val="0070C0"/>
                </a:solidFill>
                <a:latin typeface="Times New Roman"/>
                <a:ea typeface="DejaVu Sans"/>
              </a:rPr>
              <a:t>«</a:t>
            </a:r>
            <a:r>
              <a:rPr lang="ru-RU" sz="1600" b="1" u="sng" spc="-1" dirty="0" smtClean="0">
                <a:solidFill>
                  <a:srgbClr val="0070C0"/>
                </a:solidFill>
                <a:latin typeface="Times New Roman"/>
                <a:ea typeface="DejaVu Sans"/>
              </a:rPr>
              <a:t>Хмельники</a:t>
            </a:r>
            <a:r>
              <a:rPr lang="ru-RU" sz="1600" b="1" u="sng" strike="noStrike" spc="-1" dirty="0" smtClean="0">
                <a:solidFill>
                  <a:srgbClr val="0070C0"/>
                </a:solidFill>
                <a:latin typeface="Times New Roman"/>
                <a:ea typeface="DejaVu Sans"/>
              </a:rPr>
              <a:t>»</a:t>
            </a:r>
          </a:p>
          <a:p>
            <a:r>
              <a:rPr lang="ru-RU" sz="1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«Переправа, переправа</a:t>
            </a:r>
            <a:r>
              <a:rPr lang="ru-RU" sz="1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…» (строительство </a:t>
            </a:r>
            <a:r>
              <a:rPr lang="ru-RU" sz="1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нового подвесного моста из деревни </a:t>
            </a:r>
            <a:r>
              <a:rPr lang="ru-RU" sz="14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Папинская</a:t>
            </a:r>
            <a:r>
              <a:rPr lang="ru-RU" sz="1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4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д.Осташевская</a:t>
            </a:r>
            <a:r>
              <a:rPr lang="ru-RU" sz="1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400" dirty="0"/>
          </a:p>
        </p:txBody>
      </p:sp>
      <p:sp>
        <p:nvSpPr>
          <p:cNvPr id="37" name="CustomShape 2"/>
          <p:cNvSpPr/>
          <p:nvPr/>
        </p:nvSpPr>
        <p:spPr>
          <a:xfrm>
            <a:off x="3091833" y="2411332"/>
            <a:ext cx="2960334" cy="1097797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95D0FF"/>
              </a:gs>
              <a:gs pos="50000">
                <a:srgbClr val="BEE0FF"/>
              </a:gs>
              <a:gs pos="100000">
                <a:srgbClr val="DEEFFF"/>
              </a:gs>
            </a:gsLst>
            <a:lin ang="13500000"/>
          </a:gradFill>
          <a:ln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1600" b="1" u="sng" strike="noStrike" spc="-1" dirty="0">
                <a:solidFill>
                  <a:srgbClr val="0070C0"/>
                </a:solidFill>
                <a:latin typeface="Times New Roman"/>
                <a:ea typeface="DejaVu Sans"/>
              </a:rPr>
              <a:t>ТОС </a:t>
            </a:r>
            <a:r>
              <a:rPr lang="ru-RU" sz="1600" b="1" u="sng" strike="noStrike" spc="-1" dirty="0" smtClean="0">
                <a:solidFill>
                  <a:srgbClr val="0070C0"/>
                </a:solidFill>
                <a:latin typeface="Times New Roman"/>
                <a:ea typeface="DejaVu Sans"/>
              </a:rPr>
              <a:t>«</a:t>
            </a:r>
            <a:r>
              <a:rPr lang="ru-RU" sz="1600" b="1" u="sng" strike="noStrike" spc="-1" dirty="0" err="1" smtClean="0">
                <a:solidFill>
                  <a:srgbClr val="0070C0"/>
                </a:solidFill>
                <a:latin typeface="Times New Roman"/>
                <a:ea typeface="DejaVu Sans"/>
              </a:rPr>
              <a:t>Ерцевчане</a:t>
            </a:r>
            <a:r>
              <a:rPr lang="ru-RU" sz="1600" b="1" u="sng" strike="noStrike" spc="-1" dirty="0" smtClean="0">
                <a:solidFill>
                  <a:srgbClr val="0070C0"/>
                </a:solidFill>
                <a:latin typeface="Times New Roman"/>
                <a:ea typeface="DejaVu Sans"/>
              </a:rPr>
              <a:t>»</a:t>
            </a:r>
          </a:p>
          <a:p>
            <a:r>
              <a:rPr lang="ru-RU" sz="1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Призниние</a:t>
            </a:r>
            <a:r>
              <a:rPr lang="ru-RU" sz="1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(стенд </a:t>
            </a:r>
            <a:r>
              <a:rPr lang="ru-RU" sz="1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главной площади в п. </a:t>
            </a:r>
            <a:r>
              <a:rPr lang="ru-RU" sz="14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Ерцево</a:t>
            </a:r>
            <a:r>
              <a:rPr lang="ru-RU" sz="1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именами заслуженных </a:t>
            </a:r>
            <a:r>
              <a:rPr lang="ru-RU" sz="1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людей)</a:t>
            </a:r>
            <a:endParaRPr lang="ru-RU" sz="14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55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Рисунок 30" descr="C:\Users\1\AppData\Local\Temp\Rar$DI05.177\HVFkNjw2Et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702166"/>
            <a:ext cx="2757170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Рисунок 29" descr="C:\Users\1\AppData\Local\Temp\Rar$DI00.543\IMG_20200827_13145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219" y="4977825"/>
            <a:ext cx="2572583" cy="1819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Рисунок 28" descr="C:\Users\1\Desktop\мои документы\РАЙОННЫЕ  ТОСы\КОНКУРС ТОСов\2020 конкурс ТОСов\фото реал проектов 2020 год ТОС\мирный\20201112_13583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772817"/>
            <a:ext cx="2414510" cy="1872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Рисунок 27" descr="C:\Users\1\Desktop\мои документы\РАЙОННЫЕ  ТОСы\КОНКУРС ТОСов\2020 конкурс ТОСов\фото реал проектов 2020 год ТОС\Климовская\IMG-20200827-WA0000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4653" y="1608115"/>
            <a:ext cx="1817348" cy="220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9" name="CustomShape 1"/>
          <p:cNvSpPr/>
          <p:nvPr/>
        </p:nvSpPr>
        <p:spPr>
          <a:xfrm>
            <a:off x="578342" y="176699"/>
            <a:ext cx="8136360" cy="394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400" b="1" strike="noStrike" cap="all" spc="-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DejaVu Sans"/>
              </a:rPr>
              <a:t>ТОС</a:t>
            </a:r>
            <a:endParaRPr lang="ru-RU" sz="2400" b="0" strike="noStrike" spc="-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</p:txBody>
      </p:sp>
      <p:pic>
        <p:nvPicPr>
          <p:cNvPr id="350" name="Picture 2"/>
          <p:cNvPicPr/>
          <p:nvPr/>
        </p:nvPicPr>
        <p:blipFill>
          <a:blip r:embed="rId6"/>
          <a:stretch>
            <a:fillRect/>
          </a:stretch>
        </p:blipFill>
        <p:spPr>
          <a:xfrm>
            <a:off x="348120" y="121018"/>
            <a:ext cx="694800" cy="854524"/>
          </a:xfrm>
          <a:prstGeom prst="rect">
            <a:avLst/>
          </a:prstGeom>
          <a:ln>
            <a:noFill/>
          </a:ln>
        </p:spPr>
      </p:pic>
      <p:sp>
        <p:nvSpPr>
          <p:cNvPr id="358" name="CustomShape 4"/>
          <p:cNvSpPr/>
          <p:nvPr/>
        </p:nvSpPr>
        <p:spPr>
          <a:xfrm>
            <a:off x="1042920" y="819272"/>
            <a:ext cx="2960334" cy="1296143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95D0FF"/>
              </a:gs>
              <a:gs pos="50000">
                <a:srgbClr val="BEE0FF"/>
              </a:gs>
              <a:gs pos="100000">
                <a:srgbClr val="DEEFFF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1600" b="1" u="sng" strike="noStrike" spc="-1" dirty="0">
                <a:solidFill>
                  <a:srgbClr val="0070C0"/>
                </a:solidFill>
                <a:latin typeface="Times New Roman"/>
                <a:ea typeface="DejaVu Sans"/>
              </a:rPr>
              <a:t>ТОС </a:t>
            </a:r>
            <a:r>
              <a:rPr lang="ru-RU" sz="1600" b="1" u="sng" strike="noStrike" spc="-1" dirty="0" smtClean="0">
                <a:solidFill>
                  <a:srgbClr val="0070C0"/>
                </a:solidFill>
                <a:latin typeface="Times New Roman"/>
                <a:ea typeface="DejaVu Sans"/>
              </a:rPr>
              <a:t>«</a:t>
            </a:r>
            <a:r>
              <a:rPr lang="ru-RU" sz="1600" b="1" u="sng" strike="noStrike" spc="-1" dirty="0" err="1" smtClean="0">
                <a:solidFill>
                  <a:srgbClr val="0070C0"/>
                </a:solidFill>
                <a:latin typeface="Times New Roman"/>
                <a:ea typeface="DejaVu Sans"/>
              </a:rPr>
              <a:t>Святозерье</a:t>
            </a:r>
            <a:r>
              <a:rPr lang="ru-RU" sz="1600" b="1" spc="-1" dirty="0" smtClean="0">
                <a:solidFill>
                  <a:srgbClr val="0070C0"/>
                </a:solidFill>
                <a:latin typeface="Times New Roman"/>
              </a:rPr>
              <a:t>»</a:t>
            </a:r>
          </a:p>
          <a:p>
            <a:pPr algn="ctr"/>
            <a:r>
              <a:rPr lang="ru-RU" sz="1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«Доступная </a:t>
            </a:r>
            <a:r>
              <a:rPr lang="ru-RU" sz="1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вода» (строительство </a:t>
            </a:r>
            <a:r>
              <a:rPr lang="ru-RU" sz="1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водонапорной скважины в д. </a:t>
            </a:r>
            <a:r>
              <a:rPr lang="ru-RU" sz="14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Кивика</a:t>
            </a:r>
            <a:r>
              <a:rPr lang="ru-RU" sz="1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4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6" name="CustomShape 2"/>
          <p:cNvSpPr/>
          <p:nvPr/>
        </p:nvSpPr>
        <p:spPr>
          <a:xfrm>
            <a:off x="4932040" y="3789039"/>
            <a:ext cx="3128942" cy="1208743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95D0FF"/>
              </a:gs>
              <a:gs pos="50000">
                <a:srgbClr val="BEE0FF"/>
              </a:gs>
              <a:gs pos="100000">
                <a:srgbClr val="DEEFFF"/>
              </a:gs>
            </a:gsLst>
            <a:lin ang="13500000"/>
          </a:gradFill>
          <a:ln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1600" b="1" u="sng" strike="noStrike" spc="-1" dirty="0">
                <a:solidFill>
                  <a:srgbClr val="0070C0"/>
                </a:solidFill>
                <a:latin typeface="Times New Roman"/>
                <a:ea typeface="DejaVu Sans"/>
              </a:rPr>
              <a:t>ТОС </a:t>
            </a:r>
            <a:r>
              <a:rPr lang="ru-RU" sz="1600" b="1" u="sng" strike="noStrike" spc="-1" dirty="0" smtClean="0">
                <a:solidFill>
                  <a:srgbClr val="0070C0"/>
                </a:solidFill>
                <a:latin typeface="Times New Roman"/>
                <a:ea typeface="DejaVu Sans"/>
              </a:rPr>
              <a:t>«Малая Родина»</a:t>
            </a:r>
          </a:p>
          <a:p>
            <a:pPr algn="ctr"/>
            <a:r>
              <a:rPr lang="ru-RU" sz="1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«Чистая Волошка</a:t>
            </a:r>
            <a:r>
              <a:rPr lang="ru-RU" sz="1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(установка </a:t>
            </a:r>
            <a:r>
              <a:rPr lang="ru-RU" sz="1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контейнеров и 6 урн под ТКО в общественных </a:t>
            </a:r>
            <a:r>
              <a:rPr lang="ru-RU" sz="1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местах)</a:t>
            </a:r>
            <a:endParaRPr lang="ru-RU" sz="14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CustomShape 3"/>
          <p:cNvSpPr/>
          <p:nvPr/>
        </p:nvSpPr>
        <p:spPr>
          <a:xfrm>
            <a:off x="5972787" y="742356"/>
            <a:ext cx="3024336" cy="1092862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95D0FF"/>
              </a:gs>
              <a:gs pos="50000">
                <a:srgbClr val="BEE0FF"/>
              </a:gs>
              <a:gs pos="100000">
                <a:srgbClr val="DEEFFF"/>
              </a:gs>
            </a:gsLst>
            <a:lin ang="13500000"/>
          </a:gradFill>
          <a:ln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1600" b="1" u="sng" spc="-1" dirty="0" smtClean="0">
                <a:solidFill>
                  <a:srgbClr val="0070C0"/>
                </a:solidFill>
                <a:latin typeface="Times New Roman"/>
              </a:rPr>
              <a:t> ТОС «Возрождение»</a:t>
            </a:r>
          </a:p>
          <a:p>
            <a:pPr algn="ctr"/>
            <a:r>
              <a:rPr lang="ru-RU" sz="1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«Стена  памяти</a:t>
            </a:r>
            <a:r>
              <a:rPr lang="ru-RU" sz="1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(строительство  </a:t>
            </a:r>
            <a:r>
              <a:rPr lang="ru-RU" sz="1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памятника и сквера участникам ВОВ в п. </a:t>
            </a:r>
            <a:r>
              <a:rPr lang="ru-RU" sz="1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Мирный)</a:t>
            </a:r>
            <a:endParaRPr lang="ru-RU" sz="1600" b="1" i="1" u="sng" strike="noStrike" spc="-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563" name="Rectangle 3"/>
          <p:cNvSpPr>
            <a:spLocks noChangeArrowheads="1"/>
          </p:cNvSpPr>
          <p:nvPr/>
        </p:nvSpPr>
        <p:spPr bwMode="auto">
          <a:xfrm>
            <a:off x="-20149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0" y="2790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569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6570" name="Rectangle 10"/>
          <p:cNvSpPr>
            <a:spLocks noChangeArrowheads="1"/>
          </p:cNvSpPr>
          <p:nvPr/>
        </p:nvSpPr>
        <p:spPr bwMode="auto">
          <a:xfrm>
            <a:off x="0" y="4257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573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6574" name="Rectangle 14"/>
          <p:cNvSpPr>
            <a:spLocks noChangeArrowheads="1"/>
          </p:cNvSpPr>
          <p:nvPr/>
        </p:nvSpPr>
        <p:spPr bwMode="auto">
          <a:xfrm>
            <a:off x="0" y="4019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7283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7284" name="Rectangle 4"/>
          <p:cNvSpPr>
            <a:spLocks noChangeArrowheads="1"/>
          </p:cNvSpPr>
          <p:nvPr/>
        </p:nvSpPr>
        <p:spPr bwMode="auto">
          <a:xfrm>
            <a:off x="0" y="3990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72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7289" name="Rectangle 9"/>
          <p:cNvSpPr>
            <a:spLocks noChangeArrowheads="1"/>
          </p:cNvSpPr>
          <p:nvPr/>
        </p:nvSpPr>
        <p:spPr bwMode="auto">
          <a:xfrm>
            <a:off x="0" y="2790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7290" name="Rectangle 10"/>
          <p:cNvSpPr>
            <a:spLocks noChangeArrowheads="1"/>
          </p:cNvSpPr>
          <p:nvPr/>
        </p:nvSpPr>
        <p:spPr bwMode="auto">
          <a:xfrm>
            <a:off x="0" y="50673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729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7295" name="Rectangle 15"/>
          <p:cNvSpPr>
            <a:spLocks noChangeArrowheads="1"/>
          </p:cNvSpPr>
          <p:nvPr/>
        </p:nvSpPr>
        <p:spPr bwMode="auto">
          <a:xfrm>
            <a:off x="0" y="461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7296" name="Rectangle 16"/>
          <p:cNvSpPr>
            <a:spLocks noChangeArrowheads="1"/>
          </p:cNvSpPr>
          <p:nvPr/>
        </p:nvSpPr>
        <p:spPr bwMode="auto">
          <a:xfrm>
            <a:off x="0" y="87820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CustomShape 2"/>
          <p:cNvSpPr/>
          <p:nvPr/>
        </p:nvSpPr>
        <p:spPr>
          <a:xfrm>
            <a:off x="1569250" y="3990975"/>
            <a:ext cx="2960334" cy="1182123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95D0FF"/>
              </a:gs>
              <a:gs pos="50000">
                <a:srgbClr val="BEE0FF"/>
              </a:gs>
              <a:gs pos="100000">
                <a:srgbClr val="DEEFFF"/>
              </a:gs>
            </a:gsLst>
            <a:lin ang="13500000"/>
          </a:gradFill>
          <a:ln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1600" b="1" u="sng" strike="noStrike" spc="-1" dirty="0">
                <a:solidFill>
                  <a:srgbClr val="0070C0"/>
                </a:solidFill>
                <a:latin typeface="Times New Roman"/>
                <a:ea typeface="DejaVu Sans"/>
              </a:rPr>
              <a:t>ТОС </a:t>
            </a:r>
            <a:r>
              <a:rPr lang="ru-RU" sz="1600" b="1" u="sng" strike="noStrike" spc="-1" dirty="0" smtClean="0">
                <a:solidFill>
                  <a:srgbClr val="0070C0"/>
                </a:solidFill>
                <a:latin typeface="Times New Roman"/>
                <a:ea typeface="DejaVu Sans"/>
              </a:rPr>
              <a:t>«Возрождение»</a:t>
            </a:r>
          </a:p>
          <a:p>
            <a:pPr algn="ctr"/>
            <a:r>
              <a:rPr lang="ru-RU" sz="1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Мойдодыр</a:t>
            </a:r>
            <a:r>
              <a:rPr lang="ru-RU" sz="1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(строительство </a:t>
            </a:r>
            <a:r>
              <a:rPr lang="ru-RU" sz="1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плота для полоскания белья на реке «Волошка</a:t>
            </a:r>
            <a:r>
              <a:rPr lang="ru-RU" sz="1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  <a:endParaRPr lang="ru-RU" sz="14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589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CustomShape 4"/>
          <p:cNvSpPr/>
          <p:nvPr/>
        </p:nvSpPr>
        <p:spPr>
          <a:xfrm>
            <a:off x="790304" y="1844824"/>
            <a:ext cx="3277640" cy="504056"/>
          </a:xfrm>
          <a:prstGeom prst="homePlate">
            <a:avLst>
              <a:gd name="adj" fmla="val 29499"/>
            </a:avLst>
          </a:prstGeom>
          <a:gradFill>
            <a:gsLst>
              <a:gs pos="0">
                <a:srgbClr val="95D0FF"/>
              </a:gs>
              <a:gs pos="50000">
                <a:srgbClr val="BEE0FF"/>
              </a:gs>
              <a:gs pos="100000">
                <a:srgbClr val="DEEFFF"/>
              </a:gs>
            </a:gsLst>
            <a:lin ang="0"/>
          </a:gradFill>
          <a:ln>
            <a:solidFill>
              <a:schemeClr val="bg1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90000"/>
              </a:lnSpc>
            </a:pPr>
            <a:r>
              <a:rPr lang="ru-RU" b="1" strike="noStrike" spc="-120" dirty="0" smtClean="0">
                <a:solidFill>
                  <a:srgbClr val="0070C0"/>
                </a:solidFill>
                <a:latin typeface="Trebuchet MS"/>
                <a:ea typeface="DejaVu Sans"/>
              </a:rPr>
              <a:t>Численность безработных</a:t>
            </a:r>
            <a:endParaRPr lang="ru-RU" b="0" strike="noStrike" spc="-1" dirty="0">
              <a:latin typeface="Arial"/>
            </a:endParaRPr>
          </a:p>
        </p:txBody>
      </p:sp>
      <p:sp>
        <p:nvSpPr>
          <p:cNvPr id="88" name="CustomShape 7"/>
          <p:cNvSpPr/>
          <p:nvPr/>
        </p:nvSpPr>
        <p:spPr>
          <a:xfrm>
            <a:off x="767110" y="2564904"/>
            <a:ext cx="4319640" cy="503280"/>
          </a:xfrm>
          <a:prstGeom prst="homePlate">
            <a:avLst>
              <a:gd name="adj" fmla="val 29499"/>
            </a:avLst>
          </a:prstGeom>
          <a:gradFill>
            <a:gsLst>
              <a:gs pos="0">
                <a:srgbClr val="95D0FF"/>
              </a:gs>
              <a:gs pos="50000">
                <a:srgbClr val="BEE0FF"/>
              </a:gs>
              <a:gs pos="100000">
                <a:srgbClr val="DEEFFF"/>
              </a:gs>
            </a:gsLst>
            <a:lin ang="0"/>
          </a:gradFill>
          <a:ln>
            <a:solidFill>
              <a:schemeClr val="bg1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90000"/>
              </a:lnSpc>
            </a:pPr>
            <a:r>
              <a:rPr lang="ru-RU" b="1" strike="noStrike" spc="-120" dirty="0">
                <a:solidFill>
                  <a:srgbClr val="0070C0"/>
                </a:solidFill>
                <a:latin typeface="Trebuchet MS"/>
                <a:ea typeface="DejaVu Sans"/>
              </a:rPr>
              <a:t>Среднемесячная заработная плата</a:t>
            </a:r>
            <a:endParaRPr lang="ru-RU" b="0" strike="noStrike" spc="-1" dirty="0">
              <a:latin typeface="Arial"/>
            </a:endParaRPr>
          </a:p>
        </p:txBody>
      </p:sp>
      <p:sp>
        <p:nvSpPr>
          <p:cNvPr id="89" name="CustomShape 8"/>
          <p:cNvSpPr/>
          <p:nvPr/>
        </p:nvSpPr>
        <p:spPr>
          <a:xfrm>
            <a:off x="5016774" y="2564904"/>
            <a:ext cx="2159640" cy="503280"/>
          </a:xfrm>
          <a:prstGeom prst="chevron">
            <a:avLst>
              <a:gd name="adj" fmla="val 29499"/>
            </a:avLst>
          </a:prstGeom>
          <a:gradFill>
            <a:gsLst>
              <a:gs pos="0">
                <a:srgbClr val="95D0FF"/>
              </a:gs>
              <a:gs pos="50000">
                <a:srgbClr val="BEE0FF"/>
              </a:gs>
              <a:gs pos="100000">
                <a:srgbClr val="DEEFFF"/>
              </a:gs>
            </a:gsLst>
            <a:lin ang="0"/>
          </a:gradFill>
          <a:ln>
            <a:solidFill>
              <a:schemeClr val="bg1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90000"/>
              </a:lnSpc>
            </a:pPr>
            <a:r>
              <a:rPr lang="ru-RU" b="1" strike="noStrike" spc="-120" dirty="0" smtClean="0">
                <a:solidFill>
                  <a:srgbClr val="C00000"/>
                </a:solidFill>
                <a:latin typeface="Trebuchet MS"/>
                <a:ea typeface="DejaVu Sans"/>
              </a:rPr>
              <a:t>44770,7 </a:t>
            </a:r>
            <a:r>
              <a:rPr lang="ru-RU" b="1" strike="noStrike" spc="-120" dirty="0" smtClean="0">
                <a:solidFill>
                  <a:srgbClr val="0070C0"/>
                </a:solidFill>
                <a:latin typeface="Trebuchet MS"/>
                <a:ea typeface="DejaVu Sans"/>
              </a:rPr>
              <a:t>рублей</a:t>
            </a:r>
            <a:r>
              <a:rPr lang="ru-RU" b="1" strike="noStrike" spc="-120" dirty="0" smtClean="0">
                <a:solidFill>
                  <a:srgbClr val="C00000"/>
                </a:solidFill>
                <a:latin typeface="Trebuchet MS"/>
                <a:ea typeface="DejaVu Sans"/>
              </a:rPr>
              <a:t> </a:t>
            </a:r>
            <a:endParaRPr lang="ru-RU" b="0" strike="noStrike" spc="-1" dirty="0">
              <a:latin typeface="Arial"/>
            </a:endParaRPr>
          </a:p>
        </p:txBody>
      </p:sp>
      <p:pic>
        <p:nvPicPr>
          <p:cNvPr id="92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428596" y="142852"/>
            <a:ext cx="723418" cy="854524"/>
          </a:xfrm>
          <a:prstGeom prst="rect">
            <a:avLst/>
          </a:prstGeom>
          <a:ln>
            <a:noFill/>
          </a:ln>
        </p:spPr>
      </p:pic>
      <p:sp>
        <p:nvSpPr>
          <p:cNvPr id="25" name="CustomShape 7"/>
          <p:cNvSpPr/>
          <p:nvPr/>
        </p:nvSpPr>
        <p:spPr>
          <a:xfrm>
            <a:off x="790305" y="1196752"/>
            <a:ext cx="4319640" cy="503280"/>
          </a:xfrm>
          <a:prstGeom prst="homePlate">
            <a:avLst>
              <a:gd name="adj" fmla="val 29499"/>
            </a:avLst>
          </a:prstGeom>
          <a:gradFill>
            <a:gsLst>
              <a:gs pos="0">
                <a:srgbClr val="95D0FF"/>
              </a:gs>
              <a:gs pos="50000">
                <a:srgbClr val="BEE0FF"/>
              </a:gs>
              <a:gs pos="100000">
                <a:srgbClr val="DEEFFF"/>
              </a:gs>
            </a:gsLst>
            <a:lin ang="0"/>
          </a:gradFill>
          <a:ln>
            <a:solidFill>
              <a:schemeClr val="bg1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90000"/>
              </a:lnSpc>
            </a:pPr>
            <a:r>
              <a:rPr lang="ru-RU" b="1" spc="-120" dirty="0">
                <a:solidFill>
                  <a:srgbClr val="0070C0"/>
                </a:solidFill>
                <a:latin typeface="Trebuchet MS"/>
              </a:rPr>
              <a:t>Количество предприятий </a:t>
            </a:r>
            <a:r>
              <a:rPr lang="ru-RU" b="1" spc="-120" dirty="0" smtClean="0">
                <a:solidFill>
                  <a:srgbClr val="0070C0"/>
                </a:solidFill>
                <a:latin typeface="Trebuchet MS"/>
              </a:rPr>
              <a:t>, организаций</a:t>
            </a:r>
            <a:endParaRPr lang="ru-RU" b="0" strike="noStrike" spc="-1" dirty="0">
              <a:latin typeface="Arial"/>
            </a:endParaRPr>
          </a:p>
        </p:txBody>
      </p:sp>
      <p:sp>
        <p:nvSpPr>
          <p:cNvPr id="24" name="CustomShape 5"/>
          <p:cNvSpPr/>
          <p:nvPr/>
        </p:nvSpPr>
        <p:spPr>
          <a:xfrm>
            <a:off x="4067944" y="1844824"/>
            <a:ext cx="1855990" cy="498382"/>
          </a:xfrm>
          <a:prstGeom prst="chevron">
            <a:avLst>
              <a:gd name="adj" fmla="val 29499"/>
            </a:avLst>
          </a:prstGeom>
          <a:gradFill>
            <a:gsLst>
              <a:gs pos="0">
                <a:srgbClr val="95D0FF"/>
              </a:gs>
              <a:gs pos="50000">
                <a:srgbClr val="BEE0FF"/>
              </a:gs>
              <a:gs pos="100000">
                <a:srgbClr val="DEEFFF"/>
              </a:gs>
            </a:gsLst>
            <a:lin ang="0"/>
          </a:gradFill>
          <a:ln>
            <a:solidFill>
              <a:schemeClr val="bg1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90000"/>
              </a:lnSpc>
            </a:pPr>
            <a:r>
              <a:rPr lang="ru-RU" b="1" strike="noStrike" spc="-120" dirty="0" smtClean="0">
                <a:solidFill>
                  <a:srgbClr val="C0000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430  </a:t>
            </a:r>
            <a:r>
              <a:rPr lang="ru-RU" b="1" strike="noStrike" spc="-120" dirty="0" smtClean="0">
                <a:solidFill>
                  <a:srgbClr val="0070C0"/>
                </a:solidFill>
                <a:latin typeface="Trebuchet MS"/>
                <a:ea typeface="DejaVu Sans"/>
              </a:rPr>
              <a:t>человек</a:t>
            </a:r>
            <a:endParaRPr lang="ru-RU" b="0" strike="noStrike" spc="-1" dirty="0">
              <a:solidFill>
                <a:srgbClr val="0070C0"/>
              </a:solidFill>
              <a:latin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39752" y="570114"/>
            <a:ext cx="4176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Рынок труда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CustomShape 8"/>
          <p:cNvSpPr/>
          <p:nvPr/>
        </p:nvSpPr>
        <p:spPr>
          <a:xfrm>
            <a:off x="5155238" y="1194698"/>
            <a:ext cx="2159640" cy="503280"/>
          </a:xfrm>
          <a:prstGeom prst="chevron">
            <a:avLst>
              <a:gd name="adj" fmla="val 29499"/>
            </a:avLst>
          </a:prstGeom>
          <a:gradFill>
            <a:gsLst>
              <a:gs pos="0">
                <a:srgbClr val="95D0FF"/>
              </a:gs>
              <a:gs pos="50000">
                <a:srgbClr val="BEE0FF"/>
              </a:gs>
              <a:gs pos="100000">
                <a:srgbClr val="DEEFFF"/>
              </a:gs>
            </a:gsLst>
            <a:lin ang="0"/>
          </a:gradFill>
          <a:ln>
            <a:solidFill>
              <a:schemeClr val="bg1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90000"/>
              </a:lnSpc>
            </a:pPr>
            <a:r>
              <a:rPr lang="ru-RU" b="1" strike="noStrike" spc="-120" dirty="0" smtClean="0">
                <a:solidFill>
                  <a:srgbClr val="C00000"/>
                </a:solidFill>
                <a:latin typeface="Trebuchet MS"/>
                <a:ea typeface="DejaVu Sans"/>
              </a:rPr>
              <a:t>163 </a:t>
            </a:r>
            <a:r>
              <a:rPr lang="ru-RU" b="1" strike="noStrike" spc="-120" dirty="0" smtClean="0">
                <a:solidFill>
                  <a:srgbClr val="0070C0"/>
                </a:solidFill>
                <a:latin typeface="Trebuchet MS"/>
                <a:ea typeface="DejaVu Sans"/>
              </a:rPr>
              <a:t>единицы</a:t>
            </a:r>
            <a:r>
              <a:rPr lang="ru-RU" b="1" strike="noStrike" spc="-120" dirty="0" smtClean="0">
                <a:solidFill>
                  <a:srgbClr val="C00000"/>
                </a:solidFill>
                <a:latin typeface="Trebuchet MS"/>
                <a:ea typeface="DejaVu Sans"/>
              </a:rPr>
              <a:t> </a:t>
            </a:r>
            <a:endParaRPr lang="ru-RU" b="0" strike="noStrike" spc="-1" dirty="0">
              <a:latin typeface="Arial"/>
            </a:endParaRPr>
          </a:p>
        </p:txBody>
      </p:sp>
      <p:pic>
        <p:nvPicPr>
          <p:cNvPr id="2050" name="Picture 2" descr="Требуются медработники, педагоги, управленцы — Степные вести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58"/>
          <a:stretch/>
        </p:blipFill>
        <p:spPr bwMode="auto">
          <a:xfrm>
            <a:off x="2195736" y="3454400"/>
            <a:ext cx="4876800" cy="30142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7763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idx="1"/>
          </p:nvPr>
        </p:nvSpPr>
        <p:spPr>
          <a:xfrm>
            <a:off x="2195736" y="476672"/>
            <a:ext cx="4680520" cy="1368152"/>
          </a:xfrm>
        </p:spPr>
        <p:txBody>
          <a:bodyPr>
            <a:normAutofit fontScale="400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/>
            <a:endParaRPr lang="ru-RU" sz="1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eaLnBrk="1" hangingPunct="1"/>
            <a:endParaRPr 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eaLnBrk="1" hangingPunct="1">
              <a:buFontTx/>
              <a:buNone/>
            </a:pPr>
            <a:endParaRPr 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eaLnBrk="1" hangingPunct="1">
              <a:buFontTx/>
              <a:buNone/>
            </a:pPr>
            <a:endParaRPr 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eaLnBrk="1" hangingPunct="1">
              <a:buFontTx/>
              <a:buNone/>
            </a:pPr>
            <a:endParaRPr 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eaLnBrk="1" hangingPunct="1">
              <a:buFontTx/>
              <a:buNone/>
            </a:pPr>
            <a:endParaRPr 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lvl="0" indent="0" algn="ctr">
              <a:spcBef>
                <a:spcPct val="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8600" spc="-125" dirty="0" smtClean="0">
                <a:ln w="3175">
                  <a:noFill/>
                </a:ln>
                <a:solidFill>
                  <a:srgbClr val="1F497D"/>
                </a:solidFill>
                <a:latin typeface="Trebuchet MS" pitchFamily="34" charset="0"/>
                <a:cs typeface="Arial" charset="0"/>
              </a:rPr>
              <a:t>Приоритеты работы</a:t>
            </a:r>
          </a:p>
          <a:p>
            <a:pPr eaLnBrk="1" hangingPunct="1"/>
            <a:endParaRPr 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eaLnBrk="1" hangingPunct="1">
              <a:buFontTx/>
              <a:buNone/>
            </a:pP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1916832"/>
            <a:ext cx="7992888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строительство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Лесозаводский школы;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строительство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детского сада в пос.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</a:rPr>
              <a:t>Ерцево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;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строительство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ФОК в пос. Коноша;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капитальный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ремонт автомобильных дорог(Коноша –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</a:rPr>
              <a:t>Няндома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; Коноша – Вожега; Коноша -Вельск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строительство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служебного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жилья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idx="1"/>
          </p:nvPr>
        </p:nvSpPr>
        <p:spPr>
          <a:xfrm>
            <a:off x="0" y="980728"/>
            <a:ext cx="9083352" cy="3367076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/>
            <a:endParaRPr lang="ru-RU" sz="1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eaLnBrk="1" hangingPunct="1"/>
            <a:endParaRPr 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eaLnBrk="1" hangingPunct="1">
              <a:buFontTx/>
              <a:buNone/>
            </a:pPr>
            <a:endParaRPr 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eaLnBrk="1" hangingPunct="1">
              <a:buFontTx/>
              <a:buNone/>
            </a:pPr>
            <a:endParaRPr 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eaLnBrk="1" hangingPunct="1">
              <a:buFontTx/>
              <a:buNone/>
            </a:pPr>
            <a:endParaRPr 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eaLnBrk="1" hangingPunct="1">
              <a:buFontTx/>
              <a:buNone/>
            </a:pPr>
            <a:endParaRPr 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lvl="0" indent="0" algn="ctr">
              <a:spcBef>
                <a:spcPct val="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5400" spc="-125" dirty="0" smtClean="0">
                <a:ln w="3175">
                  <a:noFill/>
                </a:ln>
                <a:solidFill>
                  <a:srgbClr val="1F497D"/>
                </a:solidFill>
                <a:latin typeface="Trebuchet MS" pitchFamily="34" charset="0"/>
                <a:cs typeface="Arial" charset="0"/>
              </a:rPr>
              <a:t>Спасибо за внимание!</a:t>
            </a:r>
          </a:p>
          <a:p>
            <a:pPr eaLnBrk="1" hangingPunct="1"/>
            <a:endParaRPr 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eaLnBrk="1" hangingPunct="1">
              <a:buFontTx/>
              <a:buNone/>
            </a:pP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39253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790170" y="326963"/>
            <a:ext cx="6590142" cy="12954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3000" b="1" i="0" u="none" strike="noStrike" kern="1200" cap="none" spc="-150" normalizeH="0" baseline="0" noProof="0" dirty="0" smtClean="0">
                <a:ln w="3175"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Инвестиции</a:t>
            </a:r>
            <a:endParaRPr lang="ru-RU" sz="3000" b="1" spc="-150" dirty="0" smtClean="0">
              <a:ln w="3175">
                <a:noFill/>
              </a:ln>
              <a:solidFill>
                <a:srgbClr val="1F497D"/>
              </a:solidFill>
              <a:latin typeface="Trebuchet MS" pitchFamily="34" charset="0"/>
              <a:cs typeface="Arial" charset="0"/>
            </a:endParaRP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2000" b="1" i="1" u="none" strike="noStrike" kern="1200" cap="none" spc="-150" normalizeH="0" baseline="0" noProof="0" dirty="0" smtClean="0">
                <a:ln w="3175"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Лесная отрасль</a:t>
            </a:r>
            <a:endParaRPr kumimoji="0" lang="ru-RU" sz="2000" b="1" i="1" u="none" strike="noStrike" kern="1200" cap="none" spc="-150" normalizeH="0" baseline="0" noProof="0" dirty="0">
              <a:ln w="3175">
                <a:noFill/>
              </a:ln>
              <a:solidFill>
                <a:srgbClr val="1F497D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715373" y="2470405"/>
            <a:ext cx="5541902" cy="12464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50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Выработано:</a:t>
            </a:r>
          </a:p>
          <a:p>
            <a:pPr algn="ctr"/>
            <a:r>
              <a:rPr lang="ru-RU" sz="250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деловой древесины – </a:t>
            </a:r>
            <a:r>
              <a:rPr lang="ru-RU" sz="2500" b="1" dirty="0" smtClean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726,9</a:t>
            </a:r>
            <a:r>
              <a:rPr lang="ru-RU" sz="250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dirty="0" err="1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тыс.куб.м</a:t>
            </a:r>
            <a:r>
              <a:rPr lang="ru-RU" sz="250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.;</a:t>
            </a:r>
          </a:p>
          <a:p>
            <a:pPr algn="ctr"/>
            <a:r>
              <a:rPr lang="ru-RU" sz="2500" dirty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50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иломатериалов – </a:t>
            </a:r>
            <a:r>
              <a:rPr lang="ru-RU" sz="2500" b="1" dirty="0" smtClean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44,5</a:t>
            </a:r>
            <a:r>
              <a:rPr lang="ru-RU" sz="250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dirty="0" err="1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тыс.куб.м</a:t>
            </a:r>
            <a:r>
              <a:rPr lang="ru-RU" sz="250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500" dirty="0">
              <a:solidFill>
                <a:srgbClr val="FF00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4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734" y="222532"/>
            <a:ext cx="618873" cy="7521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3" name="TextBox 12"/>
          <p:cNvSpPr txBox="1"/>
          <p:nvPr/>
        </p:nvSpPr>
        <p:spPr>
          <a:xfrm>
            <a:off x="925240" y="1340768"/>
            <a:ext cx="4717797" cy="8617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50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Всего заготовлено древесины</a:t>
            </a:r>
          </a:p>
          <a:p>
            <a:pPr algn="ctr"/>
            <a:r>
              <a:rPr lang="ru-RU" sz="2500" b="1" dirty="0" smtClean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969,2 тыс. куб. м. </a:t>
            </a:r>
            <a:endParaRPr lang="ru-RU" sz="2500" b="1" dirty="0">
              <a:solidFill>
                <a:srgbClr val="FF00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1" t="20167" b="33350"/>
          <a:stretch/>
        </p:blipFill>
        <p:spPr bwMode="auto">
          <a:xfrm>
            <a:off x="2318159" y="4747646"/>
            <a:ext cx="4805366" cy="17852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2180820" y="4032066"/>
            <a:ext cx="5080044" cy="4770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50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Лесопильных производств – </a:t>
            </a:r>
            <a:r>
              <a:rPr lang="ru-RU" sz="2500" b="1" dirty="0" smtClean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39</a:t>
            </a:r>
            <a:r>
              <a:rPr lang="ru-RU" sz="250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ед..</a:t>
            </a:r>
            <a:r>
              <a:rPr lang="ru-RU" sz="2500" dirty="0" smtClean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500" dirty="0">
              <a:solidFill>
                <a:srgbClr val="FF00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Заготовка древесины | Металлургический портал MetalSpace.r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697" y="598597"/>
            <a:ext cx="2605365" cy="19540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7929563" y="6643688"/>
            <a:ext cx="1214437" cy="2143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738500" y="6535399"/>
            <a:ext cx="428625" cy="222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AEE8C2A-775F-4894-B6F5-BFA9519F1BC4}" type="slidenum">
              <a:rPr lang="ru-RU" smtClean="0">
                <a:solidFill>
                  <a:schemeClr val="accent6"/>
                </a:solidFill>
              </a:rPr>
              <a:pPr>
                <a:defRPr/>
              </a:pPr>
              <a:t>5</a:t>
            </a:fld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2" name="Пятиугольник 1"/>
          <p:cNvSpPr/>
          <p:nvPr/>
        </p:nvSpPr>
        <p:spPr>
          <a:xfrm>
            <a:off x="500180" y="646081"/>
            <a:ext cx="6770914" cy="369332"/>
          </a:xfrm>
          <a:prstGeom prst="homePlat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spc="200" dirty="0" smtClean="0">
                <a:solidFill>
                  <a:srgbClr val="2A12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РЕАЛИЗУЕМЫЕ ИНВЕСТИЦИОННЫЕ ПРОЕКТЫ</a:t>
            </a:r>
            <a:endParaRPr lang="ru-RU" b="1" spc="200" dirty="0">
              <a:solidFill>
                <a:srgbClr val="2A125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6934282"/>
              </p:ext>
            </p:extLst>
          </p:nvPr>
        </p:nvGraphicFramePr>
        <p:xfrm>
          <a:off x="515257" y="1556792"/>
          <a:ext cx="8186058" cy="3562817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972141"/>
                <a:gridCol w="6213917"/>
              </a:tblGrid>
              <a:tr h="207584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«ЧИСТАЯ ВОДА»</a:t>
                      </a:r>
                      <a:endParaRPr lang="ru-RU" sz="1600" b="1" kern="1200" dirty="0" smtClean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73452">
                <a:tc>
                  <a:txBody>
                    <a:bodyPr/>
                    <a:lstStyle/>
                    <a:p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ИНИЦИАТОР</a:t>
                      </a:r>
                      <a:r>
                        <a:rPr lang="ru-RU" sz="1300" b="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ПРОЕКТА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администрация муниципального</a:t>
                      </a:r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образования «</a:t>
                      </a:r>
                      <a:r>
                        <a:rPr lang="ru-RU" sz="1600" b="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Коношский</a:t>
                      </a:r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муниципальный район»</a:t>
                      </a:r>
                      <a:endParaRPr lang="ru-RU" sz="1600" b="0" kern="1200" baseline="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39915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МЕСТО РЕАЛИЗАЦИИ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Архангельская область, </a:t>
                      </a:r>
                      <a:r>
                        <a:rPr lang="ru-RU" sz="1600" b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Коношский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район, </a:t>
                      </a:r>
                      <a:r>
                        <a:rPr lang="ru-RU" sz="1600" b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пос.Ерцево</a:t>
                      </a:r>
                      <a:endParaRPr lang="ru-RU" sz="1600" b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46883"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СРОК РЕАЛИЗАЦИИ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год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ФИНАНСИРОВАНИЕ</a:t>
                      </a:r>
                      <a:r>
                        <a:rPr lang="ru-RU" sz="13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ПРОЕКТА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u="non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Субсидия 1,6 </a:t>
                      </a:r>
                      <a:r>
                        <a:rPr lang="ru-RU" sz="1600" b="0" u="none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млн.руб</a:t>
                      </a:r>
                      <a:endParaRPr lang="ru-RU" sz="1600" b="0" u="none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600" b="0" u="non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Средства местного бюджета 0,5 </a:t>
                      </a:r>
                      <a:r>
                        <a:rPr lang="ru-RU" sz="1600" b="0" u="none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млн.руб</a:t>
                      </a:r>
                      <a:r>
                        <a:rPr lang="ru-RU" sz="1600" b="0" u="non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ru-RU" sz="1600" b="0" u="non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382499"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КРАТКОЕ ОПИСАНИЕ ПРОЕКТА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Устройство новой скважины со станцией водоочистки</a:t>
                      </a:r>
                      <a:r>
                        <a:rPr lang="ru-RU" sz="160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замена 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 </a:t>
                      </a:r>
                      <a:r>
                        <a:rPr lang="ru-RU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км.водовода</a:t>
                      </a:r>
                      <a:r>
                        <a:rPr lang="ru-RU" sz="160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устройство смарт-колонок.</a:t>
                      </a:r>
                      <a:endParaRPr lang="ru-RU" sz="1600" b="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4" name="Picture 6" descr="https://sun9-25.userapi.com/impg/sDomcfM8nMSK0lH2P3Dr3Iist5ZjMdEOYj64Ng/m7wgDDRd6GE.jpg?size=1100x1100&amp;quality=96&amp;sign=e13fb25fe4fc30dd1326c7b97646dad7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166040"/>
            <a:ext cx="2699906" cy="2608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426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7929563" y="6643688"/>
            <a:ext cx="1214437" cy="2143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738500" y="6535399"/>
            <a:ext cx="428625" cy="222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AEE8C2A-775F-4894-B6F5-BFA9519F1BC4}" type="slidenum">
              <a:rPr lang="ru-RU" smtClean="0">
                <a:solidFill>
                  <a:schemeClr val="accent6"/>
                </a:solidFill>
              </a:rPr>
              <a:pPr>
                <a:defRPr/>
              </a:pPr>
              <a:t>6</a:t>
            </a:fld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2" name="Пятиугольник 1"/>
          <p:cNvSpPr/>
          <p:nvPr/>
        </p:nvSpPr>
        <p:spPr>
          <a:xfrm>
            <a:off x="323528" y="646081"/>
            <a:ext cx="6770914" cy="369332"/>
          </a:xfrm>
          <a:prstGeom prst="homePlat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spc="200" dirty="0" smtClean="0">
                <a:solidFill>
                  <a:srgbClr val="2A12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РЕАЛИЗУЕМЫЕ ИНВЕСТИЦИОННЫЕ ПРОЕКТЫ</a:t>
            </a:r>
            <a:endParaRPr lang="ru-RU" b="1" spc="200" dirty="0">
              <a:solidFill>
                <a:srgbClr val="2A125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8534094"/>
              </p:ext>
            </p:extLst>
          </p:nvPr>
        </p:nvGraphicFramePr>
        <p:xfrm>
          <a:off x="251520" y="1340768"/>
          <a:ext cx="8496943" cy="475488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669556"/>
                <a:gridCol w="6827387"/>
              </a:tblGrid>
              <a:tr h="207584">
                <a:tc>
                  <a:txBody>
                    <a:bodyPr/>
                    <a:lstStyle/>
                    <a:p>
                      <a:r>
                        <a:rPr lang="ru-RU" sz="13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</a:t>
                      </a:r>
                      <a:endParaRPr lang="ru-RU" sz="13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«Формирование</a:t>
                      </a:r>
                      <a:r>
                        <a:rPr lang="ru-RU" sz="1600" kern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комфортной (современной) городской сети</a:t>
                      </a:r>
                      <a:r>
                        <a:rPr lang="ru-RU" sz="16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 </a:t>
                      </a:r>
                    </a:p>
                    <a:p>
                      <a:pPr algn="ctr"/>
                      <a:r>
                        <a:rPr lang="ru-RU" sz="1600" i="1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Благоустройство дворовых</a:t>
                      </a:r>
                      <a:r>
                        <a:rPr lang="ru-RU" sz="1600" i="1" kern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 общественных территорий</a:t>
                      </a:r>
                      <a:endParaRPr lang="ru-RU" sz="1600" b="1" i="1" kern="1200" dirty="0" smtClean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39915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МЕСТО РЕАЛИЗАЦИИ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Архангельская область, </a:t>
                      </a:r>
                      <a:r>
                        <a:rPr lang="ru-RU" sz="1600" b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Коношский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район: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 «</a:t>
                      </a:r>
                      <a:r>
                        <a:rPr lang="ru-RU" sz="1600" b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Коношское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»;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 «</a:t>
                      </a:r>
                      <a:r>
                        <a:rPr lang="ru-RU" sz="1600" b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Подюжское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»;</a:t>
                      </a:r>
                    </a:p>
                    <a:p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   МО «</a:t>
                      </a:r>
                      <a:r>
                        <a:rPr lang="ru-RU" sz="1600" b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Ерцевское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».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ФИНАНСИРОВАНИЕ</a:t>
                      </a:r>
                      <a:r>
                        <a:rPr lang="ru-RU" sz="13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ПРОЕКТА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 «</a:t>
                      </a:r>
                      <a:r>
                        <a:rPr lang="ru-RU" sz="1600" b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Коношское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 – 3745,183 </a:t>
                      </a:r>
                      <a:r>
                        <a:rPr lang="ru-RU" sz="1600" b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тыс.руб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 «</a:t>
                      </a:r>
                      <a:r>
                        <a:rPr lang="ru-RU" sz="1600" b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Подюжское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 - 1286,091 </a:t>
                      </a:r>
                      <a:r>
                        <a:rPr lang="ru-RU" sz="1600" b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тыс.руб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   МО «</a:t>
                      </a:r>
                      <a:r>
                        <a:rPr lang="ru-RU" sz="1600" b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Ерцевское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</a:t>
                      </a: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- 1543,835 </a:t>
                      </a:r>
                      <a:r>
                        <a:rPr lang="ru-RU" sz="1600" b="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тыс.руб</a:t>
                      </a: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ru-RU" sz="1600" b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382499"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КРАТКОЕ ОПИСАНИЕ ПРОЕКТА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u="sng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МО «</a:t>
                      </a:r>
                      <a:r>
                        <a:rPr lang="ru-RU" sz="1600" b="0" u="sng" kern="1200" dirty="0" err="1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Коношское</a:t>
                      </a:r>
                      <a:r>
                        <a:rPr lang="ru-RU" sz="1600" b="0" u="sng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»</a:t>
                      </a: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  асфальтирование проездов к</a:t>
                      </a:r>
                      <a:r>
                        <a:rPr lang="ru-RU" sz="1600" b="0" kern="1200" baseline="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многоквартирным домам,</a:t>
                      </a: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устройство дренажа, колодца; отсыпка территорий и проездов к детским площадкам.</a:t>
                      </a:r>
                      <a:endParaRPr lang="ru-RU" sz="1600" b="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600" b="0" u="sng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МО «</a:t>
                      </a:r>
                      <a:r>
                        <a:rPr lang="ru-RU" sz="1600" b="0" u="sng" kern="1200" dirty="0" err="1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Подюжское</a:t>
                      </a:r>
                      <a:r>
                        <a:rPr lang="ru-RU" sz="1600" b="0" u="sng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»</a:t>
                      </a: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 устройство детской и тренажерной площадки; ремонты общественных колодцев.</a:t>
                      </a:r>
                      <a:endParaRPr lang="ru-RU" sz="1600" b="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600" b="0" u="sng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МО «</a:t>
                      </a:r>
                      <a:r>
                        <a:rPr lang="ru-RU" sz="1600" b="0" u="sng" kern="1200" dirty="0" err="1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Ерцевское</a:t>
                      </a:r>
                      <a:r>
                        <a:rPr lang="ru-RU" sz="1600" b="0" u="sng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»</a:t>
                      </a: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 устройство ярмарочной площади – отсыпка, устройство подходов; устройство спортивного корта ( ограждение, устройство трибун, планировка территории).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5554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7929563" y="6643688"/>
            <a:ext cx="1214437" cy="2143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738500" y="6535399"/>
            <a:ext cx="428625" cy="222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AEE8C2A-775F-4894-B6F5-BFA9519F1BC4}" type="slidenum">
              <a:rPr lang="ru-RU" smtClean="0">
                <a:solidFill>
                  <a:schemeClr val="accent6"/>
                </a:solidFill>
              </a:rPr>
              <a:pPr>
                <a:defRPr/>
              </a:pPr>
              <a:t>7</a:t>
            </a:fld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2" name="Пятиугольник 1"/>
          <p:cNvSpPr/>
          <p:nvPr/>
        </p:nvSpPr>
        <p:spPr>
          <a:xfrm>
            <a:off x="312958" y="454353"/>
            <a:ext cx="6770914" cy="369332"/>
          </a:xfrm>
          <a:prstGeom prst="homePlat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spc="200" dirty="0" smtClean="0">
                <a:solidFill>
                  <a:srgbClr val="2A12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РЕАЛИЗУЕМЫЕ ИНВЕСТИЦИОННЫЕ ПРОЕКТЫ</a:t>
            </a:r>
            <a:endParaRPr lang="ru-RU" b="1" spc="200" dirty="0">
              <a:solidFill>
                <a:srgbClr val="2A125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3248338"/>
              </p:ext>
            </p:extLst>
          </p:nvPr>
        </p:nvGraphicFramePr>
        <p:xfrm>
          <a:off x="312958" y="1052736"/>
          <a:ext cx="8496943" cy="533400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594746"/>
                <a:gridCol w="6902197"/>
              </a:tblGrid>
              <a:tr h="207584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«Формирование</a:t>
                      </a:r>
                      <a:r>
                        <a:rPr lang="ru-RU" sz="1400" kern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комфортной (современной) городской сети</a:t>
                      </a:r>
                      <a:r>
                        <a:rPr lang="ru-RU" sz="14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 </a:t>
                      </a:r>
                    </a:p>
                    <a:p>
                      <a:pPr algn="l"/>
                      <a:r>
                        <a:rPr lang="ru-RU" sz="1400" i="1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Благоустройство сельских поселений и приобретение техники</a:t>
                      </a:r>
                      <a:endParaRPr lang="ru-RU" sz="1400" b="1" i="1" kern="1200" dirty="0" smtClean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ФИНАНСИРОВАНИЕ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ПРОЕКТА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4823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b="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тыс.руб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382499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КРАТКОЕ ОПИСАНИЕ ПРОЕКТА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МО "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Коношское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" - вывоз строительных остатков, хозяйственных построек после программы "Переселение из аварийного и ветхого жилья". Планировка территории 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МО "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Тавреньгское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"- приобретение трактора ДТ-75 и газонокосилки. Установка лавочек для полоскания белья. Установка ограждения для детской площадки. Ремонт мостков, ремонт колодца. Мостик через ручей. 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МО "Мирный" - приобретение и установка детского спортивного оборудования для детской площадки и садово-парковой мебели в существующий сквер. 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МО "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Вохтомское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"-  приобретение и установка детского спортивного  и игрового оборудования для детской площадки.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МО "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Климовское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" - разборка старого здания, приобретение снегоуборочной техники. 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МО "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Подюжское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" - ремонты искусственного водохранилища (дамбы), источника нецентрализованного водоснабжения (колодца), деревянного тротуара; устройство 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вешалов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и плота для полоскания; уборка несанкционированной свалки; демонтаж аварийных деревьев (тополей) 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МО "Волошское"- приобретение коммунальной техники и триммера; ремонт системы водоснабжения; уличное освещение; ремонт нецентрализованной системы водоснабжения.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МО "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Ерцевское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"- асфальтирование центральной площади.</a:t>
                      </a:r>
                      <a:endParaRPr lang="ru-RU" sz="1400" b="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7706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7929563" y="6643688"/>
            <a:ext cx="1214437" cy="2143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738500" y="6535399"/>
            <a:ext cx="428625" cy="222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AEE8C2A-775F-4894-B6F5-BFA9519F1BC4}" type="slidenum">
              <a:rPr lang="ru-RU" smtClean="0">
                <a:solidFill>
                  <a:schemeClr val="accent6"/>
                </a:solidFill>
              </a:rPr>
              <a:pPr>
                <a:defRPr/>
              </a:pPr>
              <a:t>8</a:t>
            </a:fld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2" name="Пятиугольник 1"/>
          <p:cNvSpPr/>
          <p:nvPr/>
        </p:nvSpPr>
        <p:spPr>
          <a:xfrm>
            <a:off x="539551" y="589392"/>
            <a:ext cx="8190505" cy="430887"/>
          </a:xfrm>
          <a:prstGeom prst="homePlat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2A12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Переселение граждан из аварийного жилищного фонда</a:t>
            </a:r>
            <a:endParaRPr lang="ru-RU" sz="2200" b="1" dirty="0">
              <a:solidFill>
                <a:srgbClr val="2A125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До конца 2021 года в Сочи из аварийного жилья переселят почти 400 человек |  Министерство топливно-энергетического комплекса и жилищно-коммунального  хозяйст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57" r="41930"/>
          <a:stretch/>
        </p:blipFill>
        <p:spPr bwMode="auto">
          <a:xfrm>
            <a:off x="5220072" y="3801543"/>
            <a:ext cx="2945702" cy="28421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1484784"/>
            <a:ext cx="82238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риобретено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квартир в построенном доме в </a:t>
            </a:r>
            <a:r>
              <a:rPr lang="ru-RU" sz="24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п.Коноша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ул.Красные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Зори дом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6234" y="2564904"/>
            <a:ext cx="82238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Переселены граждане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из </a:t>
            </a:r>
            <a:r>
              <a:rPr lang="ru-RU" sz="24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д.Климовская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д.Пономарёвская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п.Гринево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п.Мирный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п.Мелентьевский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д.Ануфриево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3719534"/>
            <a:ext cx="8280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 приобретенных квартир составила – 16 891,0 </a:t>
            </a:r>
            <a:r>
              <a:rPr lang="ru-RU" sz="24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тыс.рублей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2590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7929563" y="6643688"/>
            <a:ext cx="1214437" cy="2143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738500" y="6535399"/>
            <a:ext cx="428625" cy="222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AEE8C2A-775F-4894-B6F5-BFA9519F1BC4}" type="slidenum">
              <a:rPr lang="ru-RU" smtClean="0">
                <a:solidFill>
                  <a:schemeClr val="accent6"/>
                </a:solidFill>
              </a:rPr>
              <a:pPr>
                <a:defRPr/>
              </a:pPr>
              <a:t>9</a:t>
            </a:fld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2" name="Пятиугольник 1"/>
          <p:cNvSpPr/>
          <p:nvPr/>
        </p:nvSpPr>
        <p:spPr>
          <a:xfrm>
            <a:off x="523681" y="158505"/>
            <a:ext cx="3672409" cy="430887"/>
          </a:xfrm>
          <a:prstGeom prst="homePlate">
            <a:avLst/>
          </a:prstGeom>
          <a:ln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2A12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СТРОИТЕЛЬСТВО</a:t>
            </a:r>
            <a:endParaRPr lang="ru-RU" sz="2200" b="1" dirty="0">
              <a:solidFill>
                <a:srgbClr val="2A125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Земля ИЖС: как получить, какие документы нужны для оформления, какие  строения можно возводить, достоинства и недостатки, отличия от СНТ, ЛПХ и  ДНП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207" y="787589"/>
            <a:ext cx="2307185" cy="15434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672979" y="1016137"/>
            <a:ext cx="5256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Индивидуальное </a:t>
            </a:r>
            <a:r>
              <a:rPr lang="ru-RU" b="1" dirty="0">
                <a:solidFill>
                  <a:srgbClr val="002060"/>
                </a:solidFill>
              </a:rPr>
              <a:t>жилищное строительство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76766" y="1403501"/>
            <a:ext cx="64087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2060"/>
                </a:solidFill>
              </a:rPr>
              <a:t>Введено  в эксплуатацию 18 домов, площадью 2671кв.м</a:t>
            </a:r>
            <a:r>
              <a:rPr lang="ru-RU" sz="1400" dirty="0"/>
              <a:t>.</a:t>
            </a:r>
          </a:p>
        </p:txBody>
      </p:sp>
      <p:pic>
        <p:nvPicPr>
          <p:cNvPr id="2052" name="Picture 4" descr="Россияне поделились своим представлением о школе | Победа РФ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787" y="1841115"/>
            <a:ext cx="2328581" cy="15531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23681" y="2352702"/>
            <a:ext cx="60638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Строительство школы на 440 мест в </a:t>
            </a:r>
            <a:r>
              <a:rPr lang="ru-RU" b="1" dirty="0" err="1">
                <a:solidFill>
                  <a:srgbClr val="002060"/>
                </a:solidFill>
              </a:rPr>
              <a:t>п.Коноша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69574" y="2588773"/>
            <a:ext cx="521179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2060"/>
                </a:solidFill>
              </a:rPr>
              <a:t>выполнены работы по установлению границ земельного участка захоронений, выполнен проект санитарно-защитной зоны кладбища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018934" y="3557487"/>
            <a:ext cx="67061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Проектирование детского сада на 120 мест в </a:t>
            </a:r>
            <a:r>
              <a:rPr lang="ru-RU" b="1" dirty="0" err="1">
                <a:solidFill>
                  <a:srgbClr val="002060"/>
                </a:solidFill>
              </a:rPr>
              <a:t>п.Ерцево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93990" y="4296595"/>
            <a:ext cx="65680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Физкультурно-оздоровительный комплекс в </a:t>
            </a:r>
            <a:r>
              <a:rPr lang="ru-RU" b="1" dirty="0" err="1">
                <a:solidFill>
                  <a:srgbClr val="002060"/>
                </a:solidFill>
              </a:rPr>
              <a:t>п.Коноша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69897" y="5508591"/>
            <a:ext cx="82237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Строительство здания корпуса № 1 школы искусств в </a:t>
            </a:r>
            <a:r>
              <a:rPr lang="ru-RU" b="1" dirty="0" err="1">
                <a:solidFill>
                  <a:srgbClr val="002060"/>
                </a:solidFill>
              </a:rPr>
              <a:t>п.Коноша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46511" y="4631468"/>
            <a:ext cx="80785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</a:rPr>
              <a:t>заключен </a:t>
            </a:r>
            <a:r>
              <a:rPr lang="ru-RU" sz="1400" dirty="0">
                <a:solidFill>
                  <a:srgbClr val="002060"/>
                </a:solidFill>
              </a:rPr>
              <a:t>муниципальный контракт на выполнение работ </a:t>
            </a:r>
            <a:r>
              <a:rPr lang="ru-RU" sz="1400" dirty="0" smtClean="0">
                <a:solidFill>
                  <a:srgbClr val="002060"/>
                </a:solidFill>
              </a:rPr>
              <a:t>по проектированию</a:t>
            </a:r>
            <a:r>
              <a:rPr lang="ru-RU" sz="1400" dirty="0">
                <a:solidFill>
                  <a:srgbClr val="002060"/>
                </a:solidFill>
              </a:rPr>
              <a:t>, строительству и </a:t>
            </a:r>
            <a:r>
              <a:rPr lang="ru-RU" sz="1400" dirty="0" smtClean="0">
                <a:solidFill>
                  <a:srgbClr val="002060"/>
                </a:solidFill>
              </a:rPr>
              <a:t>вводу.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46511" y="5877272"/>
            <a:ext cx="80802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</a:rPr>
              <a:t>Начаты </a:t>
            </a:r>
            <a:r>
              <a:rPr lang="ru-RU" sz="1400" dirty="0">
                <a:solidFill>
                  <a:srgbClr val="002060"/>
                </a:solidFill>
              </a:rPr>
              <a:t>работы по </a:t>
            </a:r>
            <a:r>
              <a:rPr lang="ru-RU" sz="1400" dirty="0" smtClean="0">
                <a:solidFill>
                  <a:srgbClr val="002060"/>
                </a:solidFill>
              </a:rPr>
              <a:t>проектированию. </a:t>
            </a:r>
            <a:r>
              <a:rPr lang="ru-RU" sz="1400" dirty="0">
                <a:solidFill>
                  <a:srgbClr val="002060"/>
                </a:solidFill>
              </a:rPr>
              <a:t>Выполнен эскизный проект. Запланированы помещения: актовый зал на 140 мест;5 учебных классов; административный корпус</a:t>
            </a:r>
          </a:p>
        </p:txBody>
      </p:sp>
    </p:spTree>
    <p:extLst>
      <p:ext uri="{BB962C8B-B14F-4D97-AF65-F5344CB8AC3E}">
        <p14:creationId xmlns:p14="http://schemas.microsoft.com/office/powerpoint/2010/main" val="484411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heme20">
  <a:themeElements>
    <a:clrScheme name="CPE">
      <a:dk1>
        <a:srgbClr val="000000"/>
      </a:dk1>
      <a:lt1>
        <a:srgbClr val="FFFFFF"/>
      </a:lt1>
      <a:dk2>
        <a:srgbClr val="1D4775"/>
      </a:dk2>
      <a:lt2>
        <a:srgbClr val="FEF194"/>
      </a:lt2>
      <a:accent1>
        <a:srgbClr val="FFD965"/>
      </a:accent1>
      <a:accent2>
        <a:srgbClr val="3AA9C2"/>
      </a:accent2>
      <a:accent3>
        <a:srgbClr val="EBB28F"/>
      </a:accent3>
      <a:accent4>
        <a:srgbClr val="B0E27F"/>
      </a:accent4>
      <a:accent5>
        <a:srgbClr val="FFC17E"/>
      </a:accent5>
      <a:accent6>
        <a:srgbClr val="C6A0DB"/>
      </a:accent6>
      <a:hlink>
        <a:srgbClr val="1D4775"/>
      </a:hlink>
      <a:folHlink>
        <a:srgbClr val="1D4775"/>
      </a:folHlink>
    </a:clrScheme>
    <a:fontScheme name="Blue-Purple TT">
      <a:majorFont>
        <a:latin typeface="Segoe"/>
        <a:ea typeface=""/>
        <a:cs typeface=""/>
      </a:majorFont>
      <a:minorFont>
        <a:latin typeface="Segoe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76194" tIns="38097" rIns="76194" bIns="38097" numCol="1" rtlCol="0" anchor="ctr" anchorCtr="0" compatLnSpc="1">
        <a:prstTxWarp prst="textNoShape">
          <a:avLst/>
        </a:prstTxWarp>
      </a:bodyPr>
      <a:lstStyle>
        <a:defPPr algn="ctr" defTabSz="761719" fontAlgn="base">
          <a:spcBef>
            <a:spcPct val="0"/>
          </a:spcBef>
          <a:spcAft>
            <a:spcPct val="0"/>
          </a:spcAft>
          <a:defRPr sz="2300" kern="0" dirty="0" smtClean="0">
            <a:solidFill>
              <a:schemeClr val="tx2"/>
            </a:solidFill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Ценность лицензионного ПО Microsoft-ш1">
  <a:themeElements>
    <a:clrScheme name="Template-Template">
      <a:dk1>
        <a:srgbClr val="000000"/>
      </a:dk1>
      <a:lt1>
        <a:srgbClr val="FFFFFF"/>
      </a:lt1>
      <a:dk2>
        <a:srgbClr val="050595"/>
      </a:dk2>
      <a:lt2>
        <a:srgbClr val="FFFF99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Blue-Purple TT">
      <a:majorFont>
        <a:latin typeface="Segoe"/>
        <a:ea typeface=""/>
        <a:cs typeface=""/>
      </a:majorFont>
      <a:minorFont>
        <a:latin typeface="Segoe"/>
        <a:ea typeface=""/>
        <a:cs typeface="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4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err="1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White with Courier font for code slides">
  <a:themeElements>
    <a:clrScheme name="1-01149 Michelle Evans">
      <a:dk1>
        <a:srgbClr val="000000"/>
      </a:dk1>
      <a:lt1>
        <a:srgbClr val="FFFFFF"/>
      </a:lt1>
      <a:dk2>
        <a:srgbClr val="050595"/>
      </a:dk2>
      <a:lt2>
        <a:srgbClr val="FFFF99"/>
      </a:lt2>
      <a:accent1>
        <a:srgbClr val="ECDFA7"/>
      </a:accent1>
      <a:accent2>
        <a:srgbClr val="4F6E9B"/>
      </a:accent2>
      <a:accent3>
        <a:srgbClr val="936553"/>
      </a:accent3>
      <a:accent4>
        <a:srgbClr val="88A17B"/>
      </a:accent4>
      <a:accent5>
        <a:srgbClr val="B8977E"/>
      </a:accent5>
      <a:accent6>
        <a:srgbClr val="99B5D3"/>
      </a:accent6>
      <a:hlink>
        <a:srgbClr val="FFFF99"/>
      </a:hlink>
      <a:folHlink>
        <a:srgbClr val="7DDDFF"/>
      </a:folHlink>
    </a:clrScheme>
    <a:fontScheme name="Blue-Purple TT">
      <a:majorFont>
        <a:latin typeface="Segoe"/>
        <a:ea typeface=""/>
        <a:cs typeface=""/>
      </a:majorFont>
      <a:minorFont>
        <a:latin typeface="Segoe"/>
        <a:ea typeface=""/>
        <a:cs typeface="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1_White with Courier font for code slides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Blue-Purple TT">
      <a:majorFont>
        <a:latin typeface="Segoe"/>
        <a:ea typeface=""/>
        <a:cs typeface=""/>
      </a:majorFont>
      <a:minorFont>
        <a:latin typeface="Segoe"/>
        <a:ea typeface=""/>
        <a:cs typeface="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TS030007756</Template>
  <TotalTime>18183</TotalTime>
  <Words>1846</Words>
  <Application>Microsoft Office PowerPoint</Application>
  <PresentationFormat>Экран (4:3)</PresentationFormat>
  <Paragraphs>338</Paragraphs>
  <Slides>31</Slides>
  <Notes>19</Notes>
  <HiddenSlides>0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31</vt:i4>
      </vt:variant>
    </vt:vector>
  </HeadingPairs>
  <TitlesOfParts>
    <vt:vector size="38" baseType="lpstr">
      <vt:lpstr>1_Theme20</vt:lpstr>
      <vt:lpstr>Ценность лицензионного ПО Microsoft-ш1</vt:lpstr>
      <vt:lpstr>White with Courier font for code slides</vt:lpstr>
      <vt:lpstr>1_White with Courier font for code slides</vt:lpstr>
      <vt:lpstr>3_Тема Office</vt:lpstr>
      <vt:lpstr>2_Тема Office</vt:lpstr>
      <vt:lpstr>1_Тема Office</vt:lpstr>
      <vt:lpstr>ОТЧЕТ ГЛАВЫ муниципального  образования  «Коношский муниципальный район»  о результатах деятельности администрации муниципального образования «Коношский муниципальный район»  за 2020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Administration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Создание Интернет-приемной на сайте администрации муниципального образования  «Онежский муниципальный район»</dc:title>
  <dc:creator>OLGA</dc:creator>
  <cp:lastModifiedBy>OLGA</cp:lastModifiedBy>
  <cp:revision>1143</cp:revision>
  <cp:lastPrinted>2021-05-19T05:15:12Z</cp:lastPrinted>
  <dcterms:created xsi:type="dcterms:W3CDTF">2010-11-17T10:02:41Z</dcterms:created>
  <dcterms:modified xsi:type="dcterms:W3CDTF">2021-05-19T06:15:16Z</dcterms:modified>
</cp:coreProperties>
</file>