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4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5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6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14" r:id="rId1"/>
    <p:sldMasterId id="2147483725" r:id="rId2"/>
    <p:sldMasterId id="2147483739" r:id="rId3"/>
    <p:sldMasterId id="2147483741" r:id="rId4"/>
    <p:sldMasterId id="2147483760" r:id="rId5"/>
    <p:sldMasterId id="2147483772" r:id="rId6"/>
    <p:sldMasterId id="2147483784" r:id="rId7"/>
  </p:sldMasterIdLst>
  <p:notesMasterIdLst>
    <p:notesMasterId r:id="rId46"/>
  </p:notesMasterIdLst>
  <p:handoutMasterIdLst>
    <p:handoutMasterId r:id="rId47"/>
  </p:handoutMasterIdLst>
  <p:sldIdLst>
    <p:sldId id="256" r:id="rId8"/>
    <p:sldId id="349" r:id="rId9"/>
    <p:sldId id="351" r:id="rId10"/>
    <p:sldId id="382" r:id="rId11"/>
    <p:sldId id="381" r:id="rId12"/>
    <p:sldId id="359" r:id="rId13"/>
    <p:sldId id="356" r:id="rId14"/>
    <p:sldId id="357" r:id="rId15"/>
    <p:sldId id="422" r:id="rId16"/>
    <p:sldId id="384" r:id="rId17"/>
    <p:sldId id="362" r:id="rId18"/>
    <p:sldId id="409" r:id="rId19"/>
    <p:sldId id="411" r:id="rId20"/>
    <p:sldId id="423" r:id="rId21"/>
    <p:sldId id="415" r:id="rId22"/>
    <p:sldId id="424" r:id="rId23"/>
    <p:sldId id="425" r:id="rId24"/>
    <p:sldId id="418" r:id="rId25"/>
    <p:sldId id="426" r:id="rId26"/>
    <p:sldId id="427" r:id="rId27"/>
    <p:sldId id="400" r:id="rId28"/>
    <p:sldId id="363" r:id="rId29"/>
    <p:sldId id="387" r:id="rId30"/>
    <p:sldId id="388" r:id="rId31"/>
    <p:sldId id="364" r:id="rId32"/>
    <p:sldId id="429" r:id="rId33"/>
    <p:sldId id="430" r:id="rId34"/>
    <p:sldId id="389" r:id="rId35"/>
    <p:sldId id="421" r:id="rId36"/>
    <p:sldId id="431" r:id="rId37"/>
    <p:sldId id="432" r:id="rId38"/>
    <p:sldId id="433" r:id="rId39"/>
    <p:sldId id="434" r:id="rId40"/>
    <p:sldId id="397" r:id="rId41"/>
    <p:sldId id="398" r:id="rId42"/>
    <p:sldId id="435" r:id="rId43"/>
    <p:sldId id="436" r:id="rId44"/>
    <p:sldId id="319" r:id="rId45"/>
  </p:sldIdLst>
  <p:sldSz cx="9144000" cy="6858000" type="screen4x3"/>
  <p:notesSz cx="6761163" cy="988218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Алексей" initials="А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2929"/>
    <a:srgbClr val="FF6600"/>
    <a:srgbClr val="CC0066"/>
    <a:srgbClr val="E2ED51"/>
    <a:srgbClr val="E7B49D"/>
    <a:srgbClr val="FFDDFF"/>
    <a:srgbClr val="CCFF99"/>
    <a:srgbClr val="F6F7D1"/>
    <a:srgbClr val="CCFF66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628" autoAdjust="0"/>
    <p:restoredTop sz="94864" autoAdjust="0"/>
  </p:normalViewPr>
  <p:slideViewPr>
    <p:cSldViewPr>
      <p:cViewPr>
        <p:scale>
          <a:sx n="66" d="100"/>
          <a:sy n="66" d="100"/>
        </p:scale>
        <p:origin x="-1422" y="-3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2064" y="-90"/>
      </p:cViewPr>
      <p:guideLst>
        <p:guide orient="horz" pos="3113"/>
        <p:guide pos="213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commentAuthors" Target="commentAuthors.xml"/><Relationship Id="rId8" Type="http://schemas.openxmlformats.org/officeDocument/2006/relationships/slide" Target="slides/slide1.xml"/><Relationship Id="rId51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9933CD7-7A53-4263-A39F-EA1B7881943C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C5E18451-52F7-4B2D-BB59-3D2EA1E35CDB}" type="pres">
      <dgm:prSet presAssocID="{49933CD7-7A53-4263-A39F-EA1B7881943C}" presName="arrowDiagram" presStyleCnt="0">
        <dgm:presLayoutVars>
          <dgm:chMax val="5"/>
          <dgm:dir/>
          <dgm:resizeHandles val="exact"/>
        </dgm:presLayoutVars>
      </dgm:prSet>
      <dgm:spPr/>
    </dgm:pt>
  </dgm:ptLst>
  <dgm:cxnLst>
    <dgm:cxn modelId="{C6DD64F8-FFFB-421F-AEA1-CF6524301EB1}" type="presOf" srcId="{49933CD7-7A53-4263-A39F-EA1B7881943C}" destId="{C5E18451-52F7-4B2D-BB59-3D2EA1E35CDB}" srcOrd="0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41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41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E8FC55-6994-47D1-BF50-2994FC56DA5E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86364"/>
            <a:ext cx="2929837" cy="49410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386364"/>
            <a:ext cx="2929837" cy="49410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18D150-AE10-4074-98DC-E8DA21ECF4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587165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29837" cy="494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29761" y="0"/>
            <a:ext cx="2929837" cy="494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1225" y="741363"/>
            <a:ext cx="4938713" cy="3705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6117" y="4694039"/>
            <a:ext cx="5408930" cy="4446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86364"/>
            <a:ext cx="2929837" cy="494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5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29761" y="9386364"/>
            <a:ext cx="2929837" cy="494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50AE356E-D832-47D7-96EF-91E17DD823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271929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AE356E-D832-47D7-96EF-91E17DD823C8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AE356E-D832-47D7-96EF-91E17DD823C8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AE356E-D832-47D7-96EF-91E17DD823C8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AE356E-D832-47D7-96EF-91E17DD823C8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AE356E-D832-47D7-96EF-91E17DD823C8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AE356E-D832-47D7-96EF-91E17DD823C8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AE356E-D832-47D7-96EF-91E17DD823C8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AE356E-D832-47D7-96EF-91E17DD823C8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AE356E-D832-47D7-96EF-91E17DD823C8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560435-2745-4A0A-821F-18D7F3201312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560435-2745-4A0A-821F-18D7F3201312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AE356E-D832-47D7-96EF-91E17DD823C8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AE356E-D832-47D7-96EF-91E17DD823C8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AE356E-D832-47D7-96EF-91E17DD823C8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AE356E-D832-47D7-96EF-91E17DD823C8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AE356E-D832-47D7-96EF-91E17DD823C8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AE356E-D832-47D7-96EF-91E17DD823C8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AE356E-D832-47D7-96EF-91E17DD823C8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AE356E-D832-47D7-96EF-91E17DD823C8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AE356E-D832-47D7-96EF-91E17DD823C8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AE356E-D832-47D7-96EF-91E17DD823C8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AE356E-D832-47D7-96EF-91E17DD823C8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AE356E-D832-47D7-96EF-91E17DD823C8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AE356E-D832-47D7-96EF-91E17DD823C8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AE356E-D832-47D7-96EF-91E17DD823C8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AE356E-D832-47D7-96EF-91E17DD823C8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AE356E-D832-47D7-96EF-91E17DD823C8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AE356E-D832-47D7-96EF-91E17DD823C8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AE356E-D832-47D7-96EF-91E17DD823C8}" type="slidenum">
              <a:rPr lang="ru-RU" smtClean="0"/>
              <a:pPr>
                <a:defRPr/>
              </a:pPr>
              <a:t>36</a:t>
            </a:fld>
            <a:endParaRPr lang="ru-RU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AE356E-D832-47D7-96EF-91E17DD823C8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AE356E-D832-47D7-96EF-91E17DD823C8}" type="slidenum">
              <a:rPr lang="ru-RU" smtClean="0"/>
              <a:pPr>
                <a:defRPr/>
              </a:pPr>
              <a:t>38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AE356E-D832-47D7-96EF-91E17DD823C8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AE356E-D832-47D7-96EF-91E17DD823C8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AE356E-D832-47D7-96EF-91E17DD823C8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AE356E-D832-47D7-96EF-91E17DD823C8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AE356E-D832-47D7-96EF-91E17DD823C8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AE356E-D832-47D7-96EF-91E17DD823C8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0250" y="847436"/>
            <a:ext cx="7681913" cy="1523495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81449" y="5082160"/>
            <a:ext cx="4781551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bg bwMode="black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lIns="152394" tIns="76197" rIns="152394" bIns="76197" anchor="b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Segoe Semibold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EEE07FD-5DD1-4D19-9C0C-C19E61E04D1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lue-bar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00213"/>
            <a:ext cx="9144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blue-bar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019800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Program Files\Microsoft Resource DVD Artwork\DVD_ART\BoxShots_Logos\MICROSOFT\Microsoft Logo Black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04138" y="6443663"/>
            <a:ext cx="1219200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1905000"/>
            <a:ext cx="7681913" cy="1523495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3881735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emo, Video etc. &quot;special&quot; slides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1-01149_special blu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0960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9" descr="blue-bar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700213"/>
            <a:ext cx="9144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Program Files\Microsoft Resource DVD Artwork\DVD_ART\Artwork_Imagery\Shapes and Graphics\Line\faded white line.png"/>
          <p:cNvPicPr>
            <a:picLocks noChangeAspect="1" noChangeArrowheads="1"/>
          </p:cNvPicPr>
          <p:nvPr/>
        </p:nvPicPr>
        <p:blipFill>
          <a:blip r:embed="rId5" cstate="print"/>
          <a:srcRect l="53450" t="-139995"/>
          <a:stretch>
            <a:fillRect/>
          </a:stretch>
        </p:blipFill>
        <p:spPr bwMode="auto">
          <a:xfrm>
            <a:off x="0" y="6054725"/>
            <a:ext cx="4048125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1905000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3881735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1072886" y="5066980"/>
            <a:ext cx="7690114" cy="1066800"/>
          </a:xfrm>
          <a:effectLst>
            <a:reflection blurRad="6350" stA="52000" endA="300" endPos="35000" dir="5400000" sy="-100000" algn="bl" rotWithShape="0"/>
          </a:effectLst>
        </p:spPr>
        <p:txBody>
          <a:bodyPr anchor="t" anchorCtr="0">
            <a:noAutofit/>
            <a:scene3d>
              <a:camera prst="orthographicFront"/>
              <a:lightRig rig="flat" dir="t"/>
            </a:scene3d>
            <a:sp3d>
              <a:contourClr>
                <a:schemeClr val="accent4">
                  <a:lumMod val="50000"/>
                </a:schemeClr>
              </a:contourClr>
            </a:sp3d>
          </a:bodyPr>
          <a:lstStyle>
            <a:lvl1pPr marL="0" indent="0" algn="r">
              <a:buFont typeface="Arial" pitchFamily="34" charset="0"/>
              <a:buNone/>
              <a:defRPr kumimoji="0" lang="en-US" sz="10000" b="1" i="1" u="none" strike="noStrike" kern="1200" cap="none" spc="-642" normalizeH="0" baseline="0" noProof="0" dirty="0" smtClean="0">
                <a:ln w="25400">
                  <a:noFill/>
                </a:ln>
                <a:solidFill>
                  <a:schemeClr val="tx1"/>
                </a:solidFill>
                <a:effectLst>
                  <a:outerShdw blurRad="50800" dist="38100" dir="2700000" algn="tl" rotWithShape="0">
                    <a:schemeClr val="bg2">
                      <a:lumMod val="50000"/>
                      <a:alpha val="40000"/>
                    </a:schemeClr>
                  </a:outerShdw>
                </a:effectLst>
                <a:uLnTx/>
                <a:uFillTx/>
                <a:latin typeface="Segoe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hapter-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4959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1-01149_special blu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0960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:\Program Files\Microsoft Resource DVD Artwork\DVD_ART\Artwork_Imagery\Shapes and Graphics\Line\faded white line.png"/>
          <p:cNvPicPr>
            <a:picLocks noChangeAspect="1" noChangeArrowheads="1"/>
          </p:cNvPicPr>
          <p:nvPr/>
        </p:nvPicPr>
        <p:blipFill>
          <a:blip r:embed="rId4" cstate="print"/>
          <a:srcRect l="53450" t="-139995"/>
          <a:stretch>
            <a:fillRect/>
          </a:stretch>
        </p:blipFill>
        <p:spPr bwMode="auto">
          <a:xfrm>
            <a:off x="0" y="6054725"/>
            <a:ext cx="4048125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hapter-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4959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1-01149_special blu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0960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:\Program Files\Microsoft Resource DVD Artwork\DVD_ART\Artwork_Imagery\Shapes and Graphics\Line\faded white line.png"/>
          <p:cNvPicPr>
            <a:picLocks noChangeAspect="1" noChangeArrowheads="1"/>
          </p:cNvPicPr>
          <p:nvPr/>
        </p:nvPicPr>
        <p:blipFill>
          <a:blip r:embed="rId4" cstate="print"/>
          <a:srcRect l="53450" t="-139995"/>
          <a:stretch>
            <a:fillRect/>
          </a:stretch>
        </p:blipFill>
        <p:spPr bwMode="auto">
          <a:xfrm>
            <a:off x="0" y="6054725"/>
            <a:ext cx="4048125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hapter-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4959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 descr="1-01149_special blu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0960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:\Program Files\Microsoft Resource DVD Artwork\DVD_ART\Artwork_Imagery\Shapes and Graphics\Line\faded white line.png"/>
          <p:cNvPicPr>
            <a:picLocks noChangeAspect="1" noChangeArrowheads="1"/>
          </p:cNvPicPr>
          <p:nvPr/>
        </p:nvPicPr>
        <p:blipFill>
          <a:blip r:embed="rId4" cstate="print"/>
          <a:srcRect l="53450" t="-139995"/>
          <a:stretch>
            <a:fillRect/>
          </a:stretch>
        </p:blipFill>
        <p:spPr bwMode="auto">
          <a:xfrm>
            <a:off x="0" y="6054725"/>
            <a:ext cx="4048125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emo, Video etc. &quot;special&quot; slides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1072886" y="-35356"/>
            <a:ext cx="7690114" cy="1384994"/>
          </a:xfrm>
        </p:spPr>
        <p:txBody>
          <a:bodyPr>
            <a:noAutofit/>
            <a:scene3d>
              <a:camera prst="orthographicFront"/>
              <a:lightRig rig="flat" dir="t"/>
            </a:scene3d>
            <a:sp3d>
              <a:contourClr>
                <a:srgbClr val="F4A234"/>
              </a:contourClr>
            </a:sp3d>
          </a:bodyPr>
          <a:lstStyle>
            <a:lvl1pPr marL="0" indent="0" algn="r">
              <a:buFont typeface="Arial" pitchFamily="34" charset="0"/>
              <a:buNone/>
              <a:defRPr kumimoji="0" lang="en-US" sz="9600" b="1" i="1" u="none" strike="noStrike" kern="1200" cap="none" spc="-300" normalizeH="0" baseline="0" noProof="0" dirty="0" smtClean="0">
                <a:ln w="11430">
                  <a:noFill/>
                </a:ln>
                <a:gradFill>
                  <a:gsLst>
                    <a:gs pos="0">
                      <a:schemeClr val="accent2">
                        <a:alpha val="60000"/>
                      </a:schemeClr>
                    </a:gs>
                    <a:gs pos="100000">
                      <a:schemeClr val="accent2">
                        <a:lumMod val="50000"/>
                        <a:alpha val="56000"/>
                      </a:schemeClr>
                    </a:gs>
                  </a:gsLst>
                  <a:lin ang="16200000" scaled="1"/>
                </a:gradFill>
                <a:effectLst/>
                <a:uLnTx/>
                <a:uFillTx/>
                <a:latin typeface="Segoe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1370013" y="847436"/>
            <a:ext cx="7681913" cy="1523495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3981449" y="5082160"/>
            <a:ext cx="4781551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1553"/>
            <a:ext cx="4114800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981" y="1411553"/>
            <a:ext cx="4117019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Segoe Semibold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Use for slides with Software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22313" y="1905000"/>
            <a:ext cx="8040688" cy="193899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Use for slides with Software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22313" y="1905000"/>
            <a:ext cx="8040688" cy="193899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0250" y="847436"/>
            <a:ext cx="7681913" cy="1523495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81449" y="5082160"/>
            <a:ext cx="4781551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547A93-1082-403B-9E0A-E00C8DD227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9EB073D-9DC2-44BC-8E8A-677F5076705E}" type="datetimeFigureOut">
              <a:rPr lang="ru-RU" smtClean="0"/>
              <a:pPr>
                <a:defRPr/>
              </a:pPr>
              <a:t>15.05.2019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9D388E-185B-4CCE-A55D-E0679E557E7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A36B44C-886D-455C-92B9-994D544908EE}" type="datetimeFigureOut">
              <a:rPr lang="ru-RU" smtClean="0"/>
              <a:pPr>
                <a:defRPr/>
              </a:pPr>
              <a:t>15.05.2019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CDE792-EFA2-456A-848B-5CF41797155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C883C83-4B26-4DD6-8C3C-F0C90930E2C6}" type="datetimeFigureOut">
              <a:rPr lang="ru-RU" smtClean="0"/>
              <a:pPr>
                <a:defRPr/>
              </a:pPr>
              <a:t>15.05.2019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B4F223-E703-4D7D-A304-520B29DA278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  <p:hf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FB98EEF-1A0C-45F8-A454-69C6AF8852A0}" type="datetimeFigureOut">
              <a:rPr lang="ru-RU" smtClean="0"/>
              <a:pPr>
                <a:defRPr/>
              </a:pPr>
              <a:t>15.05.2019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E80432-420D-4A3C-8837-4F3FFA3D9D7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C2BD16-3A97-420E-9D5A-6AE5CC38BD7C}" type="datetimeFigureOut">
              <a:rPr lang="ru-RU" smtClean="0"/>
              <a:pPr>
                <a:defRPr/>
              </a:pPr>
              <a:t>15.05.2019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4CF50E-1B54-4347-AAF5-DBEDC701808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9ED555E-875D-42FC-94B8-C69EC21161D6}" type="datetimeFigureOut">
              <a:rPr lang="ru-RU" smtClean="0"/>
              <a:pPr>
                <a:defRPr/>
              </a:pPr>
              <a:t>15.05.2019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3C6D77-8323-4832-9BAD-8A75CF95A13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03EABB3-BFEB-4ECF-B3FD-F9A1404B903C}" type="datetimeFigureOut">
              <a:rPr lang="ru-RU" smtClean="0"/>
              <a:pPr>
                <a:defRPr/>
              </a:pPr>
              <a:t>15.05.2019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E54718-4574-49F1-89EF-F2A52EA732A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  <p:hf hdr="0" ft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85F5152-F1B8-47F7-8471-65E16913B946}" type="datetimeFigureOut">
              <a:rPr lang="ru-RU" smtClean="0"/>
              <a:pPr>
                <a:defRPr/>
              </a:pPr>
              <a:t>15.05.2019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8FB418-EFD1-4072-9E1F-149E6DB5167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A8924D9-7071-4EAB-A0FA-1BE939A880F9}" type="datetimeFigureOut">
              <a:rPr lang="ru-RU" smtClean="0"/>
              <a:pPr>
                <a:defRPr/>
              </a:pPr>
              <a:t>15.05.2019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2FC089-C8D5-4513-8695-8FD13960F7C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  <p:hf hdr="0" ft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92C55A0-1E91-4801-A54E-253BDE8CDDE8}" type="datetimeFigureOut">
              <a:rPr lang="ru-RU" smtClean="0"/>
              <a:pPr>
                <a:defRPr/>
              </a:pPr>
              <a:t>15.05.2019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3D9B30-FCD1-42F6-A7F4-F6B27F5C9B2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  <p:hf hdr="0" ft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6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6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0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1553"/>
            <a:ext cx="4114800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981" y="1411553"/>
            <a:ext cx="4117019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8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8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42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bg bwMode="black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image" Target="../media/image6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4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6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Layout" Target="../slideLayouts/slideLayout28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image" Target="../media/image17.jpeg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image" Target="../media/image18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13" Type="http://schemas.openxmlformats.org/officeDocument/2006/relationships/image" Target="../media/image17.jpeg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52.xml"/><Relationship Id="rId5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51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Relationship Id="rId14" Type="http://schemas.openxmlformats.org/officeDocument/2006/relationships/image" Target="../media/image18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13" Type="http://schemas.openxmlformats.org/officeDocument/2006/relationships/image" Target="../media/image17.jpeg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Relationship Id="rId14" Type="http://schemas.openxmlformats.org/officeDocument/2006/relationships/image" Target="../media/image1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51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81000" y="1412875"/>
            <a:ext cx="8382000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47" r:id="rId11"/>
  </p:sldLayoutIdLst>
  <p:transition>
    <p:fade/>
  </p:transition>
  <p:hf hdr="0" ftr="0" dt="0"/>
  <p:txStyles>
    <p:titleStyle>
      <a:lvl1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lang="en-US" sz="4800" kern="1200" spc="-150" dirty="0">
          <a:ln w="3175">
            <a:noFill/>
          </a:ln>
          <a:gradFill>
            <a:gsLst>
              <a:gs pos="0">
                <a:srgbClr val="2E59B0"/>
              </a:gs>
              <a:gs pos="49000">
                <a:srgbClr val="253055"/>
              </a:gs>
              <a:gs pos="100000">
                <a:srgbClr val="5100A2"/>
              </a:gs>
            </a:gsLst>
            <a:lin ang="5400000" scaled="0"/>
          </a:gradFill>
          <a:latin typeface="Trebuchet MS" pitchFamily="34" charset="0"/>
          <a:ea typeface="+mn-ea"/>
          <a:cs typeface="Arial" charset="0"/>
        </a:defRPr>
      </a:lvl1pPr>
      <a:lvl2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2pPr>
      <a:lvl3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3pPr>
      <a:lvl4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4pPr>
      <a:lvl5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5pPr>
      <a:lvl6pPr marL="4572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6pPr>
      <a:lvl7pPr marL="9144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7pPr>
      <a:lvl8pPr marL="13716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8pPr>
      <a:lvl9pPr marL="18288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9pPr>
    </p:titleStyle>
    <p:bodyStyle>
      <a:lvl1pPr marL="514350" indent="-514350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Blip>
          <a:blip r:embed="rId14"/>
        </a:buBlip>
        <a:defRPr sz="3200" kern="1200">
          <a:solidFill>
            <a:schemeClr val="tx1"/>
          </a:solidFill>
          <a:latin typeface="Trebuchet MS" pitchFamily="34" charset="0"/>
          <a:ea typeface="+mn-ea"/>
          <a:cs typeface="+mn-cs"/>
        </a:defRPr>
      </a:lvl1pPr>
      <a:lvl2pPr marL="1031875" indent="-514350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Blip>
          <a:blip r:embed="rId14"/>
        </a:buBlip>
        <a:defRPr sz="2800" kern="1200">
          <a:solidFill>
            <a:schemeClr val="tx1"/>
          </a:solidFill>
          <a:latin typeface="Trebuchet MS" pitchFamily="34" charset="0"/>
          <a:ea typeface="+mn-ea"/>
          <a:cs typeface="+mn-cs"/>
        </a:defRPr>
      </a:lvl2pPr>
      <a:lvl3pPr marL="1371600" indent="-457200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Blip>
          <a:blip r:embed="rId14"/>
        </a:buBlip>
        <a:defRPr sz="2400" kern="1200">
          <a:solidFill>
            <a:schemeClr val="tx1"/>
          </a:solidFill>
          <a:latin typeface="Trebuchet MS" pitchFamily="34" charset="0"/>
          <a:ea typeface="+mn-ea"/>
          <a:cs typeface="+mn-cs"/>
        </a:defRPr>
      </a:lvl3pPr>
      <a:lvl4pPr marL="1716088" indent="-457200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Blip>
          <a:blip r:embed="rId14"/>
        </a:buBlip>
        <a:defRPr sz="2400" kern="1200">
          <a:solidFill>
            <a:schemeClr val="tx1"/>
          </a:solidFill>
          <a:latin typeface="Trebuchet MS" pitchFamily="34" charset="0"/>
          <a:ea typeface="+mn-ea"/>
          <a:cs typeface="+mn-cs"/>
        </a:defRPr>
      </a:lvl4pPr>
      <a:lvl5pPr marL="2062163" indent="-457200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Blip>
          <a:blip r:embed="rId14"/>
        </a:buBlip>
        <a:defRPr sz="2400" kern="1200">
          <a:solidFill>
            <a:schemeClr val="tx1"/>
          </a:solidFill>
          <a:latin typeface="Trebuchet MS" pitchFamily="34" charset="0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51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2875"/>
            <a:ext cx="8382000" cy="213518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  <p:sldLayoutId id="2147483738" r:id="rId13"/>
  </p:sldLayoutIdLst>
  <p:transition>
    <p:fade/>
  </p:transition>
  <p:hf hdr="0" ftr="0" dt="0"/>
  <p:txStyles>
    <p:titleStyle>
      <a:lvl1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lang="en-US" sz="4800" kern="1200" spc="-150" dirty="0">
          <a:ln w="3175">
            <a:noFill/>
          </a:ln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rebuchet MS" pitchFamily="34" charset="0"/>
          <a:ea typeface="+mn-ea"/>
          <a:cs typeface="Arial" charset="0"/>
        </a:defRPr>
      </a:lvl1pPr>
      <a:lvl2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2pPr>
      <a:lvl3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3pPr>
      <a:lvl4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4pPr>
      <a:lvl5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5pPr>
      <a:lvl6pPr marL="4572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6pPr>
      <a:lvl7pPr marL="9144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7pPr>
      <a:lvl8pPr marL="13716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8pPr>
      <a:lvl9pPr marL="18288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9pPr>
    </p:titleStyle>
    <p:bodyStyle>
      <a:lvl1pPr marL="460375" indent="-460375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Blip>
          <a:blip r:embed="rId16"/>
        </a:buBlip>
        <a:defRPr sz="32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rebuchet MS" pitchFamily="34" charset="0"/>
          <a:ea typeface="+mn-ea"/>
          <a:cs typeface="+mn-cs"/>
        </a:defRPr>
      </a:lvl1pPr>
      <a:lvl2pPr marL="854075" indent="-393700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rebuchet MS" pitchFamily="34" charset="0"/>
          <a:ea typeface="+mn-ea"/>
          <a:cs typeface="+mn-cs"/>
        </a:defRPr>
      </a:lvl2pPr>
      <a:lvl3pPr marL="1258888" indent="-404813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rebuchet MS" pitchFamily="34" charset="0"/>
          <a:ea typeface="+mn-ea"/>
          <a:cs typeface="+mn-cs"/>
        </a:defRPr>
      </a:lvl3pPr>
      <a:lvl4pPr marL="1655763" indent="-396875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rebuchet MS" pitchFamily="34" charset="0"/>
          <a:ea typeface="+mn-ea"/>
          <a:cs typeface="+mn-cs"/>
        </a:defRPr>
      </a:lvl4pPr>
      <a:lvl5pPr marL="1941513" indent="-400050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rebuchet MS" pitchFamily="34" charset="0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 descr="white rectangle.png"/>
          <p:cNvPicPr>
            <a:picLocks noChangeAspect="1"/>
          </p:cNvPicPr>
          <p:nvPr/>
        </p:nvPicPr>
        <p:blipFill>
          <a:blip r:embed="rId4" cstate="print"/>
          <a:srcRect b="10452"/>
          <a:stretch>
            <a:fillRect/>
          </a:stretch>
        </p:blipFill>
        <p:spPr bwMode="auto">
          <a:xfrm>
            <a:off x="0" y="1300163"/>
            <a:ext cx="9144000" cy="555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51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205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22313" y="1905000"/>
            <a:ext cx="8040687" cy="210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ransition>
    <p:fade/>
  </p:transition>
  <p:hf hdr="0" ftr="0" dt="0"/>
  <p:txStyles>
    <p:titleStyle>
      <a:lvl1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lang="en-US" sz="4800" kern="1200" spc="-150" dirty="0">
          <a:ln w="3175">
            <a:noFill/>
          </a:ln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rebuchet MS" pitchFamily="34" charset="0"/>
          <a:ea typeface="+mn-ea"/>
          <a:cs typeface="Arial" charset="0"/>
        </a:defRPr>
      </a:lvl1pPr>
      <a:lvl2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Trebuchet MS" pitchFamily="34" charset="0"/>
          <a:cs typeface="Arial" pitchFamily="34" charset="0"/>
        </a:defRPr>
      </a:lvl2pPr>
      <a:lvl3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Trebuchet MS" pitchFamily="34" charset="0"/>
          <a:cs typeface="Arial" pitchFamily="34" charset="0"/>
        </a:defRPr>
      </a:lvl3pPr>
      <a:lvl4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Trebuchet MS" pitchFamily="34" charset="0"/>
          <a:cs typeface="Arial" pitchFamily="34" charset="0"/>
        </a:defRPr>
      </a:lvl4pPr>
      <a:lvl5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Trebuchet MS" pitchFamily="34" charset="0"/>
          <a:cs typeface="Arial" pitchFamily="34" charset="0"/>
        </a:defRPr>
      </a:lvl5pPr>
      <a:lvl6pPr marL="4572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Trebuchet MS" pitchFamily="34" charset="0"/>
          <a:cs typeface="Arial" pitchFamily="34" charset="0"/>
        </a:defRPr>
      </a:lvl6pPr>
      <a:lvl7pPr marL="9144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Trebuchet MS" pitchFamily="34" charset="0"/>
          <a:cs typeface="Arial" pitchFamily="34" charset="0"/>
        </a:defRPr>
      </a:lvl7pPr>
      <a:lvl8pPr marL="13716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Trebuchet MS" pitchFamily="34" charset="0"/>
          <a:cs typeface="Arial" pitchFamily="34" charset="0"/>
        </a:defRPr>
      </a:lvl8pPr>
      <a:lvl9pPr marL="18288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Trebuchet MS" pitchFamily="34" charset="0"/>
          <a:cs typeface="Arial" pitchFamily="34" charset="0"/>
        </a:defRPr>
      </a:lvl9pPr>
    </p:titleStyle>
    <p:bodyStyle>
      <a:lvl1pPr marL="342900" indent="-342900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Font typeface="Arial" pitchFamily="34" charset="0"/>
        <a:defRPr sz="30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1pPr>
      <a:lvl2pPr marL="384175" indent="-6350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Font typeface="Arial" pitchFamily="34" charset="0"/>
        <a:defRPr sz="28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2pPr>
      <a:lvl3pPr marL="760413" indent="-6350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Font typeface="Arial" pitchFamily="34" charset="0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3pPr>
      <a:lvl4pPr marL="1093788" indent="6350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Font typeface="Arial" pitchFamily="34" charset="0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4pPr>
      <a:lvl5pPr marL="1425575" indent="403225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Font typeface="Arial" pitchFamily="34" charset="0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 cstate="print">
            <a:lum/>
          </a:blip>
          <a:srcRect/>
          <a:stretch>
            <a:fillRect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 descr="white rectangle.png"/>
          <p:cNvPicPr>
            <a:picLocks noChangeAspect="1"/>
          </p:cNvPicPr>
          <p:nvPr/>
        </p:nvPicPr>
        <p:blipFill>
          <a:blip r:embed="rId8" cstate="print"/>
          <a:srcRect b="10452"/>
          <a:stretch>
            <a:fillRect/>
          </a:stretch>
        </p:blipFill>
        <p:spPr bwMode="auto">
          <a:xfrm>
            <a:off x="0" y="1300163"/>
            <a:ext cx="9144000" cy="555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51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10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22313" y="1905000"/>
            <a:ext cx="8040687" cy="210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</p:sldLayoutIdLst>
  <p:transition>
    <p:fade/>
  </p:transition>
  <p:hf hdr="0" ftr="0" dt="0"/>
  <p:txStyles>
    <p:titleStyle>
      <a:lvl1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lang="en-US" sz="4800" kern="1200" spc="-125" dirty="0">
          <a:ln w="3175">
            <a:noFill/>
          </a:ln>
          <a:gradFill>
            <a:gsLst>
              <a:gs pos="0">
                <a:srgbClr val="2E59B0"/>
              </a:gs>
              <a:gs pos="49000">
                <a:srgbClr val="161D32"/>
              </a:gs>
              <a:gs pos="100000">
                <a:srgbClr val="000000"/>
              </a:gs>
            </a:gsLst>
            <a:lin ang="5400000" scaled="0"/>
          </a:gradFill>
          <a:latin typeface="Trebuchet MS" pitchFamily="34" charset="0"/>
          <a:ea typeface="+mn-ea"/>
          <a:cs typeface="Arial" charset="0"/>
        </a:defRPr>
      </a:lvl1pPr>
      <a:lvl2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2pPr>
      <a:lvl3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3pPr>
      <a:lvl4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4pPr>
      <a:lvl5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5pPr>
      <a:lvl6pPr marL="4572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6pPr>
      <a:lvl7pPr marL="9144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7pPr>
      <a:lvl8pPr marL="13716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8pPr>
      <a:lvl9pPr marL="18288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9pPr>
    </p:titleStyle>
    <p:bodyStyle>
      <a:lvl1pPr marL="342900" indent="-342900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Font typeface="Arial" pitchFamily="34" charset="0"/>
        <a:defRPr sz="30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1pPr>
      <a:lvl2pPr marL="384175" indent="-6350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Font typeface="Arial" pitchFamily="34" charset="0"/>
        <a:defRPr sz="28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2pPr>
      <a:lvl3pPr marL="760413" indent="-6350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Font typeface="Arial" pitchFamily="34" charset="0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3pPr>
      <a:lvl4pPr marL="1093788" indent="6350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Font typeface="Arial" pitchFamily="34" charset="0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4pPr>
      <a:lvl5pPr marL="1425575" indent="403225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Font typeface="Arial" pitchFamily="34" charset="0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alphaModFix amt="4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Рамка 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272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9" name="Picture 2" descr="http://img-fotki.yandex.ru/get/4116/199155312.25/0_9d9ef_45095dde_XXXL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500826" y="3333749"/>
            <a:ext cx="2643188" cy="3524251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ransition advClick="0"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alphaModFix amt="4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Рамка 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272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9" name="Picture 2" descr="http://img-fotki.yandex.ru/get/4116/199155312.25/0_9d9ef_45095dde_XXXL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500826" y="3333749"/>
            <a:ext cx="2643188" cy="3524251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</p:sldLayoutIdLst>
  <p:transition spd="slow" advClick="0"/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alphaModFix amt="4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Рамка 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272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9" name="Picture 2" descr="http://img-fotki.yandex.ru/get/4116/199155312.25/0_9d9ef_45095dde_XXXL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500826" y="3333749"/>
            <a:ext cx="2643188" cy="3524251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</p:sldLayoutIdLst>
  <p:transition spd="slow" advClick="0"/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microsoft.com/office/2007/relationships/hdphoto" Target="../media/hdphoto2.wdp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6.jpeg"/><Relationship Id="rId5" Type="http://schemas.openxmlformats.org/officeDocument/2006/relationships/image" Target="../media/image19.pn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9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19.png"/><Relationship Id="rId7" Type="http://schemas.openxmlformats.org/officeDocument/2006/relationships/image" Target="../media/image50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Relationship Id="rId9" Type="http://schemas.openxmlformats.org/officeDocument/2006/relationships/image" Target="../media/image5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58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13" Type="http://schemas.openxmlformats.org/officeDocument/2006/relationships/image" Target="../media/image68.jpeg"/><Relationship Id="rId3" Type="http://schemas.openxmlformats.org/officeDocument/2006/relationships/image" Target="../media/image19.png"/><Relationship Id="rId7" Type="http://schemas.openxmlformats.org/officeDocument/2006/relationships/image" Target="../media/image62.jpeg"/><Relationship Id="rId12" Type="http://schemas.openxmlformats.org/officeDocument/2006/relationships/image" Target="../media/image67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1.jpeg"/><Relationship Id="rId11" Type="http://schemas.openxmlformats.org/officeDocument/2006/relationships/image" Target="../media/image66.jpeg"/><Relationship Id="rId5" Type="http://schemas.openxmlformats.org/officeDocument/2006/relationships/image" Target="../media/image60.png"/><Relationship Id="rId15" Type="http://schemas.openxmlformats.org/officeDocument/2006/relationships/image" Target="../media/image70.jpeg"/><Relationship Id="rId10" Type="http://schemas.openxmlformats.org/officeDocument/2006/relationships/image" Target="../media/image65.jpeg"/><Relationship Id="rId4" Type="http://schemas.openxmlformats.org/officeDocument/2006/relationships/image" Target="../media/image59.jpeg"/><Relationship Id="rId9" Type="http://schemas.openxmlformats.org/officeDocument/2006/relationships/image" Target="../media/image64.png"/><Relationship Id="rId14" Type="http://schemas.openxmlformats.org/officeDocument/2006/relationships/image" Target="../media/image6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4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19.pn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3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29.jpe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28.jpeg"/><Relationship Id="rId4" Type="http://schemas.openxmlformats.org/officeDocument/2006/relationships/diagramLayout" Target="../diagrams/layout1.xml"/><Relationship Id="rId9" Type="http://schemas.openxmlformats.org/officeDocument/2006/relationships/image" Target="../media/image2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45027" y="2132856"/>
            <a:ext cx="6480720" cy="2592288"/>
          </a:xfrm>
          <a:effectLst>
            <a:outerShdw blurRad="50800" dist="38100" dir="5400000" algn="t" rotWithShape="0">
              <a:prstClr val="black">
                <a:alpha val="13000"/>
              </a:prstClr>
            </a:outerShdw>
          </a:effectLst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14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000" b="1" dirty="0" smtClean="0">
                <a:solidFill>
                  <a:srgbClr val="1F497D"/>
                </a:solidFill>
              </a:rPr>
              <a:t>Отчёт Главы муниципального образования «</a:t>
            </a:r>
            <a:r>
              <a:rPr lang="ru-RU" sz="3000" b="1" dirty="0" err="1" smtClean="0">
                <a:solidFill>
                  <a:srgbClr val="1F497D"/>
                </a:solidFill>
              </a:rPr>
              <a:t>Коношский</a:t>
            </a:r>
            <a:r>
              <a:rPr lang="ru-RU" sz="3000" b="1" dirty="0" smtClean="0">
                <a:solidFill>
                  <a:srgbClr val="1F497D"/>
                </a:solidFill>
              </a:rPr>
              <a:t> муниципальный район»  </a:t>
            </a:r>
            <a:br>
              <a:rPr lang="ru-RU" sz="3000" b="1" dirty="0" smtClean="0">
                <a:solidFill>
                  <a:srgbClr val="1F497D"/>
                </a:solidFill>
              </a:rPr>
            </a:br>
            <a:r>
              <a:rPr lang="ru-RU" sz="3000" b="1" dirty="0" smtClean="0">
                <a:solidFill>
                  <a:srgbClr val="1F497D"/>
                </a:solidFill>
              </a:rPr>
              <a:t>о результатах деятельности администрации муниципального образования «</a:t>
            </a:r>
            <a:r>
              <a:rPr lang="ru-RU" sz="3000" b="1" dirty="0" err="1" smtClean="0">
                <a:solidFill>
                  <a:srgbClr val="1F497D"/>
                </a:solidFill>
              </a:rPr>
              <a:t>Коношский</a:t>
            </a:r>
            <a:r>
              <a:rPr lang="ru-RU" sz="3000" b="1" dirty="0" smtClean="0">
                <a:solidFill>
                  <a:srgbClr val="1F497D"/>
                </a:solidFill>
              </a:rPr>
              <a:t> муниципальный район» за 201</a:t>
            </a:r>
            <a:r>
              <a:rPr lang="ru-RU" sz="3000" b="1" dirty="0">
                <a:solidFill>
                  <a:srgbClr val="1F497D"/>
                </a:solidFill>
              </a:rPr>
              <a:t>8</a:t>
            </a:r>
            <a:r>
              <a:rPr lang="ru-RU" sz="3000" b="1" dirty="0" smtClean="0">
                <a:solidFill>
                  <a:srgbClr val="1F497D"/>
                </a:solidFill>
              </a:rPr>
              <a:t> год</a:t>
            </a:r>
            <a:endParaRPr lang="ru-RU" sz="3000" b="1" dirty="0">
              <a:solidFill>
                <a:srgbClr val="1F497D"/>
              </a:solidFill>
            </a:endParaRPr>
          </a:p>
        </p:txBody>
      </p:sp>
      <p:pic>
        <p:nvPicPr>
          <p:cNvPr id="10" name="Picture 4" descr="герб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37315" y="328539"/>
            <a:ext cx="1296144" cy="157523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трелка вниз 12"/>
          <p:cNvSpPr/>
          <p:nvPr/>
        </p:nvSpPr>
        <p:spPr bwMode="auto">
          <a:xfrm>
            <a:off x="4824027" y="1647058"/>
            <a:ext cx="290745" cy="825251"/>
          </a:xfrm>
          <a:prstGeom prst="downArrow">
            <a:avLst/>
          </a:prstGeom>
          <a:solidFill>
            <a:schemeClr val="accent2">
              <a:lumMod val="20000"/>
              <a:lumOff val="80000"/>
            </a:schemeClr>
          </a:solidFill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109728" tIns="54864" rIns="109728" bIns="54864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10969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egoe" pitchFamily="34" charset="0"/>
            </a:endParaRPr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500947" y="4077072"/>
            <a:ext cx="6732240" cy="78944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rtlCol="0" anchor="t">
            <a:spAutoFit/>
          </a:bodyPr>
          <a:lstStyle/>
          <a:p>
            <a:pPr marL="0" marR="0" lvl="0" indent="0" algn="ctr" defTabSz="912813" rtl="0" eaLnBrk="1" fontAlgn="base" latinLnBrk="0" hangingPunct="1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1" dirty="0" smtClean="0">
                <a:latin typeface="Century Gothic" pitchFamily="34" charset="0"/>
              </a:rPr>
              <a:t>Условная экономия бюджетных средств </a:t>
            </a:r>
            <a:r>
              <a:rPr lang="ru-RU" sz="2000" b="1" dirty="0">
                <a:latin typeface="Century Gothic" pitchFamily="34" charset="0"/>
              </a:rPr>
              <a:t> </a:t>
            </a:r>
            <a:endParaRPr lang="ru-RU" sz="2500" b="1" dirty="0">
              <a:solidFill>
                <a:srgbClr val="FF0000"/>
              </a:solidFill>
              <a:latin typeface="Century Gothic" pitchFamily="34" charset="0"/>
            </a:endParaRPr>
          </a:p>
          <a:p>
            <a:pPr marL="0" marR="0" lvl="0" indent="0" algn="ctr" defTabSz="912813" rtl="0" eaLnBrk="1" fontAlgn="base" latinLnBrk="0" hangingPunct="1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500" b="1" dirty="0" smtClean="0">
                <a:solidFill>
                  <a:srgbClr val="FF0000"/>
                </a:solidFill>
                <a:latin typeface="Century Gothic" pitchFamily="34" charset="0"/>
              </a:rPr>
              <a:t>574,6 тыс</a:t>
            </a:r>
            <a:r>
              <a:rPr lang="ru-RU" sz="2300" b="1" dirty="0" smtClean="0">
                <a:solidFill>
                  <a:srgbClr val="FF0000"/>
                </a:solidFill>
                <a:latin typeface="Century Gothic" pitchFamily="34" charset="0"/>
              </a:rPr>
              <a:t>. </a:t>
            </a:r>
            <a:r>
              <a:rPr lang="ru-RU" sz="2000" b="1" dirty="0" smtClean="0">
                <a:latin typeface="Century Gothic" pitchFamily="34" charset="0"/>
              </a:rPr>
              <a:t>рублей</a:t>
            </a:r>
            <a:endParaRPr kumimoji="0" lang="ru-RU" sz="2000" b="1" i="0" u="none" strike="noStrike" kern="1200" normalizeH="0" baseline="0" noProof="0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uLnTx/>
              <a:uFillTx/>
              <a:latin typeface="Century Gothic" pitchFamily="34" charset="0"/>
              <a:cs typeface="Arial" charset="0"/>
            </a:endParaRPr>
          </a:p>
        </p:txBody>
      </p:sp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1555067" y="1162310"/>
            <a:ext cx="6624000" cy="62324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rtlCol="0" anchor="ctr">
            <a:spAutoFit/>
          </a:bodyPr>
          <a:lstStyle/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1" dirty="0" smtClean="0">
                <a:latin typeface="Century Gothic" pitchFamily="34" charset="0"/>
              </a:rPr>
              <a:t>Общее количество закупок  </a:t>
            </a: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1" dirty="0" smtClean="0">
                <a:latin typeface="Century Gothic" pitchFamily="34" charset="0"/>
              </a:rPr>
              <a:t>конкурентными способами  </a:t>
            </a:r>
            <a:r>
              <a:rPr lang="ru-RU" sz="2500" b="1" dirty="0" smtClean="0">
                <a:solidFill>
                  <a:srgbClr val="FF0000"/>
                </a:solidFill>
                <a:latin typeface="Century Gothic" pitchFamily="34" charset="0"/>
              </a:rPr>
              <a:t>55</a:t>
            </a:r>
            <a:r>
              <a:rPr lang="ru-RU" sz="2000" b="1" dirty="0" smtClean="0">
                <a:latin typeface="Century Gothic" pitchFamily="34" charset="0"/>
              </a:rPr>
              <a:t>    </a:t>
            </a:r>
            <a:endParaRPr lang="ru-RU" sz="2000" b="1" dirty="0">
              <a:latin typeface="Century Gothic" pitchFamily="34" charset="0"/>
            </a:endParaRPr>
          </a:p>
        </p:txBody>
      </p:sp>
      <p:sp>
        <p:nvSpPr>
          <p:cNvPr id="26" name="Стрелка вниз 25"/>
          <p:cNvSpPr/>
          <p:nvPr/>
        </p:nvSpPr>
        <p:spPr bwMode="auto">
          <a:xfrm>
            <a:off x="4823880" y="3297545"/>
            <a:ext cx="290745" cy="792000"/>
          </a:xfrm>
          <a:prstGeom prst="downArrow">
            <a:avLst/>
          </a:prstGeom>
          <a:solidFill>
            <a:schemeClr val="accent2">
              <a:lumMod val="20000"/>
              <a:lumOff val="80000"/>
            </a:schemeClr>
          </a:solidFill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109728" tIns="54864" rIns="109728" bIns="54864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10969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egoe" pitchFamily="34" charset="0"/>
            </a:endParaRPr>
          </a:p>
        </p:txBody>
      </p:sp>
      <p:pic>
        <p:nvPicPr>
          <p:cNvPr id="9" name="Picture 4" descr="герб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0734" y="222532"/>
            <a:ext cx="618873" cy="75213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571072" y="2547853"/>
            <a:ext cx="6696744" cy="78944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rtlCol="0" anchor="t">
            <a:spAutoFit/>
          </a:bodyPr>
          <a:lstStyle/>
          <a:p>
            <a:pPr marL="0" marR="0" lvl="0" indent="0" algn="ctr" defTabSz="912813" rtl="0" eaLnBrk="1" fontAlgn="base" latinLnBrk="0" hangingPunct="1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2000" b="1" i="0" u="none" strike="noStrike" kern="1200" normalizeH="0" baseline="0" noProof="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Century Gothic" pitchFamily="34" charset="0"/>
                <a:cs typeface="Arial" charset="0"/>
              </a:rPr>
              <a:t>Общая сумма закупок  за 2018 год составила </a:t>
            </a:r>
            <a:r>
              <a:rPr kumimoji="0" lang="ru-RU" sz="2500" b="1" i="0" u="none" strike="noStrike" kern="1200" normalizeH="0" baseline="0" noProof="0" dirty="0" smtClean="0"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Century Gothic" pitchFamily="34" charset="0"/>
                <a:cs typeface="Arial" charset="0"/>
              </a:rPr>
              <a:t>24,87</a:t>
            </a:r>
            <a:r>
              <a:rPr kumimoji="0" lang="ru-RU" sz="2000" b="1" i="0" u="none" strike="noStrike" kern="1200" normalizeH="0" baseline="0" noProof="0" dirty="0" smtClean="0"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Century Gothic" pitchFamily="34" charset="0"/>
                <a:cs typeface="Arial" charset="0"/>
              </a:rPr>
              <a:t> млн. </a:t>
            </a:r>
            <a:r>
              <a:rPr kumimoji="0" lang="ru-RU" sz="2000" b="1" i="0" u="none" strike="noStrike" kern="1200" normalizeH="0" baseline="0" noProof="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Century Gothic" pitchFamily="34" charset="0"/>
                <a:cs typeface="Arial" charset="0"/>
              </a:rPr>
              <a:t>рублей</a:t>
            </a:r>
            <a:endParaRPr kumimoji="0" lang="ru-RU" sz="2000" b="1" i="0" u="none" strike="noStrike" kern="1200" normalizeH="0" baseline="0" noProof="0" dirty="0">
              <a:solidFill>
                <a:srgbClr val="FF00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uLnTx/>
              <a:uFillTx/>
              <a:latin typeface="Century Gothic" pitchFamily="34" charset="0"/>
              <a:cs typeface="Arial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301208"/>
            <a:ext cx="2126182" cy="1368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930356" y="308711"/>
            <a:ext cx="7338822" cy="6412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3000"/>
              </a:prstClr>
            </a:outerShdw>
          </a:effectLst>
        </p:spPr>
        <p:txBody>
          <a:bodyPr vert="horz" wrap="square" lIns="0" tIns="0" rIns="0" bIns="0" rtlCol="0" anchor="t">
            <a:normAutofit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3000" i="0" u="none" strike="noStrike" kern="1200" cap="none" spc="-150" normalizeH="0" baseline="0" noProof="0" dirty="0" smtClean="0">
                <a:ln w="3175"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rebuchet MS" pitchFamily="34" charset="0"/>
                <a:cs typeface="Arial" charset="0"/>
              </a:rPr>
              <a:t>Экономика и финансы</a:t>
            </a: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i="1" spc="-150" noProof="0" dirty="0" smtClean="0">
                <a:ln w="3175">
                  <a:noFill/>
                </a:ln>
                <a:solidFill>
                  <a:srgbClr val="1F497D"/>
                </a:solidFill>
                <a:latin typeface="Trebuchet MS" pitchFamily="34" charset="0"/>
                <a:cs typeface="Arial" charset="0"/>
              </a:rPr>
              <a:t>Закупки</a:t>
            </a: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kumimoji="0" lang="ru-RU" sz="2000" i="1" u="none" strike="noStrike" kern="1200" cap="none" spc="-150" normalizeH="0" baseline="0" noProof="0" dirty="0">
              <a:ln w="3175">
                <a:noFill/>
              </a:ln>
              <a:solidFill>
                <a:srgbClr val="1F497D"/>
              </a:solidFill>
              <a:effectLst/>
              <a:uLnTx/>
              <a:uFillTx/>
              <a:latin typeface="Trebuchet MS" pitchFamily="34" charset="0"/>
              <a:cs typeface="Arial" charset="0"/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"/>
          <p:cNvSpPr txBox="1">
            <a:spLocks noChangeArrowheads="1"/>
          </p:cNvSpPr>
          <p:nvPr/>
        </p:nvSpPr>
        <p:spPr>
          <a:xfrm>
            <a:off x="395535" y="1556792"/>
            <a:ext cx="8568952" cy="4108817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0" tIns="0" rIns="0" bIns="0" rtlCol="0" anchor="t">
            <a:spAutoFit/>
          </a:bodyPr>
          <a:lstStyle/>
          <a:p>
            <a:pPr lvl="0" algn="ctr" defTabSz="912813">
              <a:lnSpc>
                <a:spcPct val="9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1" i="1" u="sng" dirty="0" smtClean="0">
                <a:solidFill>
                  <a:schemeClr val="tx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Arial" charset="0"/>
              </a:rPr>
              <a:t>В</a:t>
            </a:r>
            <a:r>
              <a:rPr kumimoji="0" lang="ru-RU" sz="2000" b="1" i="1" u="sng" strike="noStrike" kern="1200" normalizeH="0" noProof="0" dirty="0" smtClean="0">
                <a:solidFill>
                  <a:schemeClr val="tx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Century Gothic" pitchFamily="34" charset="0"/>
                <a:cs typeface="Arial" charset="0"/>
              </a:rPr>
              <a:t>ведены в эксплуатацию:</a:t>
            </a:r>
          </a:p>
          <a:p>
            <a:pPr lvl="0" defTabSz="912813">
              <a:lnSpc>
                <a:spcPct val="9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2000" i="0" u="none" strike="noStrike" kern="1200" normalizeH="0" noProof="0" dirty="0" smtClean="0">
                <a:solidFill>
                  <a:schemeClr val="tx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Century Gothic" pitchFamily="34" charset="0"/>
                <a:cs typeface="Arial" charset="0"/>
              </a:rPr>
              <a:t> </a:t>
            </a:r>
          </a:p>
          <a:p>
            <a:pPr lvl="0" defTabSz="912813">
              <a:lnSpc>
                <a:spcPct val="90000"/>
              </a:lnSpc>
              <a:spcAft>
                <a:spcPts val="60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dirty="0" smtClean="0">
                <a:solidFill>
                  <a:schemeClr val="tx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Arial" charset="0"/>
              </a:rPr>
              <a:t>- </a:t>
            </a:r>
            <a:r>
              <a:rPr kumimoji="0" lang="ru-RU" sz="2000" i="0" u="none" strike="noStrike" kern="1200" normalizeH="0" noProof="0" dirty="0" smtClean="0"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Century Gothic" pitchFamily="34" charset="0"/>
                <a:cs typeface="Arial" charset="0"/>
              </a:rPr>
              <a:t>21</a:t>
            </a:r>
            <a:r>
              <a:rPr kumimoji="0" lang="ru-RU" sz="2000" i="0" u="none" strike="noStrike" kern="1200" normalizeH="0" noProof="0" dirty="0" smtClean="0">
                <a:solidFill>
                  <a:schemeClr val="tx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Century Gothic" pitchFamily="34" charset="0"/>
                <a:cs typeface="Arial" charset="0"/>
              </a:rPr>
              <a:t> индивидуальный жилой дом (общая </a:t>
            </a:r>
            <a:r>
              <a:rPr kumimoji="0" lang="en-US" sz="2000" i="0" u="none" strike="noStrike" kern="1200" normalizeH="0" noProof="0" dirty="0" smtClean="0">
                <a:solidFill>
                  <a:schemeClr val="tx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Century Gothic" pitchFamily="34" charset="0"/>
                <a:cs typeface="Arial" charset="0"/>
              </a:rPr>
              <a:t>S</a:t>
            </a:r>
            <a:r>
              <a:rPr kumimoji="0" lang="ru-RU" sz="2000" i="0" u="none" strike="noStrike" kern="1200" normalizeH="0" noProof="0" dirty="0" smtClean="0">
                <a:solidFill>
                  <a:schemeClr val="tx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Century Gothic" pitchFamily="34" charset="0"/>
                <a:cs typeface="Arial" charset="0"/>
              </a:rPr>
              <a:t>- 1831,8 </a:t>
            </a:r>
            <a:r>
              <a:rPr kumimoji="0" lang="ru-RU" sz="2000" i="0" u="none" strike="noStrike" kern="1200" normalizeH="0" noProof="0" dirty="0" err="1" smtClean="0">
                <a:solidFill>
                  <a:schemeClr val="tx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Century Gothic" pitchFamily="34" charset="0"/>
                <a:cs typeface="Arial" charset="0"/>
              </a:rPr>
              <a:t>кв.м</a:t>
            </a:r>
            <a:r>
              <a:rPr kumimoji="0" lang="ru-RU" sz="2000" i="0" u="none" strike="noStrike" kern="1200" normalizeH="0" noProof="0" dirty="0" smtClean="0">
                <a:solidFill>
                  <a:schemeClr val="tx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Century Gothic" pitchFamily="34" charset="0"/>
                <a:cs typeface="Arial" charset="0"/>
              </a:rPr>
              <a:t>.)</a:t>
            </a:r>
          </a:p>
          <a:p>
            <a:pPr>
              <a:spcAft>
                <a:spcPts val="600"/>
              </a:spcAft>
            </a:pPr>
            <a:r>
              <a:rPr lang="ru-RU" sz="2000" dirty="0">
                <a:latin typeface="Century Gothic" panose="020B0502020202020204" pitchFamily="34" charset="0"/>
              </a:rPr>
              <a:t>- административное  здание в </a:t>
            </a:r>
            <a:r>
              <a:rPr lang="ru-RU" sz="2000" dirty="0" err="1">
                <a:latin typeface="Century Gothic" panose="020B0502020202020204" pitchFamily="34" charset="0"/>
              </a:rPr>
              <a:t>п.Коноша</a:t>
            </a:r>
            <a:r>
              <a:rPr lang="ru-RU" sz="2000" dirty="0">
                <a:latin typeface="Century Gothic" panose="020B0502020202020204" pitchFamily="34" charset="0"/>
              </a:rPr>
              <a:t> </a:t>
            </a:r>
            <a:r>
              <a:rPr lang="ru-RU" sz="2000" dirty="0" err="1">
                <a:latin typeface="Century Gothic" panose="020B0502020202020204" pitchFamily="34" charset="0"/>
              </a:rPr>
              <a:t>ул.Красные</a:t>
            </a:r>
            <a:r>
              <a:rPr lang="ru-RU" sz="2000" dirty="0">
                <a:latin typeface="Century Gothic" panose="020B0502020202020204" pitchFamily="34" charset="0"/>
              </a:rPr>
              <a:t> Зори д.2,</a:t>
            </a:r>
          </a:p>
          <a:p>
            <a:pPr>
              <a:spcAft>
                <a:spcPts val="600"/>
              </a:spcAft>
            </a:pPr>
            <a:r>
              <a:rPr lang="ru-RU" sz="2000" dirty="0">
                <a:latin typeface="Century Gothic" panose="020B0502020202020204" pitchFamily="34" charset="0"/>
              </a:rPr>
              <a:t>- здание торгово-складского помещения в </a:t>
            </a:r>
            <a:r>
              <a:rPr lang="ru-RU" sz="2000" dirty="0" err="1">
                <a:latin typeface="Century Gothic" panose="020B0502020202020204" pitchFamily="34" charset="0"/>
              </a:rPr>
              <a:t>п.Коноша</a:t>
            </a:r>
            <a:r>
              <a:rPr lang="ru-RU" sz="2000" dirty="0">
                <a:latin typeface="Century Gothic" panose="020B0502020202020204" pitchFamily="34" charset="0"/>
              </a:rPr>
              <a:t> </a:t>
            </a:r>
            <a:r>
              <a:rPr lang="ru-RU" sz="2000" dirty="0" err="1">
                <a:latin typeface="Century Gothic" panose="020B0502020202020204" pitchFamily="34" charset="0"/>
              </a:rPr>
              <a:t>ул.Первомайская</a:t>
            </a:r>
            <a:r>
              <a:rPr lang="ru-RU" sz="2000" dirty="0">
                <a:latin typeface="Century Gothic" panose="020B0502020202020204" pitchFamily="34" charset="0"/>
              </a:rPr>
              <a:t> 44 стр.12</a:t>
            </a:r>
          </a:p>
          <a:p>
            <a:pPr>
              <a:spcAft>
                <a:spcPts val="600"/>
              </a:spcAft>
            </a:pPr>
            <a:r>
              <a:rPr lang="ru-RU" sz="2000" dirty="0">
                <a:latin typeface="Century Gothic" panose="020B0502020202020204" pitchFamily="34" charset="0"/>
              </a:rPr>
              <a:t>- здание торгово-административного назначения в </a:t>
            </a:r>
            <a:r>
              <a:rPr lang="ru-RU" sz="2000" dirty="0" err="1">
                <a:latin typeface="Century Gothic" panose="020B0502020202020204" pitchFamily="34" charset="0"/>
              </a:rPr>
              <a:t>п.Коноша</a:t>
            </a:r>
            <a:r>
              <a:rPr lang="ru-RU" sz="2000" dirty="0">
                <a:latin typeface="Century Gothic" panose="020B0502020202020204" pitchFamily="34" charset="0"/>
              </a:rPr>
              <a:t> </a:t>
            </a:r>
            <a:r>
              <a:rPr lang="ru-RU" sz="2000" dirty="0" err="1">
                <a:latin typeface="Century Gothic" panose="020B0502020202020204" pitchFamily="34" charset="0"/>
              </a:rPr>
              <a:t>пр.Октябрьский</a:t>
            </a:r>
            <a:r>
              <a:rPr lang="ru-RU" sz="2000" dirty="0">
                <a:latin typeface="Century Gothic" panose="020B0502020202020204" pitchFamily="34" charset="0"/>
              </a:rPr>
              <a:t> ,38</a:t>
            </a:r>
          </a:p>
          <a:p>
            <a:pPr>
              <a:spcAft>
                <a:spcPts val="600"/>
              </a:spcAft>
            </a:pPr>
            <a:r>
              <a:rPr lang="ru-RU" sz="2000" dirty="0">
                <a:latin typeface="Century Gothic" panose="020B0502020202020204" pitchFamily="34" charset="0"/>
              </a:rPr>
              <a:t>- здание парикмахерской в </a:t>
            </a:r>
            <a:r>
              <a:rPr lang="ru-RU" sz="2000" dirty="0" err="1">
                <a:latin typeface="Century Gothic" panose="020B0502020202020204" pitchFamily="34" charset="0"/>
              </a:rPr>
              <a:t>п.Подюга</a:t>
            </a:r>
            <a:r>
              <a:rPr lang="ru-RU" sz="2000" dirty="0">
                <a:latin typeface="Century Gothic" panose="020B0502020202020204" pitchFamily="34" charset="0"/>
              </a:rPr>
              <a:t>,</a:t>
            </a:r>
          </a:p>
          <a:p>
            <a:pPr>
              <a:spcAft>
                <a:spcPts val="600"/>
              </a:spcAft>
            </a:pPr>
            <a:r>
              <a:rPr lang="ru-RU" sz="2000" dirty="0">
                <a:latin typeface="Century Gothic" panose="020B0502020202020204" pitchFamily="34" charset="0"/>
              </a:rPr>
              <a:t> -деревообрабатывающий цех в </a:t>
            </a:r>
            <a:r>
              <a:rPr lang="ru-RU" sz="2000" dirty="0" err="1">
                <a:latin typeface="Century Gothic" panose="020B0502020202020204" pitchFamily="34" charset="0"/>
              </a:rPr>
              <a:t>п.Подюга</a:t>
            </a:r>
            <a:r>
              <a:rPr lang="ru-RU" sz="2000" dirty="0">
                <a:latin typeface="Century Gothic" panose="020B0502020202020204" pitchFamily="34" charset="0"/>
              </a:rPr>
              <a:t>,</a:t>
            </a:r>
          </a:p>
          <a:p>
            <a:pPr>
              <a:spcAft>
                <a:spcPts val="600"/>
              </a:spcAft>
            </a:pPr>
            <a:r>
              <a:rPr lang="ru-RU" sz="2000" dirty="0">
                <a:latin typeface="Century Gothic" panose="020B0502020202020204" pitchFamily="34" charset="0"/>
              </a:rPr>
              <a:t>-здание картофелехранилища в </a:t>
            </a:r>
            <a:r>
              <a:rPr lang="ru-RU" sz="2000" dirty="0" err="1">
                <a:latin typeface="Century Gothic" panose="020B0502020202020204" pitchFamily="34" charset="0"/>
              </a:rPr>
              <a:t>д.Климовская</a:t>
            </a:r>
            <a:r>
              <a:rPr lang="ru-RU" sz="2000" dirty="0">
                <a:latin typeface="Century Gothic" panose="020B0502020202020204" pitchFamily="34" charset="0"/>
              </a:rPr>
              <a:t>.</a:t>
            </a:r>
          </a:p>
          <a:p>
            <a:pPr marL="342900" lvl="0" indent="-342900" defTabSz="912813">
              <a:lnSpc>
                <a:spcPct val="90000"/>
              </a:lnSpc>
              <a:spcAft>
                <a:spcPts val="600"/>
              </a:spcAft>
              <a:buFontTx/>
              <a:buChar char="-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kumimoji="0" lang="ru-RU" sz="2000" i="0" u="none" strike="noStrike" kern="1200" normalizeH="0" baseline="0" noProof="0" dirty="0">
              <a:solidFill>
                <a:schemeClr val="tx1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uLnTx/>
              <a:uFillTx/>
              <a:latin typeface="Century Gothic" panose="020B0502020202020204" pitchFamily="34" charset="0"/>
              <a:cs typeface="Arial" charset="0"/>
            </a:endParaRPr>
          </a:p>
        </p:txBody>
      </p:sp>
      <p:pic>
        <p:nvPicPr>
          <p:cNvPr id="12" name="Picture 4" descr="герб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099" y="270972"/>
            <a:ext cx="618873" cy="75213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930355" y="548680"/>
            <a:ext cx="8034132" cy="6412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3000"/>
              </a:prstClr>
            </a:outerShdw>
          </a:effectLst>
        </p:spPr>
        <p:txBody>
          <a:bodyPr vert="horz" wrap="square" lIns="0" tIns="0" rIns="0" bIns="0" rtlCol="0" anchor="t">
            <a:normAutofit fontScale="850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3000" i="0" u="none" strike="noStrike" kern="1200" cap="none" spc="-150" normalizeH="0" baseline="0" noProof="0" dirty="0" smtClean="0">
                <a:ln w="3175"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rebuchet MS" pitchFamily="34" charset="0"/>
                <a:cs typeface="Arial" charset="0"/>
              </a:rPr>
              <a:t>Инфраструктурное развитие и муниципальное хозяйство</a:t>
            </a: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i="1" spc="-150" dirty="0" smtClean="0">
                <a:ln w="3175">
                  <a:noFill/>
                </a:ln>
                <a:solidFill>
                  <a:srgbClr val="1F497D"/>
                </a:solidFill>
                <a:latin typeface="Trebuchet MS" pitchFamily="34" charset="0"/>
                <a:cs typeface="Arial" charset="0"/>
              </a:rPr>
              <a:t>Строительство в 2018 году</a:t>
            </a: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kumimoji="0" lang="ru-RU" sz="2000" i="1" u="none" strike="noStrike" kern="1200" cap="none" spc="-150" normalizeH="0" baseline="0" noProof="0" dirty="0">
              <a:ln w="3175">
                <a:noFill/>
              </a:ln>
              <a:solidFill>
                <a:srgbClr val="1F497D"/>
              </a:solidFill>
              <a:effectLst/>
              <a:uLnTx/>
              <a:uFillTx/>
              <a:latin typeface="Trebuchet MS" pitchFamily="34" charset="0"/>
              <a:cs typeface="Arial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1260"/>
          <a:stretch/>
        </p:blipFill>
        <p:spPr bwMode="auto">
          <a:xfrm>
            <a:off x="1763688" y="3546354"/>
            <a:ext cx="5584998" cy="2880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4" descr="герб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2123" y="220733"/>
            <a:ext cx="618873" cy="75213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29" name="Rectangle 2"/>
          <p:cNvSpPr txBox="1">
            <a:spLocks noChangeArrowheads="1"/>
          </p:cNvSpPr>
          <p:nvPr/>
        </p:nvSpPr>
        <p:spPr>
          <a:xfrm>
            <a:off x="425263" y="1340768"/>
            <a:ext cx="3312368" cy="1940957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0" tIns="0" rIns="0" bIns="0" rtlCol="0" anchor="t">
            <a:spAutoFit/>
          </a:bodyPr>
          <a:lstStyle/>
          <a:p>
            <a:pPr lvl="0" algn="ctr" defTabSz="912813">
              <a:lnSpc>
                <a:spcPct val="114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2000" b="1" i="0" u="none" strike="noStrike" kern="1200" normalizeH="0" baseline="0" noProof="0" dirty="0" smtClean="0"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Century Gothic" pitchFamily="34" charset="0"/>
                <a:cs typeface="Arial" charset="0"/>
              </a:rPr>
              <a:t>Средняя общеобразовательная школа с эстетическим с уклоном на 240 мест в </a:t>
            </a:r>
            <a:r>
              <a:rPr kumimoji="0" lang="ru-RU" sz="2000" b="1" i="0" u="none" strike="noStrike" kern="1200" normalizeH="0" baseline="0" noProof="0" dirty="0" err="1" smtClean="0"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Century Gothic" pitchFamily="34" charset="0"/>
                <a:cs typeface="Arial" charset="0"/>
              </a:rPr>
              <a:t>п.Ерцево</a:t>
            </a:r>
            <a:endParaRPr kumimoji="0" lang="ru-RU" sz="2000" b="1" i="0" u="none" strike="noStrike" kern="1200" normalizeH="0" baseline="0" noProof="0" dirty="0">
              <a:solidFill>
                <a:srgbClr val="00206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uLnTx/>
              <a:uFillTx/>
              <a:latin typeface="Century Gothic" pitchFamily="34" charset="0"/>
              <a:cs typeface="Arial" charset="0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920996" y="353809"/>
            <a:ext cx="8034132" cy="6412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3000"/>
              </a:prstClr>
            </a:outerShdw>
          </a:effectLst>
        </p:spPr>
        <p:txBody>
          <a:bodyPr vert="horz" wrap="square" lIns="0" tIns="0" rIns="0" bIns="0" rtlCol="0" anchor="t">
            <a:normAutofit fontScale="850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3000" i="0" u="none" strike="noStrike" kern="1200" cap="none" spc="-150" normalizeH="0" baseline="0" noProof="0" dirty="0" smtClean="0">
                <a:ln w="3175"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rebuchet MS" pitchFamily="34" charset="0"/>
                <a:cs typeface="Arial" charset="0"/>
              </a:rPr>
              <a:t>Инфраструктурное развитие и муниципальное хозяйство</a:t>
            </a: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i="1" spc="-150" dirty="0" smtClean="0">
                <a:ln w="3175">
                  <a:noFill/>
                </a:ln>
                <a:solidFill>
                  <a:srgbClr val="1F497D"/>
                </a:solidFill>
                <a:latin typeface="Trebuchet MS" pitchFamily="34" charset="0"/>
                <a:cs typeface="Arial" charset="0"/>
              </a:rPr>
              <a:t>Строительство</a:t>
            </a:r>
            <a:endParaRPr kumimoji="0" lang="ru-RU" sz="2000" i="1" u="none" strike="noStrike" kern="1200" cap="none" spc="-150" normalizeH="0" baseline="0" noProof="0" dirty="0">
              <a:ln w="3175">
                <a:noFill/>
              </a:ln>
              <a:solidFill>
                <a:srgbClr val="1F497D"/>
              </a:solidFill>
              <a:effectLst/>
              <a:uLnTx/>
              <a:uFillTx/>
              <a:latin typeface="Trebuchet MS" pitchFamily="34" charset="0"/>
              <a:cs typeface="Arial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3110" b="30401"/>
          <a:stretch/>
        </p:blipFill>
        <p:spPr bwMode="auto">
          <a:xfrm>
            <a:off x="3923928" y="1579686"/>
            <a:ext cx="4826445" cy="1683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3656991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"/>
          <p:cNvSpPr txBox="1">
            <a:spLocks noChangeArrowheads="1"/>
          </p:cNvSpPr>
          <p:nvPr/>
        </p:nvSpPr>
        <p:spPr>
          <a:xfrm>
            <a:off x="467544" y="1474595"/>
            <a:ext cx="5906322" cy="287195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0" tIns="0" rIns="0" bIns="0" rtlCol="0" anchor="t">
            <a:spAutoFit/>
          </a:bodyPr>
          <a:lstStyle/>
          <a:p>
            <a:pPr lvl="0" algn="ctr" defTabSz="912813">
              <a:lnSpc>
                <a:spcPct val="114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b="1" u="sng" dirty="0" smtClean="0"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Arial" charset="0"/>
              </a:rPr>
              <a:t>Взносы за капитальный ремонт в 2018 году:</a:t>
            </a:r>
          </a:p>
        </p:txBody>
      </p:sp>
      <p:pic>
        <p:nvPicPr>
          <p:cNvPr id="12" name="Picture 4" descr="герб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7913" y="264867"/>
            <a:ext cx="766779" cy="93188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071291" y="353809"/>
            <a:ext cx="8034132" cy="6412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3000"/>
              </a:prstClr>
            </a:outerShdw>
          </a:effectLst>
        </p:spPr>
        <p:txBody>
          <a:bodyPr vert="horz" wrap="square" lIns="0" tIns="0" rIns="0" bIns="0" rtlCol="0" anchor="t">
            <a:normAutofit fontScale="850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3000" i="0" u="none" strike="noStrike" kern="1200" cap="none" spc="-150" normalizeH="0" baseline="0" noProof="0" dirty="0" smtClean="0">
                <a:ln w="3175"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rebuchet MS" pitchFamily="34" charset="0"/>
                <a:cs typeface="Arial" charset="0"/>
              </a:rPr>
              <a:t>Инфраструктурное развитие и муниципальное хозяйство</a:t>
            </a: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i="1" spc="-150" noProof="0" dirty="0" smtClean="0">
                <a:ln w="3175">
                  <a:noFill/>
                </a:ln>
                <a:solidFill>
                  <a:srgbClr val="1F497D"/>
                </a:solidFill>
                <a:latin typeface="Trebuchet MS" pitchFamily="34" charset="0"/>
                <a:cs typeface="Arial" charset="0"/>
              </a:rPr>
              <a:t>Жилищно-коммунальное хозяйство</a:t>
            </a:r>
            <a:endParaRPr kumimoji="0" lang="ru-RU" sz="2000" i="1" u="none" strike="noStrike" kern="1200" cap="none" spc="-150" normalizeH="0" baseline="0" noProof="0" dirty="0">
              <a:ln w="3175">
                <a:noFill/>
              </a:ln>
              <a:solidFill>
                <a:srgbClr val="1F497D"/>
              </a:solidFill>
              <a:effectLst/>
              <a:uLnTx/>
              <a:uFillTx/>
              <a:latin typeface="Trebuchet MS" pitchFamily="34" charset="0"/>
              <a:cs typeface="Arial" charset="0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899592" y="1988049"/>
            <a:ext cx="5906322" cy="288092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0" tIns="0" rIns="0" bIns="0" rtlCol="0" anchor="t">
            <a:spAutoFit/>
          </a:bodyPr>
          <a:lstStyle/>
          <a:p>
            <a:pPr lvl="0" algn="ctr" defTabSz="912813">
              <a:lnSpc>
                <a:spcPct val="114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dirty="0" smtClean="0"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Arial" charset="0"/>
              </a:rPr>
              <a:t>Стоимость платы за 1 </a:t>
            </a:r>
            <a:r>
              <a:rPr lang="ru-RU" dirty="0" err="1" smtClean="0"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Arial" charset="0"/>
              </a:rPr>
              <a:t>кв.м</a:t>
            </a:r>
            <a:r>
              <a:rPr lang="ru-RU" dirty="0" smtClean="0"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Arial" charset="0"/>
              </a:rPr>
              <a:t>. – 7,55 руб.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1619672" y="2492895"/>
            <a:ext cx="5976664" cy="631583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0" tIns="0" rIns="0" bIns="0" rtlCol="0" anchor="t">
            <a:spAutoFit/>
          </a:bodyPr>
          <a:lstStyle/>
          <a:p>
            <a:pPr marL="87313" lvl="0" defTabSz="912813">
              <a:lnSpc>
                <a:spcPct val="114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dirty="0" smtClean="0"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Arial" charset="0"/>
              </a:rPr>
              <a:t>Администрация МО «</a:t>
            </a:r>
            <a:r>
              <a:rPr lang="ru-RU" dirty="0" err="1" smtClean="0"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Arial" charset="0"/>
              </a:rPr>
              <a:t>Коношский</a:t>
            </a:r>
            <a:r>
              <a:rPr lang="ru-RU" dirty="0" smtClean="0"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Arial" charset="0"/>
              </a:rPr>
              <a:t> муниципальный район» оплатила 1450,8 </a:t>
            </a:r>
            <a:r>
              <a:rPr lang="ru-RU" dirty="0" err="1" smtClean="0"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Arial" charset="0"/>
              </a:rPr>
              <a:t>тыс.руб</a:t>
            </a:r>
            <a:r>
              <a:rPr lang="ru-RU" dirty="0" smtClean="0"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Arial" charset="0"/>
              </a:rPr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55776" y="3284984"/>
            <a:ext cx="6156176" cy="203132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задолженность по уплате взносов составляет (задолженность сложилась в период с 2014 г</a:t>
            </a:r>
            <a:r>
              <a:rPr lang="ru-RU" dirty="0" smtClean="0">
                <a:solidFill>
                  <a:srgbClr val="002060"/>
                </a:solidFill>
              </a:rPr>
              <a:t>.):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dirty="0">
                <a:solidFill>
                  <a:srgbClr val="002060"/>
                </a:solidFill>
              </a:rPr>
              <a:t>МО «</a:t>
            </a:r>
            <a:r>
              <a:rPr lang="ru-RU" dirty="0" err="1">
                <a:solidFill>
                  <a:srgbClr val="002060"/>
                </a:solidFill>
              </a:rPr>
              <a:t>Ерцевское</a:t>
            </a:r>
            <a:r>
              <a:rPr lang="ru-RU" dirty="0">
                <a:solidFill>
                  <a:srgbClr val="002060"/>
                </a:solidFill>
              </a:rPr>
              <a:t> – 260 621,48 руб.</a:t>
            </a:r>
          </a:p>
          <a:p>
            <a:r>
              <a:rPr lang="ru-RU" dirty="0">
                <a:solidFill>
                  <a:srgbClr val="002060"/>
                </a:solidFill>
              </a:rPr>
              <a:t>МО «</a:t>
            </a:r>
            <a:r>
              <a:rPr lang="ru-RU" dirty="0" err="1">
                <a:solidFill>
                  <a:srgbClr val="002060"/>
                </a:solidFill>
              </a:rPr>
              <a:t>Подюжское</a:t>
            </a:r>
            <a:r>
              <a:rPr lang="ru-RU" dirty="0">
                <a:solidFill>
                  <a:srgbClr val="002060"/>
                </a:solidFill>
              </a:rPr>
              <a:t>» - 408 118,24 руб.</a:t>
            </a:r>
          </a:p>
          <a:p>
            <a:r>
              <a:rPr lang="ru-RU" dirty="0">
                <a:solidFill>
                  <a:srgbClr val="002060"/>
                </a:solidFill>
              </a:rPr>
              <a:t>МО «Мирный» - 31 415,7 руб.</a:t>
            </a:r>
          </a:p>
          <a:p>
            <a:r>
              <a:rPr lang="ru-RU" dirty="0">
                <a:solidFill>
                  <a:srgbClr val="002060"/>
                </a:solidFill>
              </a:rPr>
              <a:t>МО «</a:t>
            </a:r>
            <a:r>
              <a:rPr lang="ru-RU" dirty="0" err="1">
                <a:solidFill>
                  <a:srgbClr val="002060"/>
                </a:solidFill>
              </a:rPr>
              <a:t>Коношское</a:t>
            </a:r>
            <a:r>
              <a:rPr lang="ru-RU" dirty="0">
                <a:solidFill>
                  <a:srgbClr val="002060"/>
                </a:solidFill>
              </a:rPr>
              <a:t>» - 4 055 096,02 руб. (задолженность с 2014 г.)</a:t>
            </a:r>
          </a:p>
        </p:txBody>
      </p:sp>
    </p:spTree>
    <p:extLst>
      <p:ext uri="{BB962C8B-B14F-4D97-AF65-F5344CB8AC3E}">
        <p14:creationId xmlns:p14="http://schemas.microsoft.com/office/powerpoint/2010/main" val="1024143805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"/>
          <p:cNvSpPr txBox="1">
            <a:spLocks noChangeArrowheads="1"/>
          </p:cNvSpPr>
          <p:nvPr/>
        </p:nvSpPr>
        <p:spPr>
          <a:xfrm>
            <a:off x="337913" y="1196752"/>
            <a:ext cx="4536504" cy="1052596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0" tIns="0" rIns="0" bIns="0" rtlCol="0" anchor="t">
            <a:spAutoFit/>
          </a:bodyPr>
          <a:lstStyle/>
          <a:p>
            <a:pPr lvl="0" algn="ctr" defTabSz="912813">
              <a:lnSpc>
                <a:spcPct val="114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Arial" charset="0"/>
              </a:rPr>
              <a:t>Признано аварийными 95 многоквартирных домов </a:t>
            </a:r>
          </a:p>
          <a:p>
            <a:pPr lvl="0" algn="ctr" defTabSz="912813">
              <a:lnSpc>
                <a:spcPct val="114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Arial" charset="0"/>
              </a:rPr>
              <a:t>(343 жилых помещения)</a:t>
            </a:r>
            <a:endParaRPr kumimoji="0" lang="ru-RU" sz="2000" b="1" i="0" u="none" strike="noStrike" kern="1200" normalizeH="0" baseline="0" noProof="0" dirty="0">
              <a:solidFill>
                <a:srgbClr val="00206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uLnTx/>
              <a:uFillTx/>
              <a:latin typeface="Century Gothic" pitchFamily="34" charset="0"/>
              <a:cs typeface="Arial" charset="0"/>
            </a:endParaRPr>
          </a:p>
        </p:txBody>
      </p:sp>
      <p:pic>
        <p:nvPicPr>
          <p:cNvPr id="12" name="Picture 4" descr="герб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7913" y="264867"/>
            <a:ext cx="766779" cy="93188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071291" y="353809"/>
            <a:ext cx="8034132" cy="6412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3000"/>
              </a:prstClr>
            </a:outerShdw>
          </a:effectLst>
        </p:spPr>
        <p:txBody>
          <a:bodyPr vert="horz" wrap="square" lIns="0" tIns="0" rIns="0" bIns="0" rtlCol="0" anchor="t">
            <a:normAutofit fontScale="850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3000" i="0" u="none" strike="noStrike" kern="1200" cap="none" spc="-150" normalizeH="0" baseline="0" noProof="0" dirty="0" smtClean="0">
                <a:ln w="3175"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rebuchet MS" pitchFamily="34" charset="0"/>
                <a:cs typeface="Arial" charset="0"/>
              </a:rPr>
              <a:t>Инфраструктурное развитие и муниципальное хозяйство</a:t>
            </a: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i="1" spc="-150" noProof="0" dirty="0" smtClean="0">
                <a:ln w="3175">
                  <a:noFill/>
                </a:ln>
                <a:solidFill>
                  <a:srgbClr val="1F497D"/>
                </a:solidFill>
                <a:latin typeface="Trebuchet MS" pitchFamily="34" charset="0"/>
                <a:cs typeface="Arial" charset="0"/>
              </a:rPr>
              <a:t>Переселение граждан из аварийного жилищного фонда</a:t>
            </a:r>
            <a:endParaRPr kumimoji="0" lang="ru-RU" sz="2000" i="1" u="none" strike="noStrike" kern="1200" cap="none" spc="-150" normalizeH="0" baseline="0" noProof="0" dirty="0">
              <a:ln w="3175">
                <a:noFill/>
              </a:ln>
              <a:solidFill>
                <a:srgbClr val="1F497D"/>
              </a:solidFill>
              <a:effectLst/>
              <a:uLnTx/>
              <a:uFillTx/>
              <a:latin typeface="Trebuchet MS" pitchFamily="34" charset="0"/>
              <a:cs typeface="Arial" charset="0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1104692" y="2374347"/>
            <a:ext cx="4536504" cy="319062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0" tIns="0" rIns="0" bIns="0" rtlCol="0" anchor="t">
            <a:spAutoFit/>
          </a:bodyPr>
          <a:lstStyle/>
          <a:p>
            <a:pPr lvl="0" algn="ctr" defTabSz="912813">
              <a:lnSpc>
                <a:spcPct val="114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Arial" charset="0"/>
              </a:rPr>
              <a:t>МО «</a:t>
            </a:r>
            <a:r>
              <a:rPr lang="ru-RU" sz="2000" b="1" dirty="0" err="1" smtClean="0"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Arial" charset="0"/>
              </a:rPr>
              <a:t>Коношское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Arial" charset="0"/>
              </a:rPr>
              <a:t>»</a:t>
            </a:r>
            <a:endParaRPr kumimoji="0" lang="ru-RU" sz="2000" b="1" i="0" u="none" strike="noStrike" kern="1200" normalizeH="0" baseline="0" noProof="0" dirty="0">
              <a:solidFill>
                <a:srgbClr val="00206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uLnTx/>
              <a:uFillTx/>
              <a:latin typeface="Century Gothic" pitchFamily="34" charset="0"/>
              <a:cs typeface="Arial" charset="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1799692" y="3006350"/>
            <a:ext cx="4536504" cy="319062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0" tIns="0" rIns="0" bIns="0" rtlCol="0" anchor="t">
            <a:spAutoFit/>
          </a:bodyPr>
          <a:lstStyle/>
          <a:p>
            <a:pPr lvl="0" algn="ctr" defTabSz="912813">
              <a:lnSpc>
                <a:spcPct val="114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Arial" charset="0"/>
              </a:rPr>
              <a:t>МО «</a:t>
            </a:r>
            <a:r>
              <a:rPr lang="ru-RU" sz="2000" b="1" dirty="0" err="1" smtClean="0"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Arial" charset="0"/>
              </a:rPr>
              <a:t>Подюжское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Arial" charset="0"/>
              </a:rPr>
              <a:t>»</a:t>
            </a:r>
            <a:endParaRPr kumimoji="0" lang="ru-RU" sz="2000" b="1" i="0" u="none" strike="noStrike" kern="1200" normalizeH="0" baseline="0" noProof="0" dirty="0">
              <a:solidFill>
                <a:srgbClr val="00206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uLnTx/>
              <a:uFillTx/>
              <a:latin typeface="Century Gothic" pitchFamily="34" charset="0"/>
              <a:cs typeface="Arial" charset="0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2411760" y="3601816"/>
            <a:ext cx="4536504" cy="319062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0" tIns="0" rIns="0" bIns="0" rtlCol="0" anchor="t">
            <a:spAutoFit/>
          </a:bodyPr>
          <a:lstStyle/>
          <a:p>
            <a:pPr lvl="0" algn="ctr" defTabSz="912813">
              <a:lnSpc>
                <a:spcPct val="114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Arial" charset="0"/>
              </a:rPr>
              <a:t>МО «Мирный»</a:t>
            </a:r>
            <a:endParaRPr kumimoji="0" lang="ru-RU" sz="2000" b="1" i="0" u="none" strike="noStrike" kern="1200" normalizeH="0" baseline="0" noProof="0" dirty="0">
              <a:solidFill>
                <a:srgbClr val="00206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uLnTx/>
              <a:uFillTx/>
              <a:latin typeface="Century Gothic" pitchFamily="34" charset="0"/>
              <a:cs typeface="Arial" charset="0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2995442" y="4222774"/>
            <a:ext cx="4536504" cy="319062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0" tIns="0" rIns="0" bIns="0" rtlCol="0" anchor="t">
            <a:spAutoFit/>
          </a:bodyPr>
          <a:lstStyle/>
          <a:p>
            <a:pPr lvl="0" algn="ctr" defTabSz="912813">
              <a:lnSpc>
                <a:spcPct val="114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Arial" charset="0"/>
              </a:rPr>
              <a:t>МО «</a:t>
            </a:r>
            <a:r>
              <a:rPr lang="ru-RU" sz="2000" b="1" dirty="0" err="1" smtClean="0"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Arial" charset="0"/>
              </a:rPr>
              <a:t>Вохтомское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Arial" charset="0"/>
              </a:rPr>
              <a:t>»</a:t>
            </a:r>
            <a:endParaRPr kumimoji="0" lang="ru-RU" sz="2000" b="1" i="0" u="none" strike="noStrike" kern="1200" normalizeH="0" baseline="0" noProof="0" dirty="0">
              <a:solidFill>
                <a:srgbClr val="00206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uLnTx/>
              <a:uFillTx/>
              <a:latin typeface="Century Gothic" pitchFamily="34" charset="0"/>
              <a:cs typeface="Arial" charset="0"/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3541351" y="4941168"/>
            <a:ext cx="4536504" cy="319062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0" tIns="0" rIns="0" bIns="0" rtlCol="0" anchor="t">
            <a:spAutoFit/>
          </a:bodyPr>
          <a:lstStyle/>
          <a:p>
            <a:pPr lvl="0" algn="ctr" defTabSz="912813">
              <a:lnSpc>
                <a:spcPct val="114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Arial" charset="0"/>
              </a:rPr>
              <a:t>МО «</a:t>
            </a:r>
            <a:r>
              <a:rPr lang="ru-RU" sz="2000" b="1" dirty="0" err="1" smtClean="0"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Arial" charset="0"/>
              </a:rPr>
              <a:t>Климовское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Arial" charset="0"/>
              </a:rPr>
              <a:t>»</a:t>
            </a:r>
            <a:endParaRPr kumimoji="0" lang="ru-RU" sz="2000" b="1" i="0" u="none" strike="noStrike" kern="1200" normalizeH="0" baseline="0" noProof="0" dirty="0">
              <a:solidFill>
                <a:srgbClr val="00206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uLnTx/>
              <a:uFillTx/>
              <a:latin typeface="Century Gothic" pitchFamily="34" charset="0"/>
              <a:cs typeface="Arial" charset="0"/>
            </a:endParaRP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4067944" y="5661248"/>
            <a:ext cx="4536504" cy="319062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0" tIns="0" rIns="0" bIns="0" rtlCol="0" anchor="t">
            <a:spAutoFit/>
          </a:bodyPr>
          <a:lstStyle/>
          <a:p>
            <a:pPr lvl="0" algn="ctr" defTabSz="912813">
              <a:lnSpc>
                <a:spcPct val="114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Arial" charset="0"/>
              </a:rPr>
              <a:t>МО «Волошское»</a:t>
            </a:r>
            <a:endParaRPr kumimoji="0" lang="ru-RU" sz="2000" b="1" i="0" u="none" strike="noStrike" kern="1200" normalizeH="0" baseline="0" noProof="0" dirty="0">
              <a:solidFill>
                <a:srgbClr val="00206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uLnTx/>
              <a:uFillTx/>
              <a:latin typeface="Century Gothic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490083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"/>
          <p:cNvSpPr txBox="1">
            <a:spLocks noChangeArrowheads="1"/>
          </p:cNvSpPr>
          <p:nvPr/>
        </p:nvSpPr>
        <p:spPr>
          <a:xfrm>
            <a:off x="3353658" y="1051453"/>
            <a:ext cx="5472608" cy="1581972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0" tIns="0" rIns="0" bIns="0" rtlCol="0" anchor="t">
            <a:spAutoFit/>
          </a:bodyPr>
          <a:lstStyle/>
          <a:p>
            <a:pPr lvl="0" algn="ctr" defTabSz="912813">
              <a:lnSpc>
                <a:spcPct val="114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1" dirty="0"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Arial" charset="0"/>
              </a:rPr>
              <a:t>4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Arial" charset="0"/>
              </a:rPr>
              <a:t> </a:t>
            </a:r>
            <a:r>
              <a:rPr lang="ru-RU" sz="2000" b="1" dirty="0" err="1" smtClean="0"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Arial" charset="0"/>
              </a:rPr>
              <a:t>ресурсоснабжающие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Arial" charset="0"/>
              </a:rPr>
              <a:t> организации:</a:t>
            </a:r>
            <a:endParaRPr lang="ru-RU" sz="2000" b="1" dirty="0">
              <a:solidFill>
                <a:srgbClr val="00206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Century Gothic" pitchFamily="34" charset="0"/>
              <a:cs typeface="Arial" charset="0"/>
            </a:endParaRP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+mj-lt"/>
              </a:rPr>
              <a:t>МУП «</a:t>
            </a:r>
            <a:r>
              <a:rPr lang="ru-RU" sz="2000" dirty="0" err="1">
                <a:solidFill>
                  <a:srgbClr val="002060"/>
                </a:solidFill>
                <a:latin typeface="+mj-lt"/>
              </a:rPr>
              <a:t>Жилкомсервис</a:t>
            </a:r>
            <a:r>
              <a:rPr lang="ru-RU" sz="2000" dirty="0">
                <a:solidFill>
                  <a:srgbClr val="002060"/>
                </a:solidFill>
                <a:latin typeface="+mj-lt"/>
              </a:rPr>
              <a:t>»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+mj-lt"/>
              </a:rPr>
              <a:t>ООО «</a:t>
            </a:r>
            <a:r>
              <a:rPr lang="ru-RU" sz="2000" dirty="0" err="1">
                <a:solidFill>
                  <a:srgbClr val="002060"/>
                </a:solidFill>
                <a:latin typeface="+mj-lt"/>
              </a:rPr>
              <a:t>ТеплоЭнерго</a:t>
            </a:r>
            <a:r>
              <a:rPr lang="ru-RU" sz="2000" dirty="0" smtClean="0">
                <a:solidFill>
                  <a:srgbClr val="002060"/>
                </a:solidFill>
                <a:latin typeface="+mj-lt"/>
              </a:rPr>
              <a:t>»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+mj-lt"/>
              </a:rPr>
              <a:t>МУП «</a:t>
            </a:r>
            <a:r>
              <a:rPr lang="ru-RU" sz="2000" dirty="0" err="1">
                <a:solidFill>
                  <a:srgbClr val="002060"/>
                </a:solidFill>
                <a:latin typeface="+mj-lt"/>
              </a:rPr>
              <a:t>Ерцевские</a:t>
            </a:r>
            <a:r>
              <a:rPr lang="ru-RU" sz="2000" dirty="0">
                <a:solidFill>
                  <a:srgbClr val="002060"/>
                </a:solidFill>
                <a:latin typeface="+mj-lt"/>
              </a:rPr>
              <a:t> теплосети</a:t>
            </a:r>
            <a:r>
              <a:rPr lang="ru-RU" sz="2000" dirty="0" smtClean="0">
                <a:solidFill>
                  <a:srgbClr val="002060"/>
                </a:solidFill>
                <a:latin typeface="+mj-lt"/>
              </a:rPr>
              <a:t>»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+mj-lt"/>
                <a:cs typeface="Arial" charset="0"/>
              </a:rPr>
              <a:t>МУП «</a:t>
            </a:r>
            <a:r>
              <a:rPr lang="ru-RU" sz="2000" dirty="0" err="1" smtClean="0">
                <a:solidFill>
                  <a:srgbClr val="002060"/>
                </a:solidFill>
                <a:latin typeface="+mj-lt"/>
                <a:cs typeface="Arial" charset="0"/>
              </a:rPr>
              <a:t>ТеплоСервис</a:t>
            </a:r>
            <a:r>
              <a:rPr lang="ru-RU" sz="2000" dirty="0" smtClean="0">
                <a:solidFill>
                  <a:srgbClr val="002060"/>
                </a:solidFill>
                <a:latin typeface="+mj-lt"/>
                <a:cs typeface="Arial" charset="0"/>
              </a:rPr>
              <a:t>»</a:t>
            </a:r>
          </a:p>
        </p:txBody>
      </p:sp>
      <p:pic>
        <p:nvPicPr>
          <p:cNvPr id="12" name="Picture 4" descr="герб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7913" y="264867"/>
            <a:ext cx="766779" cy="93188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076925" y="410165"/>
            <a:ext cx="8034132" cy="6412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3000"/>
              </a:prstClr>
            </a:outerShdw>
          </a:effectLst>
        </p:spPr>
        <p:txBody>
          <a:bodyPr vert="horz" wrap="square" lIns="0" tIns="0" rIns="0" bIns="0" rtlCol="0" anchor="t">
            <a:normAutofit fontScale="850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3000" i="0" u="none" strike="noStrike" kern="1200" cap="none" spc="-150" normalizeH="0" baseline="0" noProof="0" dirty="0" smtClean="0">
                <a:ln w="3175"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rebuchet MS" pitchFamily="34" charset="0"/>
                <a:cs typeface="Arial" charset="0"/>
              </a:rPr>
              <a:t>Инфраструктурное развитие и муниципальное хозяйство</a:t>
            </a: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2000" i="1" u="none" strike="noStrike" kern="1200" cap="none" spc="-150" normalizeH="0" baseline="0" noProof="0" dirty="0" smtClean="0">
                <a:ln w="3175"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rebuchet MS" pitchFamily="34" charset="0"/>
                <a:cs typeface="Arial" charset="0"/>
              </a:rPr>
              <a:t>Топливно-энергетический комплекс</a:t>
            </a: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kumimoji="0" lang="ru-RU" sz="2000" i="1" u="none" strike="noStrike" kern="1200" cap="none" spc="-150" normalizeH="0" baseline="0" noProof="0" dirty="0">
              <a:ln w="3175">
                <a:noFill/>
              </a:ln>
              <a:solidFill>
                <a:srgbClr val="1F497D"/>
              </a:solidFill>
              <a:effectLst/>
              <a:uLnTx/>
              <a:uFillTx/>
              <a:latin typeface="Trebuchet MS" pitchFamily="34" charset="0"/>
              <a:cs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0631" y="2852936"/>
            <a:ext cx="813690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u="sng" dirty="0" smtClean="0">
                <a:solidFill>
                  <a:srgbClr val="002060"/>
                </a:solidFill>
              </a:rPr>
              <a:t>В рамках реализации муниципальной программы по развитию ЖКХ выполнены работы </a:t>
            </a:r>
            <a:r>
              <a:rPr lang="ru-RU" b="1" i="1" u="sng" dirty="0">
                <a:solidFill>
                  <a:srgbClr val="002060"/>
                </a:solidFill>
              </a:rPr>
              <a:t>по ремонту на объектах </a:t>
            </a:r>
            <a:r>
              <a:rPr lang="ru-RU" b="1" i="1" u="sng" dirty="0" smtClean="0">
                <a:solidFill>
                  <a:srgbClr val="002060"/>
                </a:solidFill>
              </a:rPr>
              <a:t>тепло-водоснабжения:</a:t>
            </a:r>
          </a:p>
          <a:p>
            <a:endParaRPr lang="ru-RU" b="1" i="1" u="sng" dirty="0">
              <a:solidFill>
                <a:srgbClr val="002060"/>
              </a:solidFill>
            </a:endParaRPr>
          </a:p>
          <a:p>
            <a:r>
              <a:rPr lang="ru-RU" dirty="0">
                <a:solidFill>
                  <a:srgbClr val="002060"/>
                </a:solidFill>
              </a:rPr>
              <a:t> </a:t>
            </a:r>
            <a:r>
              <a:rPr lang="ru-RU" dirty="0" smtClean="0">
                <a:solidFill>
                  <a:srgbClr val="002060"/>
                </a:solidFill>
              </a:rPr>
              <a:t>- </a:t>
            </a:r>
            <a:r>
              <a:rPr lang="ru-RU" dirty="0">
                <a:solidFill>
                  <a:srgbClr val="002060"/>
                </a:solidFill>
              </a:rPr>
              <a:t>установка водоочистной системы в </a:t>
            </a:r>
            <a:r>
              <a:rPr lang="ru-RU" dirty="0" err="1">
                <a:solidFill>
                  <a:srgbClr val="002060"/>
                </a:solidFill>
              </a:rPr>
              <a:t>п.Волошка</a:t>
            </a:r>
            <a:r>
              <a:rPr lang="ru-RU" dirty="0">
                <a:solidFill>
                  <a:srgbClr val="002060"/>
                </a:solidFill>
              </a:rPr>
              <a:t> 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- ремонт  </a:t>
            </a:r>
            <a:r>
              <a:rPr lang="ru-RU" dirty="0">
                <a:solidFill>
                  <a:srgbClr val="002060"/>
                </a:solidFill>
              </a:rPr>
              <a:t>трех  колодцев ( </a:t>
            </a:r>
            <a:r>
              <a:rPr lang="ru-RU" dirty="0" err="1">
                <a:solidFill>
                  <a:srgbClr val="002060"/>
                </a:solidFill>
              </a:rPr>
              <a:t>д.Шестовская</a:t>
            </a:r>
            <a:r>
              <a:rPr lang="ru-RU" dirty="0">
                <a:solidFill>
                  <a:srgbClr val="002060"/>
                </a:solidFill>
              </a:rPr>
              <a:t>, </a:t>
            </a:r>
            <a:r>
              <a:rPr lang="ru-RU" dirty="0" err="1" smtClean="0">
                <a:solidFill>
                  <a:srgbClr val="002060"/>
                </a:solidFill>
              </a:rPr>
              <a:t>п.Мелентьевский</a:t>
            </a:r>
            <a:r>
              <a:rPr lang="ru-RU" dirty="0">
                <a:solidFill>
                  <a:srgbClr val="002060"/>
                </a:solidFill>
              </a:rPr>
              <a:t>)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- ремонт </a:t>
            </a:r>
            <a:r>
              <a:rPr lang="ru-RU" dirty="0">
                <a:solidFill>
                  <a:srgbClr val="002060"/>
                </a:solidFill>
              </a:rPr>
              <a:t>водопровода в </a:t>
            </a:r>
            <a:r>
              <a:rPr lang="ru-RU" dirty="0" err="1">
                <a:solidFill>
                  <a:srgbClr val="002060"/>
                </a:solidFill>
              </a:rPr>
              <a:t>п.Подюга</a:t>
            </a:r>
            <a:r>
              <a:rPr lang="ru-RU" dirty="0">
                <a:solidFill>
                  <a:srgbClr val="002060"/>
                </a:solidFill>
              </a:rPr>
              <a:t>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- ремонт </a:t>
            </a:r>
            <a:r>
              <a:rPr lang="ru-RU" dirty="0">
                <a:solidFill>
                  <a:srgbClr val="002060"/>
                </a:solidFill>
              </a:rPr>
              <a:t>скважины в </a:t>
            </a:r>
            <a:r>
              <a:rPr lang="ru-RU" dirty="0" err="1" smtClean="0">
                <a:solidFill>
                  <a:srgbClr val="002060"/>
                </a:solidFill>
              </a:rPr>
              <a:t>п.Сосновка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- подписан контракт на </a:t>
            </a:r>
            <a:r>
              <a:rPr lang="ru-RU" dirty="0">
                <a:solidFill>
                  <a:srgbClr val="002060"/>
                </a:solidFill>
              </a:rPr>
              <a:t>замену канализационных сетей в </a:t>
            </a:r>
            <a:r>
              <a:rPr lang="ru-RU" dirty="0" err="1" smtClean="0">
                <a:solidFill>
                  <a:srgbClr val="002060"/>
                </a:solidFill>
              </a:rPr>
              <a:t>п.Ерцево</a:t>
            </a:r>
            <a:r>
              <a:rPr lang="ru-RU" dirty="0" smtClean="0">
                <a:solidFill>
                  <a:srgbClr val="002060"/>
                </a:solidFill>
              </a:rPr>
              <a:t>. Срок </a:t>
            </a:r>
            <a:r>
              <a:rPr lang="ru-RU" dirty="0">
                <a:solidFill>
                  <a:srgbClr val="002060"/>
                </a:solidFill>
              </a:rPr>
              <a:t>выполнения работ 2 квартал 2019 г.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- выполнены </a:t>
            </a:r>
            <a:r>
              <a:rPr lang="ru-RU" dirty="0">
                <a:solidFill>
                  <a:srgbClr val="002060"/>
                </a:solidFill>
              </a:rPr>
              <a:t>работы по актуализации схем тепло, водоснабжения и водоотведения </a:t>
            </a:r>
            <a:r>
              <a:rPr lang="ru-RU" dirty="0" err="1" smtClean="0">
                <a:solidFill>
                  <a:srgbClr val="002060"/>
                </a:solidFill>
              </a:rPr>
              <a:t>п.Ерцево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3929722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герб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7913" y="264867"/>
            <a:ext cx="766779" cy="93188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076925" y="410165"/>
            <a:ext cx="8034132" cy="6412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3000"/>
              </a:prstClr>
            </a:outerShdw>
          </a:effectLst>
        </p:spPr>
        <p:txBody>
          <a:bodyPr vert="horz" wrap="square" lIns="0" tIns="0" rIns="0" bIns="0" rtlCol="0" anchor="t">
            <a:normAutofit fontScale="850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3000" i="0" u="none" strike="noStrike" kern="1200" cap="none" spc="-150" normalizeH="0" baseline="0" noProof="0" dirty="0" smtClean="0">
                <a:ln w="3175"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rebuchet MS" pitchFamily="34" charset="0"/>
                <a:cs typeface="Arial" charset="0"/>
              </a:rPr>
              <a:t>Инфраструктурное развитие и муниципальное хозяйство</a:t>
            </a: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i="1" spc="-150" dirty="0" smtClean="0">
                <a:ln w="3175">
                  <a:noFill/>
                </a:ln>
                <a:solidFill>
                  <a:srgbClr val="1F497D"/>
                </a:solidFill>
                <a:latin typeface="Trebuchet MS" pitchFamily="34" charset="0"/>
                <a:cs typeface="Arial" charset="0"/>
              </a:rPr>
              <a:t>Дорожное хозяйство</a:t>
            </a:r>
            <a:endParaRPr kumimoji="0" lang="ru-RU" sz="2000" i="1" u="none" strike="noStrike" kern="1200" cap="none" spc="-150" normalizeH="0" baseline="0" noProof="0" dirty="0">
              <a:ln w="3175">
                <a:noFill/>
              </a:ln>
              <a:solidFill>
                <a:srgbClr val="1F497D"/>
              </a:solidFill>
              <a:effectLst/>
              <a:uLnTx/>
              <a:uFillTx/>
              <a:latin typeface="Trebuchet MS" pitchFamily="34" charset="0"/>
              <a:cs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844824"/>
            <a:ext cx="7776864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Содержание </a:t>
            </a:r>
            <a:r>
              <a:rPr lang="ru-RU" sz="1600" dirty="0"/>
              <a:t>автомобильных дорог местного значения на территории </a:t>
            </a:r>
            <a:r>
              <a:rPr lang="ru-RU" sz="1600" dirty="0" err="1"/>
              <a:t>Коношского</a:t>
            </a:r>
            <a:r>
              <a:rPr lang="ru-RU" sz="1600" dirty="0"/>
              <a:t> района (за исключением МО «</a:t>
            </a:r>
            <a:r>
              <a:rPr lang="ru-RU" sz="1600" dirty="0" err="1"/>
              <a:t>Коношское</a:t>
            </a:r>
            <a:r>
              <a:rPr lang="ru-RU" sz="1600" dirty="0"/>
              <a:t>», ввиду собственного дорожного фонда городского поселения)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063255" y="1263638"/>
            <a:ext cx="4061471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</a:t>
            </a:r>
            <a:r>
              <a:rPr lang="ru-RU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2018 году выполнены работы</a:t>
            </a:r>
            <a:r>
              <a:rPr lang="ru-RU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:</a:t>
            </a:r>
            <a:endParaRPr lang="ru-RU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66213" y="2924944"/>
            <a:ext cx="7416824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600" dirty="0"/>
              <a:t>В рамках муниципальной программы  «Развитие дорожной сети, повышение безопасности дорожного движения </a:t>
            </a:r>
            <a:r>
              <a:rPr lang="ru-RU" sz="1600" dirty="0" smtClean="0"/>
              <a:t>выполнены </a:t>
            </a:r>
            <a:r>
              <a:rPr lang="ru-RU" sz="1600" dirty="0"/>
              <a:t>работы по разработке схемы организации дорожного движения </a:t>
            </a:r>
            <a:r>
              <a:rPr lang="ru-RU" sz="1600" dirty="0" err="1"/>
              <a:t>Коношского</a:t>
            </a:r>
            <a:r>
              <a:rPr lang="ru-RU" sz="1600" dirty="0"/>
              <a:t> </a:t>
            </a:r>
            <a:r>
              <a:rPr lang="ru-RU" sz="1600" dirty="0" smtClean="0"/>
              <a:t>района</a:t>
            </a:r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4077072"/>
            <a:ext cx="7883146" cy="206210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dirty="0" smtClean="0"/>
              <a:t>Областная субсидия-  </a:t>
            </a:r>
            <a:r>
              <a:rPr lang="ru-RU" sz="1600" dirty="0"/>
              <a:t>в МО «</a:t>
            </a:r>
            <a:r>
              <a:rPr lang="ru-RU" sz="1600" dirty="0" err="1"/>
              <a:t>Коношское</a:t>
            </a:r>
            <a:r>
              <a:rPr lang="ru-RU" sz="1600" dirty="0"/>
              <a:t>» на </a:t>
            </a:r>
            <a:r>
              <a:rPr lang="ru-RU" sz="1600" dirty="0" err="1"/>
              <a:t>софинансирование</a:t>
            </a:r>
            <a:r>
              <a:rPr lang="ru-RU" sz="1600" dirty="0"/>
              <a:t> работ по асфальтированию участка а\д </a:t>
            </a:r>
            <a:r>
              <a:rPr lang="ru-RU" sz="1600" dirty="0" err="1"/>
              <a:t>пр.Октябрьский</a:t>
            </a:r>
            <a:r>
              <a:rPr lang="ru-RU" sz="1600" dirty="0"/>
              <a:t> ( участок от перекрестка </a:t>
            </a:r>
            <a:r>
              <a:rPr lang="ru-RU" sz="1600" dirty="0" err="1"/>
              <a:t>ул.Советская</a:t>
            </a:r>
            <a:r>
              <a:rPr lang="ru-RU" sz="1600" dirty="0"/>
              <a:t>- </a:t>
            </a:r>
            <a:r>
              <a:rPr lang="ru-RU" sz="1600" dirty="0" err="1"/>
              <a:t>пр.Октябрьский</a:t>
            </a:r>
            <a:r>
              <a:rPr lang="ru-RU" sz="1600" dirty="0"/>
              <a:t> до ж\д моста). </a:t>
            </a:r>
            <a:endParaRPr lang="ru-RU" sz="1600" dirty="0" smtClean="0"/>
          </a:p>
          <a:p>
            <a:endParaRPr lang="ru-RU" sz="1600" dirty="0" smtClean="0"/>
          </a:p>
          <a:p>
            <a:r>
              <a:rPr lang="ru-RU" sz="1600" dirty="0" smtClean="0"/>
              <a:t>В </a:t>
            </a:r>
            <a:r>
              <a:rPr lang="ru-RU" sz="1600" dirty="0"/>
              <a:t>рамках </a:t>
            </a:r>
            <a:r>
              <a:rPr lang="ru-RU" sz="1600" dirty="0" smtClean="0"/>
              <a:t>конкурса (Министерством </a:t>
            </a:r>
            <a:r>
              <a:rPr lang="ru-RU" sz="1600" dirty="0"/>
              <a:t>транспорта </a:t>
            </a:r>
            <a:r>
              <a:rPr lang="ru-RU" sz="1600" dirty="0" smtClean="0"/>
              <a:t>АО) субсидия на </a:t>
            </a:r>
            <a:r>
              <a:rPr lang="ru-RU" sz="1600" dirty="0" err="1" smtClean="0"/>
              <a:t>софинансирование</a:t>
            </a:r>
            <a:r>
              <a:rPr lang="ru-RU" sz="1600" dirty="0" smtClean="0"/>
              <a:t> МО </a:t>
            </a:r>
            <a:r>
              <a:rPr lang="ru-RU" sz="1600" dirty="0" err="1" smtClean="0"/>
              <a:t>Коношское</a:t>
            </a:r>
            <a:r>
              <a:rPr lang="ru-RU" sz="1600" dirty="0"/>
              <a:t> </a:t>
            </a:r>
            <a:r>
              <a:rPr lang="ru-RU" sz="1600" dirty="0" smtClean="0"/>
              <a:t>- </a:t>
            </a:r>
            <a:r>
              <a:rPr lang="ru-RU" sz="1600" dirty="0"/>
              <a:t>выполнены работы по ремонту участков асфальтированных улиц в </a:t>
            </a:r>
            <a:r>
              <a:rPr lang="ru-RU" sz="1600" dirty="0" err="1"/>
              <a:t>п.Коноша</a:t>
            </a:r>
            <a:r>
              <a:rPr lang="ru-RU" sz="1600" dirty="0"/>
              <a:t>  с </a:t>
            </a:r>
            <a:r>
              <a:rPr lang="ru-RU" sz="1600" dirty="0" err="1"/>
              <a:t>ул.Первомайской</a:t>
            </a:r>
            <a:r>
              <a:rPr lang="ru-RU" sz="1600" dirty="0"/>
              <a:t>  до </a:t>
            </a:r>
            <a:r>
              <a:rPr lang="ru-RU" sz="1600" dirty="0" err="1"/>
              <a:t>ул.Советская</a:t>
            </a:r>
            <a:r>
              <a:rPr lang="ru-RU" sz="1600" dirty="0"/>
              <a:t> (</a:t>
            </a:r>
            <a:r>
              <a:rPr lang="ru-RU" sz="1600" dirty="0" err="1"/>
              <a:t>пер.Февральский</a:t>
            </a:r>
            <a:r>
              <a:rPr lang="ru-RU" sz="1600" dirty="0" smtClean="0"/>
              <a:t>), </a:t>
            </a:r>
            <a:r>
              <a:rPr lang="ru-RU" sz="1600" dirty="0"/>
              <a:t>ул. Гагарина, </a:t>
            </a:r>
            <a:r>
              <a:rPr lang="ru-RU" sz="1600" dirty="0" err="1"/>
              <a:t>ул.Садовая</a:t>
            </a:r>
            <a:r>
              <a:rPr lang="ru-RU" sz="1600" dirty="0"/>
              <a:t>, ул. Коллективизации, Лесная.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31" y="2759647"/>
            <a:ext cx="1278282" cy="1141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62717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герб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7913" y="264867"/>
            <a:ext cx="766779" cy="93188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076925" y="410165"/>
            <a:ext cx="8034132" cy="6412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3000"/>
              </a:prstClr>
            </a:outerShdw>
          </a:effectLst>
        </p:spPr>
        <p:txBody>
          <a:bodyPr vert="horz" wrap="square" lIns="0" tIns="0" rIns="0" bIns="0" rtlCol="0" anchor="t">
            <a:normAutofit fontScale="850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3000" i="0" u="none" strike="noStrike" kern="1200" cap="none" spc="-150" normalizeH="0" baseline="0" noProof="0" dirty="0" smtClean="0">
                <a:ln w="3175"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rebuchet MS" pitchFamily="34" charset="0"/>
                <a:cs typeface="Arial" charset="0"/>
              </a:rPr>
              <a:t>Инфраструктурное развитие и муниципальное хозяйство</a:t>
            </a: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i="1" spc="-150" dirty="0" smtClean="0">
                <a:ln w="3175">
                  <a:noFill/>
                </a:ln>
                <a:solidFill>
                  <a:srgbClr val="1F497D"/>
                </a:solidFill>
                <a:latin typeface="Trebuchet MS" pitchFamily="34" charset="0"/>
                <a:cs typeface="Arial" charset="0"/>
              </a:rPr>
              <a:t>Дорожное хозяйство</a:t>
            </a:r>
            <a:endParaRPr kumimoji="0" lang="ru-RU" sz="2000" i="1" u="none" strike="noStrike" kern="1200" cap="none" spc="-150" normalizeH="0" baseline="0" noProof="0" dirty="0">
              <a:ln w="3175">
                <a:noFill/>
              </a:ln>
              <a:solidFill>
                <a:srgbClr val="1F497D"/>
              </a:solidFill>
              <a:effectLst/>
              <a:uLnTx/>
              <a:uFillTx/>
              <a:latin typeface="Trebuchet MS" pitchFamily="34" charset="0"/>
              <a:cs typeface="Arial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43808" y="1271728"/>
            <a:ext cx="4061471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Зимнее содержание дорог</a:t>
            </a:r>
            <a:endParaRPr lang="ru-RU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6387299"/>
              </p:ext>
            </p:extLst>
          </p:nvPr>
        </p:nvGraphicFramePr>
        <p:xfrm>
          <a:off x="1331640" y="1916832"/>
          <a:ext cx="6923691" cy="4402647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2302959"/>
                <a:gridCol w="2310366"/>
                <a:gridCol w="2310366"/>
              </a:tblGrid>
              <a:tr h="80048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Муниципальное образование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Сумма средств, выделенных на зимнее содержание а\д, </a:t>
                      </a:r>
                      <a:r>
                        <a:rPr lang="ru-RU" sz="1600" dirty="0" err="1">
                          <a:effectLst/>
                        </a:rPr>
                        <a:t>тыс.руб</a:t>
                      </a:r>
                      <a:r>
                        <a:rPr lang="ru-RU" sz="1600" dirty="0">
                          <a:effectLst/>
                        </a:rPr>
                        <a:t>.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004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 границах населенных пунктов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Вне границ населенных пунктов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002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МО Волошское 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373,1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-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002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МО Климовское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255,0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183,2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002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МО Мирный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281,4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327,2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002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МО Тавреньгское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0,0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0,0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002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МО Подюжское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733,5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316,8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002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МО Вохтомское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308,3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257,2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00241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r>
                        <a:rPr lang="ru-RU" sz="1600" dirty="0" smtClean="0">
                          <a:effectLst/>
                        </a:rPr>
                        <a:t>ИТОГО: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1951,3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1084,4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1391694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"/>
          <p:cNvSpPr txBox="1">
            <a:spLocks noChangeArrowheads="1"/>
          </p:cNvSpPr>
          <p:nvPr/>
        </p:nvSpPr>
        <p:spPr>
          <a:xfrm>
            <a:off x="2150678" y="1196752"/>
            <a:ext cx="5886626" cy="30777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0" tIns="0" rIns="0" bIns="0" rtlCol="0" anchor="t">
            <a:spAutoFit/>
          </a:bodyPr>
          <a:lstStyle/>
          <a:p>
            <a:r>
              <a:rPr lang="ru-RU" sz="2000" b="1" u="sng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Национальный проект «Городская среда»</a:t>
            </a:r>
            <a:endParaRPr lang="ru-RU" sz="20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2" name="Picture 4" descr="герб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7913" y="264867"/>
            <a:ext cx="766779" cy="93188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076925" y="410165"/>
            <a:ext cx="8034132" cy="6412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3000"/>
              </a:prstClr>
            </a:outerShdw>
          </a:effectLst>
        </p:spPr>
        <p:txBody>
          <a:bodyPr vert="horz" wrap="square" lIns="0" tIns="0" rIns="0" bIns="0" rtlCol="0" anchor="t">
            <a:normAutofit fontScale="850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3000" i="0" u="none" strike="noStrike" kern="1200" cap="none" spc="-150" normalizeH="0" baseline="0" noProof="0" dirty="0" smtClean="0">
                <a:ln w="3175"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rebuchet MS" pitchFamily="34" charset="0"/>
                <a:cs typeface="Arial" charset="0"/>
              </a:rPr>
              <a:t>Инфраструктурное развитие и муниципальное хозяйство</a:t>
            </a: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2000" i="1" u="none" strike="noStrike" kern="1200" cap="none" spc="-150" normalizeH="0" baseline="0" noProof="0" dirty="0" smtClean="0">
                <a:ln w="3175"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rebuchet MS" pitchFamily="34" charset="0"/>
                <a:cs typeface="Arial" charset="0"/>
              </a:rPr>
              <a:t>Реализация</a:t>
            </a:r>
            <a:r>
              <a:rPr kumimoji="0" lang="ru-RU" sz="2000" i="1" u="none" strike="noStrike" kern="1200" cap="none" spc="-150" normalizeH="0" noProof="0" dirty="0" smtClean="0">
                <a:ln w="3175"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rebuchet MS" pitchFamily="34" charset="0"/>
                <a:cs typeface="Arial" charset="0"/>
              </a:rPr>
              <a:t> национальных проектов</a:t>
            </a:r>
            <a:endParaRPr kumimoji="0" lang="ru-RU" sz="2000" i="1" u="none" strike="noStrike" kern="1200" cap="none" spc="-150" normalizeH="0" baseline="0" noProof="0" dirty="0">
              <a:ln w="3175">
                <a:noFill/>
              </a:ln>
              <a:solidFill>
                <a:srgbClr val="1F497D"/>
              </a:solidFill>
              <a:effectLst/>
              <a:uLnTx/>
              <a:uFillTx/>
              <a:latin typeface="Trebuchet MS" pitchFamily="34" charset="0"/>
              <a:cs typeface="Arial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5744510"/>
              </p:ext>
            </p:extLst>
          </p:nvPr>
        </p:nvGraphicFramePr>
        <p:xfrm>
          <a:off x="611560" y="1700808"/>
          <a:ext cx="8227200" cy="4937760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1296144"/>
                <a:gridCol w="2817456"/>
                <a:gridCol w="2056800"/>
                <a:gridCol w="2056800"/>
              </a:tblGrid>
              <a:tr h="1324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96" marR="2859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i="1" dirty="0">
                          <a:effectLst/>
                        </a:rPr>
                        <a:t>МО </a:t>
                      </a:r>
                      <a:r>
                        <a:rPr lang="ru-RU" sz="1200" i="1" dirty="0" err="1">
                          <a:effectLst/>
                        </a:rPr>
                        <a:t>Коношкое</a:t>
                      </a:r>
                      <a:endParaRPr lang="ru-RU" sz="1200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96" marR="2859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i="1" dirty="0">
                          <a:effectLst/>
                        </a:rPr>
                        <a:t>МО </a:t>
                      </a:r>
                      <a:r>
                        <a:rPr lang="ru-RU" sz="1200" i="1" dirty="0" err="1">
                          <a:effectLst/>
                        </a:rPr>
                        <a:t>Подюжское</a:t>
                      </a:r>
                      <a:endParaRPr lang="ru-RU" sz="1200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96" marR="2859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i="1" dirty="0">
                          <a:effectLst/>
                        </a:rPr>
                        <a:t>МО </a:t>
                      </a:r>
                      <a:r>
                        <a:rPr lang="ru-RU" sz="1200" i="1" dirty="0" err="1">
                          <a:effectLst/>
                        </a:rPr>
                        <a:t>Ерцевское</a:t>
                      </a:r>
                      <a:endParaRPr lang="ru-RU" sz="1200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96" marR="28596" marT="0" marB="0"/>
                </a:tc>
              </a:tr>
              <a:tr h="14562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Дворовая </a:t>
                      </a:r>
                      <a:r>
                        <a:rPr lang="ru-RU" sz="1200" dirty="0" smtClean="0">
                          <a:effectLst/>
                        </a:rPr>
                        <a:t>территория (6 единиц)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96" marR="2859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1.асфальтирование подъезда к многоквартирным домам в </a:t>
                      </a:r>
                      <a:r>
                        <a:rPr lang="ru-RU" sz="1200" dirty="0" err="1">
                          <a:effectLst/>
                        </a:rPr>
                        <a:t>п.Коноша</a:t>
                      </a:r>
                      <a:r>
                        <a:rPr lang="ru-RU" sz="1200" dirty="0">
                          <a:effectLst/>
                        </a:rPr>
                        <a:t>, Октябрьский, 117 б и 117в. Подрядчик ООО «Адамант».,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2. </a:t>
                      </a:r>
                      <a:r>
                        <a:rPr lang="ru-RU" sz="1200" dirty="0" err="1">
                          <a:effectLst/>
                        </a:rPr>
                        <a:t>пр.Октябрьский</a:t>
                      </a:r>
                      <a:r>
                        <a:rPr lang="ru-RU" sz="1200" dirty="0">
                          <a:effectLst/>
                        </a:rPr>
                        <a:t> д.11- устройство декоративных заборов (палисадники) установка скамеек, урн, отсыпка парковки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96" marR="2859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1.п.Подюга, ул.Строительная,6.   ИП </a:t>
                      </a:r>
                      <a:r>
                        <a:rPr lang="ru-RU" sz="1200" dirty="0" err="1">
                          <a:effectLst/>
                        </a:rPr>
                        <a:t>Коротаевский</a:t>
                      </a:r>
                      <a:r>
                        <a:rPr lang="ru-RU" sz="1200" dirty="0">
                          <a:effectLst/>
                        </a:rPr>
                        <a:t> С.В. , выполнен  монтаж игрового оборудования.; </a:t>
                      </a:r>
                      <a:r>
                        <a:rPr lang="ru-RU" sz="1200" dirty="0" err="1">
                          <a:effectLst/>
                        </a:rPr>
                        <a:t>п.Подюга</a:t>
                      </a:r>
                      <a:r>
                        <a:rPr lang="ru-RU" sz="1200" dirty="0">
                          <a:effectLst/>
                        </a:rPr>
                        <a:t> </a:t>
                      </a:r>
                      <a:r>
                        <a:rPr lang="ru-RU" sz="1200" dirty="0" err="1">
                          <a:effectLst/>
                        </a:rPr>
                        <a:t>ул.Заводская</a:t>
                      </a:r>
                      <a:r>
                        <a:rPr lang="ru-RU" sz="1200" dirty="0">
                          <a:effectLst/>
                        </a:rPr>
                        <a:t>  д.25.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2. дворовых территорий ( 2 шт.) – за счет средств </a:t>
                      </a:r>
                      <a:r>
                        <a:rPr lang="ru-RU" sz="1200" dirty="0" smtClean="0">
                          <a:effectLst/>
                        </a:rPr>
                        <a:t>экономии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96" marR="2859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1.п.Ерцево ул.Звездная д.1,2,3. Подрядчик – ООО Элина г.Вологда. Выполнены работы по демонтажу старых построек, отсыпке, установке детского игрового оборудования.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96" marR="28596" marT="0" marB="0"/>
                </a:tc>
              </a:tr>
              <a:tr h="225061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Общественные территории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96" marR="2859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Ремонт сквера памяти павшим войнам в годы ВОВ  в  микрорайоне ПГС. Проведены работы по замене надгробий и памятных досок, укладке брусчатки, устройству металлического забора. Подрядная организация – ООО «</a:t>
                      </a:r>
                      <a:r>
                        <a:rPr lang="ru-RU" sz="1200" dirty="0" err="1">
                          <a:effectLst/>
                        </a:rPr>
                        <a:t>ЭталонСтрой</a:t>
                      </a:r>
                      <a:r>
                        <a:rPr lang="ru-RU" sz="1200" dirty="0">
                          <a:effectLst/>
                        </a:rPr>
                        <a:t>» (</a:t>
                      </a:r>
                      <a:r>
                        <a:rPr lang="ru-RU" sz="1200" dirty="0" err="1">
                          <a:effectLst/>
                        </a:rPr>
                        <a:t>г.Вологда</a:t>
                      </a:r>
                      <a:r>
                        <a:rPr lang="ru-RU" sz="1200" dirty="0">
                          <a:effectLst/>
                        </a:rPr>
                        <a:t>).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96" marR="2859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1.детская  площадка в </a:t>
                      </a:r>
                      <a:r>
                        <a:rPr lang="ru-RU" sz="1200" dirty="0" err="1">
                          <a:effectLst/>
                        </a:rPr>
                        <a:t>п.Подюга</a:t>
                      </a:r>
                      <a:r>
                        <a:rPr lang="ru-RU" sz="1200" dirty="0">
                          <a:effectLst/>
                        </a:rPr>
                        <a:t>, </a:t>
                      </a:r>
                      <a:r>
                        <a:rPr lang="ru-RU" sz="1200" dirty="0" err="1">
                          <a:effectLst/>
                        </a:rPr>
                        <a:t>ул.Набережная</a:t>
                      </a:r>
                      <a:r>
                        <a:rPr lang="ru-RU" sz="1200" dirty="0">
                          <a:effectLst/>
                        </a:rPr>
                        <a:t>, 31а ориентир поликлиника (планировка территории, установка забора, установка скамеек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2.детская площадка в </a:t>
                      </a:r>
                      <a:r>
                        <a:rPr lang="ru-RU" sz="1200" dirty="0" err="1">
                          <a:effectLst/>
                        </a:rPr>
                        <a:t>п.Подюга</a:t>
                      </a:r>
                      <a:r>
                        <a:rPr lang="ru-RU" sz="1200" dirty="0">
                          <a:effectLst/>
                        </a:rPr>
                        <a:t>, </a:t>
                      </a:r>
                      <a:r>
                        <a:rPr lang="ru-RU" sz="1200" dirty="0" err="1">
                          <a:effectLst/>
                        </a:rPr>
                        <a:t>ул.Набережная</a:t>
                      </a:r>
                      <a:r>
                        <a:rPr lang="ru-RU" sz="1200" dirty="0">
                          <a:effectLst/>
                        </a:rPr>
                        <a:t>, ориентир поликлиника (приобретение и установка игрового оборудования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3. ремонт колодца и подхода  в </a:t>
                      </a:r>
                      <a:r>
                        <a:rPr lang="ru-RU" sz="1200" dirty="0" err="1">
                          <a:effectLst/>
                        </a:rPr>
                        <a:t>п.Подюга</a:t>
                      </a:r>
                      <a:r>
                        <a:rPr lang="ru-RU" sz="1200" dirty="0">
                          <a:effectLst/>
                        </a:rPr>
                        <a:t> </a:t>
                      </a:r>
                      <a:r>
                        <a:rPr lang="ru-RU" sz="1200" dirty="0" err="1">
                          <a:effectLst/>
                        </a:rPr>
                        <a:t>ул.Гагарина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4. ремонт колодца и подхода и в </a:t>
                      </a:r>
                      <a:r>
                        <a:rPr lang="ru-RU" sz="1200" dirty="0" err="1">
                          <a:effectLst/>
                        </a:rPr>
                        <a:t>п.Кварзангский</a:t>
                      </a:r>
                      <a:r>
                        <a:rPr lang="ru-RU" sz="1200" dirty="0">
                          <a:effectLst/>
                        </a:rPr>
                        <a:t>.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96" marR="2859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1.Установка урн по  ул. Гагарина – центральная площадь (УФСИН)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2.Строительство  мостков ( 500 м)  ООО «Вертикаль» </a:t>
                      </a:r>
                      <a:r>
                        <a:rPr lang="ru-RU" sz="1200" dirty="0" err="1">
                          <a:effectLst/>
                        </a:rPr>
                        <a:t>г.Вологда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96" marR="28596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7415069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1076925" y="410165"/>
            <a:ext cx="8034132" cy="6412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3000"/>
              </a:prstClr>
            </a:outerShdw>
          </a:effectLst>
        </p:spPr>
        <p:txBody>
          <a:bodyPr vert="horz" wrap="square" lIns="0" tIns="0" rIns="0" bIns="0" rtlCol="0" anchor="t">
            <a:normAutofit fontScale="850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3000" i="0" u="none" strike="noStrike" kern="1200" cap="none" spc="-150" normalizeH="0" baseline="0" noProof="0" dirty="0" smtClean="0">
                <a:ln w="3175"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rebuchet MS" pitchFamily="34" charset="0"/>
                <a:cs typeface="Arial" charset="0"/>
              </a:rPr>
              <a:t>Инфраструктурное развитие и муниципальное хозяйство</a:t>
            </a: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2000" i="1" u="none" strike="noStrike" kern="1200" cap="none" spc="-150" normalizeH="0" baseline="0" noProof="0" dirty="0" smtClean="0">
                <a:ln w="3175"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rebuchet MS" pitchFamily="34" charset="0"/>
                <a:cs typeface="Arial" charset="0"/>
              </a:rPr>
              <a:t>Транспорт</a:t>
            </a:r>
            <a:endParaRPr kumimoji="0" lang="ru-RU" sz="2000" i="1" u="none" strike="noStrike" kern="1200" cap="none" spc="-150" normalizeH="0" baseline="0" noProof="0" dirty="0">
              <a:ln w="3175">
                <a:noFill/>
              </a:ln>
              <a:solidFill>
                <a:srgbClr val="1F497D"/>
              </a:solidFill>
              <a:effectLst/>
              <a:uLnTx/>
              <a:uFillTx/>
              <a:latin typeface="Trebuchet MS" pitchFamily="34" charset="0"/>
              <a:cs typeface="Arial" charset="0"/>
            </a:endParaRPr>
          </a:p>
        </p:txBody>
      </p:sp>
      <p:pic>
        <p:nvPicPr>
          <p:cNvPr id="9" name="Picture 4" descr="герб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7913" y="264867"/>
            <a:ext cx="766779" cy="93188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3" name="Прямоугольник 2"/>
          <p:cNvSpPr/>
          <p:nvPr/>
        </p:nvSpPr>
        <p:spPr>
          <a:xfrm>
            <a:off x="712984" y="1227629"/>
            <a:ext cx="78914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u="sng" dirty="0">
                <a:solidFill>
                  <a:srgbClr val="002060"/>
                </a:solidFill>
              </a:rPr>
              <a:t>Станция </a:t>
            </a:r>
            <a:r>
              <a:rPr lang="ru-RU" b="1" i="1" u="sng" dirty="0" smtClean="0">
                <a:solidFill>
                  <a:srgbClr val="002060"/>
                </a:solidFill>
              </a:rPr>
              <a:t>Коноша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i="1" dirty="0" smtClean="0">
                <a:solidFill>
                  <a:srgbClr val="002060"/>
                </a:solidFill>
              </a:rPr>
              <a:t>-23 </a:t>
            </a:r>
            <a:r>
              <a:rPr lang="ru-RU" i="1" dirty="0">
                <a:solidFill>
                  <a:srgbClr val="002060"/>
                </a:solidFill>
              </a:rPr>
              <a:t>структурных </a:t>
            </a:r>
            <a:r>
              <a:rPr lang="ru-RU" i="1" dirty="0" smtClean="0">
                <a:solidFill>
                  <a:srgbClr val="002060"/>
                </a:solidFill>
              </a:rPr>
              <a:t>подразделения железнодорожного </a:t>
            </a:r>
            <a:r>
              <a:rPr lang="ru-RU" i="1" dirty="0">
                <a:solidFill>
                  <a:srgbClr val="002060"/>
                </a:solidFill>
              </a:rPr>
              <a:t>транспорта, с общей численность работающих 1289 </a:t>
            </a:r>
            <a:r>
              <a:rPr lang="ru-RU" i="1" dirty="0" smtClean="0">
                <a:solidFill>
                  <a:srgbClr val="002060"/>
                </a:solidFill>
              </a:rPr>
              <a:t>человек;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i="1" dirty="0" smtClean="0">
                <a:solidFill>
                  <a:srgbClr val="002060"/>
                </a:solidFill>
              </a:rPr>
              <a:t>- отгружено </a:t>
            </a:r>
            <a:r>
              <a:rPr lang="ru-RU" i="1" dirty="0">
                <a:solidFill>
                  <a:srgbClr val="002060"/>
                </a:solidFill>
              </a:rPr>
              <a:t>и отправлено 2284 </a:t>
            </a:r>
            <a:r>
              <a:rPr lang="ru-RU" i="1" dirty="0" smtClean="0">
                <a:solidFill>
                  <a:srgbClr val="002060"/>
                </a:solidFill>
              </a:rPr>
              <a:t>вагона, </a:t>
            </a:r>
            <a:r>
              <a:rPr lang="ru-RU" i="1" dirty="0">
                <a:solidFill>
                  <a:srgbClr val="002060"/>
                </a:solidFill>
              </a:rPr>
              <a:t>общим весом 126,8 тыс. </a:t>
            </a:r>
            <a:r>
              <a:rPr lang="ru-RU" i="1" dirty="0" smtClean="0">
                <a:solidFill>
                  <a:srgbClr val="002060"/>
                </a:solidFill>
              </a:rPr>
              <a:t>тонн;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i="1" dirty="0" smtClean="0">
                <a:solidFill>
                  <a:srgbClr val="002060"/>
                </a:solidFill>
              </a:rPr>
              <a:t>- отправлено </a:t>
            </a:r>
            <a:r>
              <a:rPr lang="ru-RU" i="1" dirty="0">
                <a:solidFill>
                  <a:srgbClr val="002060"/>
                </a:solidFill>
              </a:rPr>
              <a:t>125532  </a:t>
            </a:r>
            <a:r>
              <a:rPr lang="ru-RU" i="1" dirty="0" smtClean="0">
                <a:solidFill>
                  <a:srgbClr val="002060"/>
                </a:solidFill>
              </a:rPr>
              <a:t>пассажира.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02278" y="3573016"/>
            <a:ext cx="804618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u="sng" dirty="0">
                <a:solidFill>
                  <a:srgbClr val="002060"/>
                </a:solidFill>
              </a:rPr>
              <a:t>Пассажирские </a:t>
            </a:r>
            <a:r>
              <a:rPr lang="ru-RU" b="1" i="1" u="sng" dirty="0" smtClean="0">
                <a:solidFill>
                  <a:srgbClr val="002060"/>
                </a:solidFill>
              </a:rPr>
              <a:t>перевозки</a:t>
            </a:r>
            <a:endParaRPr lang="ru-RU" b="1" i="1" u="sng" dirty="0">
              <a:solidFill>
                <a:srgbClr val="00206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rgbClr val="002060"/>
                </a:solidFill>
              </a:rPr>
              <a:t>- </a:t>
            </a:r>
            <a:r>
              <a:rPr lang="ru-RU" i="1" dirty="0" smtClean="0">
                <a:solidFill>
                  <a:srgbClr val="002060"/>
                </a:solidFill>
              </a:rPr>
              <a:t>на </a:t>
            </a:r>
            <a:r>
              <a:rPr lang="ru-RU" i="1" dirty="0">
                <a:solidFill>
                  <a:srgbClr val="002060"/>
                </a:solidFill>
              </a:rPr>
              <a:t>территории района организованы 7 автобусных маршрутов </a:t>
            </a:r>
            <a:r>
              <a:rPr lang="ru-RU" i="1" dirty="0" err="1">
                <a:solidFill>
                  <a:srgbClr val="002060"/>
                </a:solidFill>
              </a:rPr>
              <a:t>межпоселенческого</a:t>
            </a:r>
            <a:r>
              <a:rPr lang="ru-RU" i="1" dirty="0">
                <a:solidFill>
                  <a:srgbClr val="002060"/>
                </a:solidFill>
              </a:rPr>
              <a:t> </a:t>
            </a:r>
            <a:r>
              <a:rPr lang="ru-RU" i="1" dirty="0" smtClean="0">
                <a:solidFill>
                  <a:srgbClr val="002060"/>
                </a:solidFill>
              </a:rPr>
              <a:t>сообщения;</a:t>
            </a:r>
            <a:endParaRPr lang="ru-RU" i="1" dirty="0">
              <a:solidFill>
                <a:srgbClr val="00206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i="1" dirty="0" smtClean="0">
                <a:solidFill>
                  <a:srgbClr val="002060"/>
                </a:solidFill>
              </a:rPr>
              <a:t>- количество </a:t>
            </a:r>
            <a:r>
              <a:rPr lang="ru-RU" i="1" dirty="0">
                <a:solidFill>
                  <a:srgbClr val="002060"/>
                </a:solidFill>
              </a:rPr>
              <a:t>перевезенных пассажиров в 2018 году - 84130 </a:t>
            </a:r>
            <a:r>
              <a:rPr lang="ru-RU" i="1" dirty="0" smtClean="0">
                <a:solidFill>
                  <a:srgbClr val="002060"/>
                </a:solidFill>
              </a:rPr>
              <a:t>человек;</a:t>
            </a:r>
            <a:endParaRPr lang="ru-RU" i="1" dirty="0">
              <a:solidFill>
                <a:srgbClr val="00206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i="1" dirty="0" smtClean="0">
                <a:solidFill>
                  <a:srgbClr val="002060"/>
                </a:solidFill>
              </a:rPr>
              <a:t>- всего </a:t>
            </a:r>
            <a:r>
              <a:rPr lang="ru-RU" i="1" dirty="0">
                <a:solidFill>
                  <a:srgbClr val="002060"/>
                </a:solidFill>
              </a:rPr>
              <a:t>на территории района осуществляют деятельность два перевозчика:</a:t>
            </a:r>
          </a:p>
          <a:p>
            <a:pPr marL="812800" indent="-812800"/>
            <a:r>
              <a:rPr lang="ru-RU" i="1" dirty="0" smtClean="0">
                <a:solidFill>
                  <a:srgbClr val="002060"/>
                </a:solidFill>
              </a:rPr>
              <a:t>	ИП Лукошкова </a:t>
            </a:r>
            <a:r>
              <a:rPr lang="ru-RU" i="1" dirty="0">
                <a:solidFill>
                  <a:srgbClr val="002060"/>
                </a:solidFill>
              </a:rPr>
              <a:t>Людмила Викторовна (2 маршрута);</a:t>
            </a:r>
          </a:p>
          <a:p>
            <a:pPr marL="812800" indent="-812800"/>
            <a:r>
              <a:rPr lang="ru-RU" i="1" dirty="0">
                <a:solidFill>
                  <a:srgbClr val="002060"/>
                </a:solidFill>
              </a:rPr>
              <a:t>	</a:t>
            </a:r>
            <a:r>
              <a:rPr lang="ru-RU" i="1" dirty="0" smtClean="0">
                <a:solidFill>
                  <a:srgbClr val="002060"/>
                </a:solidFill>
              </a:rPr>
              <a:t>ИП Макаров </a:t>
            </a:r>
            <a:r>
              <a:rPr lang="ru-RU" i="1" dirty="0">
                <a:solidFill>
                  <a:srgbClr val="002060"/>
                </a:solidFill>
              </a:rPr>
              <a:t>Виктор Афанасьевич (6 маршрутов).</a:t>
            </a:r>
          </a:p>
        </p:txBody>
      </p:sp>
    </p:spTree>
    <p:extLst>
      <p:ext uri="{BB962C8B-B14F-4D97-AF65-F5344CB8AC3E}">
        <p14:creationId xmlns:p14="http://schemas.microsoft.com/office/powerpoint/2010/main" val="258093205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211921" y="1050330"/>
            <a:ext cx="8964488" cy="92469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3000"/>
              </a:prstClr>
            </a:outerShdw>
          </a:effectLst>
        </p:spPr>
        <p:txBody>
          <a:bodyPr vert="horz" wrap="square" lIns="0" tIns="0" rIns="0" bIns="0" rtlCol="0" anchor="ctr" anchorCtr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2500" b="1" u="none" strike="noStrike" kern="1200" cap="none" spc="-125" normalizeH="0" baseline="0" noProof="0" dirty="0" smtClean="0">
                <a:ln w="3175">
                  <a:noFill/>
                </a:ln>
                <a:solidFill>
                  <a:schemeClr val="accent2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Trebuchet MS" pitchFamily="34" charset="0"/>
                <a:cs typeface="Arial" charset="0"/>
              </a:rPr>
              <a:t>Численность населения </a:t>
            </a:r>
            <a:r>
              <a:rPr kumimoji="0" lang="ru-RU" sz="2500" b="1" u="none" strike="noStrike" kern="1200" cap="none" spc="-125" normalizeH="0" baseline="0" noProof="0" dirty="0" err="1" smtClean="0">
                <a:ln w="3175">
                  <a:noFill/>
                </a:ln>
                <a:solidFill>
                  <a:schemeClr val="accent2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Trebuchet MS" pitchFamily="34" charset="0"/>
                <a:cs typeface="Arial" charset="0"/>
              </a:rPr>
              <a:t>Коношского</a:t>
            </a:r>
            <a:r>
              <a:rPr kumimoji="0" lang="ru-RU" sz="2500" b="1" u="none" strike="noStrike" kern="1200" cap="none" spc="-125" normalizeH="0" baseline="0" noProof="0" dirty="0" smtClean="0">
                <a:ln w="3175">
                  <a:noFill/>
                </a:ln>
                <a:solidFill>
                  <a:schemeClr val="accent2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Trebuchet MS" pitchFamily="34" charset="0"/>
                <a:cs typeface="Arial" charset="0"/>
              </a:rPr>
              <a:t> района</a:t>
            </a:r>
          </a:p>
          <a:p>
            <a:pPr lvl="0" algn="ctr" defTabSz="912813">
              <a:lnSpc>
                <a:spcPct val="9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500" b="1" spc="-125" noProof="0" dirty="0" smtClean="0">
                <a:ln w="3175">
                  <a:noFill/>
                </a:ln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rebuchet MS" pitchFamily="34" charset="0"/>
                <a:cs typeface="Arial" charset="0"/>
              </a:rPr>
              <a:t>21609</a:t>
            </a:r>
            <a:r>
              <a:rPr kumimoji="0" lang="ru-RU" sz="2500" b="1" u="none" strike="noStrike" kern="1200" cap="none" spc="-125" normalizeH="0" baseline="0" noProof="0" dirty="0" smtClean="0">
                <a:ln w="3175">
                  <a:noFill/>
                </a:ln>
                <a:solidFill>
                  <a:schemeClr val="accent2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Trebuchet MS" pitchFamily="34" charset="0"/>
                <a:cs typeface="Arial" charset="0"/>
              </a:rPr>
              <a:t> человек</a:t>
            </a:r>
            <a:r>
              <a:rPr kumimoji="0" lang="ru-RU" sz="2000" b="1" u="none" strike="noStrike" kern="1200" cap="none" spc="-125" normalizeH="0" baseline="0" noProof="0" dirty="0" smtClean="0">
                <a:ln w="3175">
                  <a:noFill/>
                </a:ln>
                <a:solidFill>
                  <a:schemeClr val="accent2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Trebuchet MS" pitchFamily="34" charset="0"/>
                <a:cs typeface="Arial" charset="0"/>
              </a:rPr>
              <a:t/>
            </a:r>
            <a:br>
              <a:rPr kumimoji="0" lang="ru-RU" sz="2000" b="1" u="none" strike="noStrike" kern="1200" cap="none" spc="-125" normalizeH="0" baseline="0" noProof="0" dirty="0" smtClean="0">
                <a:ln w="3175">
                  <a:noFill/>
                </a:ln>
                <a:solidFill>
                  <a:schemeClr val="accent2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Trebuchet MS" pitchFamily="34" charset="0"/>
                <a:cs typeface="Arial" charset="0"/>
              </a:rPr>
            </a:br>
            <a:endParaRPr kumimoji="0" lang="ru-RU" sz="2000" b="1" u="none" strike="noStrike" kern="1200" cap="none" spc="-125" normalizeH="0" baseline="0" noProof="0" dirty="0">
              <a:ln w="3175">
                <a:noFill/>
              </a:ln>
              <a:solidFill>
                <a:schemeClr val="accent2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uLnTx/>
              <a:uFillTx/>
              <a:latin typeface="Trebuchet MS" pitchFamily="34" charset="0"/>
              <a:cs typeface="Arial" charset="0"/>
            </a:endParaRP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4841114" y="2276872"/>
            <a:ext cx="3686825" cy="8640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3000"/>
              </a:prstClr>
            </a:outerShdw>
          </a:effectLst>
        </p:spPr>
        <p:txBody>
          <a:bodyPr vert="horz" wrap="square" lIns="0" tIns="0" rIns="0" bIns="0" rtlCol="0" anchor="ctr" anchorCtr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2500" b="1" i="0" u="none" strike="noStrike" kern="1200" cap="none" spc="-125" normalizeH="0" baseline="0" noProof="0" dirty="0" smtClean="0">
                <a:ln w="3175">
                  <a:noFill/>
                </a:ln>
                <a:solidFill>
                  <a:schemeClr val="accent2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Trebuchet MS" pitchFamily="34" charset="0"/>
                <a:ea typeface="+mn-ea"/>
                <a:cs typeface="Arial" charset="0"/>
              </a:rPr>
              <a:t>Уровень </a:t>
            </a: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2500" b="1" i="0" u="none" strike="noStrike" kern="1200" cap="none" spc="-125" normalizeH="0" baseline="0" noProof="0" dirty="0" smtClean="0">
                <a:ln w="3175">
                  <a:noFill/>
                </a:ln>
                <a:solidFill>
                  <a:schemeClr val="accent2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Trebuchet MS" pitchFamily="34" charset="0"/>
                <a:ea typeface="+mn-ea"/>
                <a:cs typeface="Arial" charset="0"/>
              </a:rPr>
              <a:t>безработицы –</a:t>
            </a:r>
            <a:r>
              <a:rPr kumimoji="0" lang="ru-RU" sz="2500" b="1" i="0" u="none" strike="noStrike" kern="1200" cap="none" spc="-125" normalizeH="0" noProof="0" dirty="0" smtClean="0">
                <a:ln w="3175">
                  <a:noFill/>
                </a:ln>
                <a:solidFill>
                  <a:schemeClr val="accent2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Trebuchet MS" pitchFamily="34" charset="0"/>
                <a:ea typeface="+mn-ea"/>
                <a:cs typeface="Arial" charset="0"/>
              </a:rPr>
              <a:t> </a:t>
            </a:r>
            <a:r>
              <a:rPr kumimoji="0" lang="ru-RU" sz="2500" b="1" i="0" u="none" strike="noStrike" kern="1200" cap="none" spc="-125" normalizeH="0" noProof="0" dirty="0" smtClean="0">
                <a:ln w="3175">
                  <a:noFill/>
                </a:ln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Trebuchet MS" pitchFamily="34" charset="0"/>
                <a:ea typeface="+mn-ea"/>
                <a:cs typeface="Arial" charset="0"/>
              </a:rPr>
              <a:t>1,7%      </a:t>
            </a:r>
            <a:r>
              <a:rPr kumimoji="0" lang="ru-RU" sz="2000" b="1" i="0" u="none" strike="noStrike" kern="1200" cap="none" spc="-125" normalizeH="0" baseline="0" noProof="0" dirty="0" smtClean="0">
                <a:ln w="3175">
                  <a:noFill/>
                </a:ln>
                <a:solidFill>
                  <a:schemeClr val="accent2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Trebuchet MS" pitchFamily="34" charset="0"/>
                <a:ea typeface="+mn-ea"/>
                <a:cs typeface="Arial" charset="0"/>
              </a:rPr>
              <a:t/>
            </a:r>
            <a:br>
              <a:rPr kumimoji="0" lang="ru-RU" sz="2000" b="1" i="0" u="none" strike="noStrike" kern="1200" cap="none" spc="-125" normalizeH="0" baseline="0" noProof="0" dirty="0" smtClean="0">
                <a:ln w="3175">
                  <a:noFill/>
                </a:ln>
                <a:solidFill>
                  <a:schemeClr val="accent2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Trebuchet MS" pitchFamily="34" charset="0"/>
                <a:ea typeface="+mn-ea"/>
                <a:cs typeface="Arial" charset="0"/>
              </a:rPr>
            </a:br>
            <a:endParaRPr kumimoji="0" lang="ru-RU" sz="2000" b="1" i="0" u="none" strike="noStrike" kern="1200" cap="none" spc="-125" normalizeH="0" baseline="0" noProof="0" dirty="0">
              <a:ln w="3175">
                <a:noFill/>
              </a:ln>
              <a:solidFill>
                <a:schemeClr val="accent2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790170" y="4149079"/>
            <a:ext cx="3011146" cy="181538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3000"/>
              </a:prstClr>
            </a:outerShdw>
          </a:effectLst>
        </p:spPr>
        <p:txBody>
          <a:bodyPr vert="horz" wrap="square" lIns="0" tIns="0" rIns="0" bIns="0" rtlCol="0" anchor="ctr" anchorCtr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2500" b="1" i="0" u="none" strike="noStrike" kern="1200" cap="none" spc="-125" normalizeH="0" baseline="0" noProof="0" dirty="0" smtClean="0">
                <a:ln w="3175">
                  <a:noFill/>
                </a:ln>
                <a:solidFill>
                  <a:schemeClr val="accent2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Trebuchet MS" pitchFamily="34" charset="0"/>
                <a:ea typeface="+mn-ea"/>
                <a:cs typeface="Arial" charset="0"/>
              </a:rPr>
              <a:t>Рождаемость </a:t>
            </a: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2500" b="1" i="0" u="none" strike="noStrike" kern="1200" cap="none" spc="-125" normalizeH="0" baseline="0" noProof="0" dirty="0" smtClean="0">
                <a:ln w="3175">
                  <a:noFill/>
                </a:ln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Trebuchet MS" pitchFamily="34" charset="0"/>
                <a:ea typeface="+mn-ea"/>
                <a:cs typeface="Arial" charset="0"/>
              </a:rPr>
              <a:t>112</a:t>
            </a:r>
            <a:r>
              <a:rPr kumimoji="0" lang="ru-RU" sz="2500" b="1" i="0" u="none" strike="noStrike" kern="1200" cap="none" spc="-125" normalizeH="0" baseline="0" noProof="0" dirty="0" smtClean="0">
                <a:ln w="3175">
                  <a:noFill/>
                </a:ln>
                <a:solidFill>
                  <a:schemeClr val="accent2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Trebuchet MS" pitchFamily="34" charset="0"/>
                <a:ea typeface="+mn-ea"/>
                <a:cs typeface="Arial" charset="0"/>
              </a:rPr>
              <a:t> детей,</a:t>
            </a: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kumimoji="0" lang="ru-RU" sz="2500" b="1" i="0" u="none" strike="noStrike" kern="1200" cap="none" spc="-125" normalizeH="0" baseline="0" noProof="0" dirty="0" smtClean="0">
              <a:ln w="3175">
                <a:noFill/>
              </a:ln>
              <a:solidFill>
                <a:schemeClr val="accent2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uLnTx/>
              <a:uFillTx/>
              <a:latin typeface="Trebuchet MS" pitchFamily="34" charset="0"/>
              <a:ea typeface="+mn-ea"/>
              <a:cs typeface="Arial" charset="0"/>
            </a:endParaRP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2500" b="1" i="0" u="none" strike="noStrike" kern="1200" cap="none" spc="-125" normalizeH="0" baseline="0" noProof="0" dirty="0" smtClean="0">
                <a:ln w="3175">
                  <a:noFill/>
                </a:ln>
                <a:solidFill>
                  <a:schemeClr val="accent2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Trebuchet MS" pitchFamily="34" charset="0"/>
                <a:ea typeface="+mn-ea"/>
                <a:cs typeface="Arial" charset="0"/>
              </a:rPr>
              <a:t>смертность</a:t>
            </a: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2500" b="1" i="0" u="none" strike="noStrike" kern="1200" cap="none" spc="-125" normalizeH="0" baseline="0" noProof="0" dirty="0" smtClean="0">
                <a:ln w="3175">
                  <a:noFill/>
                </a:ln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Trebuchet MS" pitchFamily="34" charset="0"/>
                <a:ea typeface="+mn-ea"/>
                <a:cs typeface="Arial" charset="0"/>
              </a:rPr>
              <a:t>260</a:t>
            </a:r>
            <a:r>
              <a:rPr kumimoji="0" lang="ru-RU" sz="2500" b="1" i="0" u="none" strike="noStrike" kern="1200" cap="none" spc="-125" normalizeH="0" baseline="0" noProof="0" dirty="0" smtClean="0">
                <a:ln w="3175">
                  <a:noFill/>
                </a:ln>
                <a:solidFill>
                  <a:schemeClr val="accent2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Trebuchet MS" pitchFamily="34" charset="0"/>
                <a:ea typeface="+mn-ea"/>
                <a:cs typeface="Arial" charset="0"/>
              </a:rPr>
              <a:t> человек</a:t>
            </a:r>
            <a:r>
              <a:rPr kumimoji="0" lang="ru-RU" sz="2000" b="1" i="0" u="none" strike="noStrike" kern="1200" cap="none" spc="-125" normalizeH="0" baseline="0" noProof="0" dirty="0" smtClean="0">
                <a:ln w="3175">
                  <a:noFill/>
                </a:ln>
                <a:solidFill>
                  <a:schemeClr val="accent2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Trebuchet MS" pitchFamily="34" charset="0"/>
                <a:ea typeface="+mn-ea"/>
                <a:cs typeface="Arial" charset="0"/>
              </a:rPr>
              <a:t/>
            </a:r>
            <a:br>
              <a:rPr kumimoji="0" lang="ru-RU" sz="2000" b="1" i="0" u="none" strike="noStrike" kern="1200" cap="none" spc="-125" normalizeH="0" baseline="0" noProof="0" dirty="0" smtClean="0">
                <a:ln w="3175">
                  <a:noFill/>
                </a:ln>
                <a:solidFill>
                  <a:schemeClr val="accent2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Trebuchet MS" pitchFamily="34" charset="0"/>
                <a:ea typeface="+mn-ea"/>
                <a:cs typeface="Arial" charset="0"/>
              </a:rPr>
            </a:br>
            <a:endParaRPr kumimoji="0" lang="ru-RU" sz="2000" b="1" i="0" u="none" strike="noStrike" kern="1200" cap="none" spc="-125" normalizeH="0" baseline="0" noProof="0" dirty="0">
              <a:ln w="3175">
                <a:noFill/>
              </a:ln>
              <a:solidFill>
                <a:schemeClr val="accent2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sp>
        <p:nvSpPr>
          <p:cNvPr id="16" name="Rectangle 2"/>
          <p:cNvSpPr txBox="1">
            <a:spLocks noChangeArrowheads="1"/>
          </p:cNvSpPr>
          <p:nvPr/>
        </p:nvSpPr>
        <p:spPr>
          <a:xfrm>
            <a:off x="4921222" y="3889457"/>
            <a:ext cx="3704882" cy="23346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3000"/>
              </a:prstClr>
            </a:outerShdw>
          </a:effectLst>
        </p:spPr>
        <p:txBody>
          <a:bodyPr vert="horz" wrap="square" lIns="0" tIns="0" rIns="0" bIns="0" rtlCol="0" anchor="ctr" anchorCtr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2500" b="1" i="0" u="none" strike="noStrike" kern="1200" cap="none" spc="-125" normalizeH="0" baseline="0" noProof="0" dirty="0" smtClean="0">
                <a:ln w="3175">
                  <a:noFill/>
                </a:ln>
                <a:solidFill>
                  <a:schemeClr val="accent2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Trebuchet MS" pitchFamily="34" charset="0"/>
                <a:ea typeface="+mn-ea"/>
                <a:cs typeface="Arial" charset="0"/>
              </a:rPr>
              <a:t>Инвестиции в основной капитал за счет всех источников финансирования </a:t>
            </a:r>
            <a:r>
              <a:rPr kumimoji="0" lang="ru-RU" sz="2500" b="1" i="0" u="none" strike="noStrike" kern="1200" cap="none" spc="-125" normalizeH="0" baseline="0" noProof="0" dirty="0" err="1" smtClean="0">
                <a:ln w="3175">
                  <a:noFill/>
                </a:ln>
                <a:solidFill>
                  <a:schemeClr val="accent2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Trebuchet MS" pitchFamily="34" charset="0"/>
                <a:ea typeface="+mn-ea"/>
                <a:cs typeface="Arial" charset="0"/>
              </a:rPr>
              <a:t>сотавили</a:t>
            </a:r>
            <a:r>
              <a:rPr kumimoji="0" lang="ru-RU" sz="2500" b="1" i="0" u="none" strike="noStrike" kern="1200" cap="none" spc="-125" normalizeH="0" baseline="0" noProof="0" dirty="0" smtClean="0">
                <a:ln w="3175">
                  <a:noFill/>
                </a:ln>
                <a:solidFill>
                  <a:schemeClr val="accent2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Trebuchet MS" pitchFamily="34" charset="0"/>
                <a:ea typeface="+mn-ea"/>
                <a:cs typeface="Arial" charset="0"/>
              </a:rPr>
              <a:t> более  </a:t>
            </a:r>
            <a:r>
              <a:rPr kumimoji="0" lang="ru-RU" sz="2500" b="1" i="0" u="none" strike="noStrike" kern="1200" cap="none" spc="-125" normalizeH="0" baseline="0" noProof="0" dirty="0" smtClean="0">
                <a:ln w="3175">
                  <a:noFill/>
                </a:ln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Trebuchet MS" pitchFamily="34" charset="0"/>
                <a:ea typeface="+mn-ea"/>
                <a:cs typeface="Arial" charset="0"/>
              </a:rPr>
              <a:t>645 </a:t>
            </a:r>
            <a:r>
              <a:rPr kumimoji="0" lang="ru-RU" sz="2500" b="1" i="0" u="none" strike="noStrike" kern="1200" cap="none" spc="-125" normalizeH="0" baseline="0" noProof="0" dirty="0" err="1" smtClean="0">
                <a:ln w="3175">
                  <a:noFill/>
                </a:ln>
                <a:solidFill>
                  <a:schemeClr val="accent2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Trebuchet MS" pitchFamily="34" charset="0"/>
                <a:ea typeface="+mn-ea"/>
                <a:cs typeface="Arial" charset="0"/>
              </a:rPr>
              <a:t>млн.руб</a:t>
            </a:r>
            <a:r>
              <a:rPr lang="ru-RU" sz="2500" b="1" spc="-125" dirty="0">
                <a:ln w="3175">
                  <a:noFill/>
                </a:ln>
                <a:solidFill>
                  <a:schemeClr val="accent2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rebuchet MS" pitchFamily="34" charset="0"/>
                <a:cs typeface="Arial" charset="0"/>
              </a:rPr>
              <a:t>.</a:t>
            </a:r>
            <a:r>
              <a:rPr lang="ru-RU" sz="2500" b="1" spc="-125" dirty="0" smtClean="0">
                <a:ln w="3175">
                  <a:noFill/>
                </a:ln>
                <a:solidFill>
                  <a:schemeClr val="accent2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rebuchet MS" pitchFamily="34" charset="0"/>
                <a:cs typeface="Arial" charset="0"/>
              </a:rPr>
              <a:t>    </a:t>
            </a:r>
            <a:r>
              <a:rPr kumimoji="0" lang="ru-RU" sz="2000" b="1" i="0" u="none" strike="noStrike" kern="1200" cap="none" spc="-125" normalizeH="0" baseline="0" noProof="0" dirty="0" smtClean="0">
                <a:ln w="3175">
                  <a:noFill/>
                </a:ln>
                <a:solidFill>
                  <a:schemeClr val="accent2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Trebuchet MS" pitchFamily="34" charset="0"/>
                <a:ea typeface="+mn-ea"/>
                <a:cs typeface="Arial" charset="0"/>
              </a:rPr>
              <a:t/>
            </a:r>
            <a:br>
              <a:rPr kumimoji="0" lang="ru-RU" sz="2000" b="1" i="0" u="none" strike="noStrike" kern="1200" cap="none" spc="-125" normalizeH="0" baseline="0" noProof="0" dirty="0" smtClean="0">
                <a:ln w="3175">
                  <a:noFill/>
                </a:ln>
                <a:solidFill>
                  <a:schemeClr val="accent2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Trebuchet MS" pitchFamily="34" charset="0"/>
                <a:ea typeface="+mn-ea"/>
                <a:cs typeface="Arial" charset="0"/>
              </a:rPr>
            </a:br>
            <a:endParaRPr kumimoji="0" lang="ru-RU" sz="2000" b="1" i="0" u="none" strike="noStrike" kern="1200" cap="none" spc="-125" normalizeH="0" baseline="0" noProof="0" dirty="0">
              <a:ln w="3175">
                <a:noFill/>
              </a:ln>
              <a:solidFill>
                <a:schemeClr val="accent2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006475" y="227013"/>
            <a:ext cx="8137525" cy="534987"/>
          </a:xfrm>
          <a:effectLst>
            <a:outerShdw blurRad="50800" dist="38100" dir="5400000" algn="t" rotWithShape="0">
              <a:prstClr val="black">
                <a:alpha val="13000"/>
              </a:prstClr>
            </a:outerShdw>
          </a:effectLst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000" b="1" dirty="0" smtClean="0">
                <a:solidFill>
                  <a:srgbClr val="1F497D"/>
                </a:solidFill>
              </a:rPr>
              <a:t>Экономика и финансы</a:t>
            </a:r>
            <a:endParaRPr lang="ru-RU" sz="3000" b="1" dirty="0">
              <a:solidFill>
                <a:srgbClr val="1F497D"/>
              </a:solidFill>
            </a:endParaRPr>
          </a:p>
        </p:txBody>
      </p:sp>
      <p:pic>
        <p:nvPicPr>
          <p:cNvPr id="18" name="Picture 4" descr="герб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734" y="222532"/>
            <a:ext cx="618873" cy="75213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819897" y="2087302"/>
            <a:ext cx="3053171" cy="154253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3000"/>
              </a:prstClr>
            </a:outerShdw>
          </a:effectLst>
        </p:spPr>
        <p:txBody>
          <a:bodyPr vert="horz" wrap="square" lIns="0" tIns="0" rIns="0" bIns="0" rtlCol="0" anchor="ctr" anchorCtr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2500" b="1" i="0" u="none" strike="noStrike" kern="1200" cap="none" spc="-125" normalizeH="0" baseline="0" noProof="0" dirty="0" smtClean="0">
                <a:ln w="3175">
                  <a:noFill/>
                </a:ln>
                <a:solidFill>
                  <a:schemeClr val="accent2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Trebuchet MS" pitchFamily="34" charset="0"/>
                <a:ea typeface="+mn-ea"/>
                <a:cs typeface="Arial" charset="0"/>
              </a:rPr>
              <a:t>Среднемесячная заработная </a:t>
            </a:r>
          </a:p>
          <a:p>
            <a:pPr lvl="0" algn="ctr" defTabSz="912813">
              <a:lnSpc>
                <a:spcPct val="9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500" b="1" spc="-125" dirty="0" smtClean="0">
                <a:ln w="3175">
                  <a:noFill/>
                </a:ln>
                <a:solidFill>
                  <a:schemeClr val="accent2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rebuchet MS" pitchFamily="34" charset="0"/>
                <a:cs typeface="Arial" charset="0"/>
              </a:rPr>
              <a:t>п</a:t>
            </a:r>
            <a:r>
              <a:rPr kumimoji="0" lang="ru-RU" sz="2500" b="1" i="0" u="none" strike="noStrike" kern="1200" cap="none" spc="-125" normalizeH="0" baseline="0" noProof="0" dirty="0" err="1" smtClean="0">
                <a:ln w="3175">
                  <a:noFill/>
                </a:ln>
                <a:solidFill>
                  <a:schemeClr val="accent2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Trebuchet MS" pitchFamily="34" charset="0"/>
                <a:ea typeface="+mn-ea"/>
                <a:cs typeface="Arial" charset="0"/>
              </a:rPr>
              <a:t>лата</a:t>
            </a:r>
            <a:r>
              <a:rPr kumimoji="0" lang="en-US" sz="2500" b="1" i="0" u="none" strike="noStrike" kern="1200" cap="none" spc="-125" normalizeH="0" baseline="0" noProof="0" dirty="0" smtClean="0">
                <a:ln w="3175">
                  <a:noFill/>
                </a:ln>
                <a:solidFill>
                  <a:schemeClr val="accent2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Trebuchet MS" pitchFamily="34" charset="0"/>
                <a:ea typeface="+mn-ea"/>
                <a:cs typeface="Arial" charset="0"/>
              </a:rPr>
              <a:t> </a:t>
            </a:r>
            <a:r>
              <a:rPr lang="en-US" sz="2500" b="1" spc="-125" dirty="0" smtClean="0">
                <a:ln w="3175">
                  <a:noFill/>
                </a:ln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rebuchet MS" pitchFamily="34" charset="0"/>
                <a:cs typeface="Arial" charset="0"/>
              </a:rPr>
              <a:t>3</a:t>
            </a:r>
            <a:r>
              <a:rPr lang="ru-RU" sz="2500" b="1" spc="-125" dirty="0" smtClean="0">
                <a:ln w="3175">
                  <a:noFill/>
                </a:ln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rebuchet MS" pitchFamily="34" charset="0"/>
                <a:cs typeface="Arial" charset="0"/>
              </a:rPr>
              <a:t>5 400 </a:t>
            </a:r>
            <a:r>
              <a:rPr lang="ru-RU" sz="2500" b="1" spc="-125" dirty="0" smtClean="0">
                <a:ln w="3175">
                  <a:noFill/>
                </a:ln>
                <a:solidFill>
                  <a:schemeClr val="accent2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rebuchet MS" pitchFamily="34" charset="0"/>
                <a:cs typeface="Arial" charset="0"/>
              </a:rPr>
              <a:t>рублей    </a:t>
            </a:r>
            <a:r>
              <a:rPr kumimoji="0" lang="ru-RU" sz="2000" b="1" i="0" u="none" strike="noStrike" kern="1200" cap="none" spc="-125" normalizeH="0" baseline="0" noProof="0" dirty="0" smtClean="0">
                <a:ln w="3175">
                  <a:noFill/>
                </a:ln>
                <a:solidFill>
                  <a:schemeClr val="accent2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Trebuchet MS" pitchFamily="34" charset="0"/>
                <a:ea typeface="+mn-ea"/>
                <a:cs typeface="Arial" charset="0"/>
              </a:rPr>
              <a:t/>
            </a:r>
            <a:br>
              <a:rPr kumimoji="0" lang="ru-RU" sz="2000" b="1" i="0" u="none" strike="noStrike" kern="1200" cap="none" spc="-125" normalizeH="0" baseline="0" noProof="0" dirty="0" smtClean="0">
                <a:ln w="3175">
                  <a:noFill/>
                </a:ln>
                <a:solidFill>
                  <a:schemeClr val="accent2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Trebuchet MS" pitchFamily="34" charset="0"/>
                <a:ea typeface="+mn-ea"/>
                <a:cs typeface="Arial" charset="0"/>
              </a:rPr>
            </a:br>
            <a:endParaRPr kumimoji="0" lang="ru-RU" sz="2000" b="1" i="0" u="none" strike="noStrike" kern="1200" cap="none" spc="-125" normalizeH="0" baseline="0" noProof="0" dirty="0">
              <a:ln w="3175">
                <a:noFill/>
              </a:ln>
              <a:solidFill>
                <a:schemeClr val="accent2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1076925" y="410165"/>
            <a:ext cx="8034132" cy="6412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3000"/>
              </a:prstClr>
            </a:outerShdw>
          </a:effectLst>
        </p:spPr>
        <p:txBody>
          <a:bodyPr vert="horz" wrap="square" lIns="0" tIns="0" rIns="0" bIns="0" rtlCol="0" anchor="t">
            <a:normAutofit fontScale="850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3000" i="0" u="none" strike="noStrike" kern="1200" cap="none" spc="-150" normalizeH="0" baseline="0" noProof="0" dirty="0" smtClean="0">
                <a:ln w="3175"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rebuchet MS" pitchFamily="34" charset="0"/>
                <a:cs typeface="Arial" charset="0"/>
              </a:rPr>
              <a:t>Инфраструктурное развитие и муниципальное хозяйство</a:t>
            </a: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i="1" spc="-150" dirty="0" smtClean="0">
                <a:ln w="3175">
                  <a:noFill/>
                </a:ln>
                <a:solidFill>
                  <a:srgbClr val="1F497D"/>
                </a:solidFill>
                <a:latin typeface="Trebuchet MS" pitchFamily="34" charset="0"/>
                <a:cs typeface="Arial" charset="0"/>
              </a:rPr>
              <a:t>Связь</a:t>
            </a:r>
            <a:endParaRPr kumimoji="0" lang="ru-RU" sz="2000" i="1" u="none" strike="noStrike" kern="1200" cap="none" spc="-150" normalizeH="0" baseline="0" noProof="0" dirty="0">
              <a:ln w="3175">
                <a:noFill/>
              </a:ln>
              <a:solidFill>
                <a:srgbClr val="1F497D"/>
              </a:solidFill>
              <a:effectLst/>
              <a:uLnTx/>
              <a:uFillTx/>
              <a:latin typeface="Trebuchet MS" pitchFamily="34" charset="0"/>
              <a:cs typeface="Arial" charset="0"/>
            </a:endParaRPr>
          </a:p>
        </p:txBody>
      </p:sp>
      <p:pic>
        <p:nvPicPr>
          <p:cNvPr id="9" name="Picture 4" descr="герб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7913" y="264867"/>
            <a:ext cx="766779" cy="93188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2" name="Прямоугольник 1"/>
          <p:cNvSpPr/>
          <p:nvPr/>
        </p:nvSpPr>
        <p:spPr>
          <a:xfrm>
            <a:off x="500034" y="1427292"/>
            <a:ext cx="732883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u="sng" dirty="0">
                <a:solidFill>
                  <a:srgbClr val="002060"/>
                </a:solidFill>
              </a:rPr>
              <a:t>Почтовая связь </a:t>
            </a:r>
            <a:endParaRPr lang="ru-RU" b="1" i="1" u="sng" dirty="0" smtClean="0">
              <a:solidFill>
                <a:srgbClr val="002060"/>
              </a:solidFill>
            </a:endParaRPr>
          </a:p>
          <a:p>
            <a:r>
              <a:rPr lang="ru-RU" i="1" dirty="0" smtClean="0">
                <a:solidFill>
                  <a:srgbClr val="002060"/>
                </a:solidFill>
              </a:rPr>
              <a:t>На </a:t>
            </a:r>
            <a:r>
              <a:rPr lang="ru-RU" i="1" dirty="0">
                <a:solidFill>
                  <a:srgbClr val="002060"/>
                </a:solidFill>
              </a:rPr>
              <a:t>сегодняшний день на территории </a:t>
            </a:r>
            <a:r>
              <a:rPr lang="ru-RU" i="1" dirty="0" err="1">
                <a:solidFill>
                  <a:srgbClr val="002060"/>
                </a:solidFill>
              </a:rPr>
              <a:t>Коношского</a:t>
            </a:r>
            <a:r>
              <a:rPr lang="ru-RU" i="1" dirty="0">
                <a:solidFill>
                  <a:srgbClr val="002060"/>
                </a:solidFill>
              </a:rPr>
              <a:t> района имеется 23 отделения связи, из них шесть в МО «</a:t>
            </a:r>
            <a:r>
              <a:rPr lang="ru-RU" i="1" dirty="0" err="1" smtClean="0">
                <a:solidFill>
                  <a:srgbClr val="002060"/>
                </a:solidFill>
              </a:rPr>
              <a:t>Коношское</a:t>
            </a:r>
            <a:r>
              <a:rPr lang="ru-RU" i="1" dirty="0" smtClean="0">
                <a:solidFill>
                  <a:srgbClr val="002060"/>
                </a:solidFill>
              </a:rPr>
              <a:t>» 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20111" y="2575294"/>
            <a:ext cx="50405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u="sng" dirty="0" smtClean="0">
                <a:solidFill>
                  <a:srgbClr val="002060"/>
                </a:solidFill>
              </a:rPr>
              <a:t>Междугородняя связь, интернет услуги</a:t>
            </a:r>
          </a:p>
          <a:p>
            <a:r>
              <a:rPr lang="ru-RU" i="1" dirty="0" smtClean="0">
                <a:solidFill>
                  <a:srgbClr val="002060"/>
                </a:solidFill>
              </a:rPr>
              <a:t>ОАО </a:t>
            </a:r>
            <a:r>
              <a:rPr lang="ru-RU" i="1" dirty="0">
                <a:solidFill>
                  <a:srgbClr val="002060"/>
                </a:solidFill>
              </a:rPr>
              <a:t>«Ростелеком», ООО «Север Онлайн».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12335" y="3429000"/>
            <a:ext cx="82081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u="sng" dirty="0" smtClean="0">
                <a:solidFill>
                  <a:srgbClr val="002060"/>
                </a:solidFill>
              </a:rPr>
              <a:t>Мобильная </a:t>
            </a:r>
            <a:r>
              <a:rPr lang="ru-RU" b="1" i="1" u="sng" dirty="0">
                <a:solidFill>
                  <a:srgbClr val="002060"/>
                </a:solidFill>
              </a:rPr>
              <a:t>связь </a:t>
            </a:r>
          </a:p>
          <a:p>
            <a:r>
              <a:rPr lang="ru-RU" i="1" dirty="0" smtClean="0">
                <a:solidFill>
                  <a:srgbClr val="002060"/>
                </a:solidFill>
              </a:rPr>
              <a:t>«</a:t>
            </a:r>
            <a:r>
              <a:rPr lang="ru-RU" i="1" dirty="0">
                <a:solidFill>
                  <a:srgbClr val="002060"/>
                </a:solidFill>
              </a:rPr>
              <a:t>Мегафон», «Билайн», «Теле-2», «МТС», «ЁТА».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203848" y="4613404"/>
            <a:ext cx="52730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u="sng" dirty="0" smtClean="0">
                <a:solidFill>
                  <a:srgbClr val="002060"/>
                </a:solidFill>
              </a:rPr>
              <a:t>Цифровое наземное вещание</a:t>
            </a:r>
            <a:r>
              <a:rPr lang="ru-RU" i="1" u="sng" dirty="0" smtClean="0">
                <a:solidFill>
                  <a:srgbClr val="002060"/>
                </a:solidFill>
              </a:rPr>
              <a:t> </a:t>
            </a:r>
          </a:p>
          <a:p>
            <a:r>
              <a:rPr lang="ru-RU" i="1" dirty="0" smtClean="0">
                <a:solidFill>
                  <a:srgbClr val="002060"/>
                </a:solidFill>
              </a:rPr>
              <a:t>4 </a:t>
            </a:r>
            <a:r>
              <a:rPr lang="ru-RU" i="1" dirty="0">
                <a:solidFill>
                  <a:srgbClr val="002060"/>
                </a:solidFill>
              </a:rPr>
              <a:t>радиотелевизионных передающих станции: </a:t>
            </a:r>
            <a:r>
              <a:rPr lang="ru-RU" i="1" dirty="0" err="1">
                <a:solidFill>
                  <a:srgbClr val="002060"/>
                </a:solidFill>
              </a:rPr>
              <a:t>пос.Заречный</a:t>
            </a:r>
            <a:r>
              <a:rPr lang="ru-RU" i="1" dirty="0">
                <a:solidFill>
                  <a:srgbClr val="002060"/>
                </a:solidFill>
              </a:rPr>
              <a:t>; </a:t>
            </a:r>
            <a:r>
              <a:rPr lang="ru-RU" i="1" dirty="0" err="1">
                <a:solidFill>
                  <a:srgbClr val="002060"/>
                </a:solidFill>
              </a:rPr>
              <a:t>пос.Коноша</a:t>
            </a:r>
            <a:r>
              <a:rPr lang="ru-RU" i="1" dirty="0">
                <a:solidFill>
                  <a:srgbClr val="002060"/>
                </a:solidFill>
              </a:rPr>
              <a:t>; </a:t>
            </a:r>
            <a:r>
              <a:rPr lang="ru-RU" i="1" dirty="0" err="1">
                <a:solidFill>
                  <a:srgbClr val="002060"/>
                </a:solidFill>
              </a:rPr>
              <a:t>пос.Подюга</a:t>
            </a:r>
            <a:r>
              <a:rPr lang="ru-RU" i="1" dirty="0">
                <a:solidFill>
                  <a:srgbClr val="002060"/>
                </a:solidFill>
              </a:rPr>
              <a:t>; </a:t>
            </a:r>
            <a:endParaRPr lang="ru-RU" i="1" dirty="0" smtClean="0">
              <a:solidFill>
                <a:srgbClr val="002060"/>
              </a:solidFill>
            </a:endParaRPr>
          </a:p>
          <a:p>
            <a:r>
              <a:rPr lang="ru-RU" i="1" dirty="0" smtClean="0">
                <a:solidFill>
                  <a:srgbClr val="002060"/>
                </a:solidFill>
              </a:rPr>
              <a:t>дер</a:t>
            </a:r>
            <a:r>
              <a:rPr lang="ru-RU" i="1" dirty="0">
                <a:solidFill>
                  <a:srgbClr val="002060"/>
                </a:solidFill>
              </a:rPr>
              <a:t>. Большая Гора МО «</a:t>
            </a:r>
            <a:r>
              <a:rPr lang="ru-RU" i="1" dirty="0" err="1">
                <a:solidFill>
                  <a:srgbClr val="002060"/>
                </a:solidFill>
              </a:rPr>
              <a:t>Тавреньгское</a:t>
            </a:r>
            <a:r>
              <a:rPr lang="ru-RU" i="1" dirty="0">
                <a:solidFill>
                  <a:srgbClr val="002060"/>
                </a:solidFill>
              </a:rPr>
              <a:t>».</a:t>
            </a:r>
          </a:p>
        </p:txBody>
      </p:sp>
    </p:spTree>
    <p:extLst>
      <p:ext uri="{BB962C8B-B14F-4D97-AF65-F5344CB8AC3E}">
        <p14:creationId xmlns:p14="http://schemas.microsoft.com/office/powerpoint/2010/main" val="76232868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307975" y="1470946"/>
            <a:ext cx="6092027" cy="498598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0" tIns="0" rIns="0" bIns="0" rtlCol="0" anchor="t">
            <a:spAutoFit/>
          </a:bodyPr>
          <a:lstStyle/>
          <a:p>
            <a:pPr lvl="0" defTabSz="912813">
              <a:lnSpc>
                <a:spcPct val="9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dirty="0"/>
              <a:t>В 2018 году на территории района режим чрезвычайной ситуации не вводился</a:t>
            </a:r>
            <a:endParaRPr lang="ru-RU" dirty="0" smtClean="0">
              <a:solidFill>
                <a:srgbClr val="FF0000"/>
              </a:solidFill>
              <a:latin typeface="Century Gothic" pitchFamily="34" charset="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307975" y="2823064"/>
            <a:ext cx="7940592" cy="498598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0" tIns="0" rIns="0" bIns="0" rtlCol="0" anchor="t">
            <a:spAutoFit/>
          </a:bodyPr>
          <a:lstStyle/>
          <a:p>
            <a:pPr lvl="0" defTabSz="912813">
              <a:lnSpc>
                <a:spcPct val="9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dirty="0"/>
              <a:t>Всего за 2018 год зарегистрировано 57 </a:t>
            </a:r>
            <a:r>
              <a:rPr lang="ru-RU" dirty="0" smtClean="0"/>
              <a:t>пожаров, </a:t>
            </a:r>
            <a:r>
              <a:rPr lang="ru-RU" dirty="0"/>
              <a:t>при которых погибло 3 </a:t>
            </a:r>
            <a:r>
              <a:rPr lang="ru-RU" dirty="0" smtClean="0"/>
              <a:t>человека, </a:t>
            </a:r>
            <a:r>
              <a:rPr lang="ru-RU" dirty="0"/>
              <a:t>травмировано 7 </a:t>
            </a:r>
            <a:r>
              <a:rPr lang="ru-RU" dirty="0" smtClean="0"/>
              <a:t>человек</a:t>
            </a:r>
            <a:endParaRPr kumimoji="0" lang="ru-RU" i="0" u="none" strike="noStrike" kern="1200" normalizeH="0" baseline="0" noProof="0" dirty="0">
              <a:solidFill>
                <a:srgbClr val="FF00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uLnTx/>
              <a:uFillTx/>
              <a:latin typeface="Century Gothic" pitchFamily="34" charset="0"/>
              <a:cs typeface="Arial" charset="0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307975" y="3999547"/>
            <a:ext cx="5501100" cy="276999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0" tIns="0" rIns="0" bIns="0" rtlCol="0" anchor="t">
            <a:spAutoFit/>
          </a:bodyPr>
          <a:lstStyle/>
          <a:p>
            <a:r>
              <a:rPr lang="ru-RU" dirty="0"/>
              <a:t>На водоемах района в 2018 году погиб 1 </a:t>
            </a:r>
            <a:r>
              <a:rPr lang="ru-RU" dirty="0" smtClean="0"/>
              <a:t>человек</a:t>
            </a:r>
            <a:endParaRPr lang="ru-RU" dirty="0"/>
          </a:p>
        </p:txBody>
      </p:sp>
      <p:pic>
        <p:nvPicPr>
          <p:cNvPr id="12" name="Picture 4" descr="герб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734" y="222532"/>
            <a:ext cx="618873" cy="75213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2" name="AutoShape 2" descr="https://apf.mail.ru/cgi-bin/readmsg/20160519_100605.jpg?id=15226710880000000110%3B0%3B3&amp;x-email=invest29%40bk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790170" y="410165"/>
            <a:ext cx="8034132" cy="6412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3000"/>
              </a:prstClr>
            </a:outerShdw>
          </a:effectLst>
        </p:spPr>
        <p:txBody>
          <a:bodyPr vert="horz" wrap="square" lIns="0" tIns="0" rIns="0" bIns="0" rtlCol="0" anchor="t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3000" i="0" u="none" strike="noStrike" kern="1200" cap="none" spc="-150" normalizeH="0" baseline="0" noProof="0" dirty="0" smtClean="0">
                <a:ln w="3175"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rebuchet MS" pitchFamily="34" charset="0"/>
                <a:cs typeface="Arial" charset="0"/>
              </a:rPr>
              <a:t>Гражданская оборона</a:t>
            </a:r>
            <a:endParaRPr kumimoji="0" lang="ru-RU" sz="2000" i="1" u="none" strike="noStrike" kern="1200" cap="none" spc="-150" normalizeH="0" baseline="0" noProof="0" dirty="0">
              <a:ln w="3175">
                <a:noFill/>
              </a:ln>
              <a:solidFill>
                <a:srgbClr val="1F497D"/>
              </a:solidFill>
              <a:effectLst/>
              <a:uLnTx/>
              <a:uFillTx/>
              <a:latin typeface="Trebuchet MS" pitchFamily="34" charset="0"/>
              <a:cs typeface="Arial" charset="0"/>
            </a:endParaRPr>
          </a:p>
        </p:txBody>
      </p:sp>
      <p:pic>
        <p:nvPicPr>
          <p:cNvPr id="6146" name="Picture 2" descr="20180405_10462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681"/>
          <a:stretch/>
        </p:blipFill>
        <p:spPr bwMode="auto">
          <a:xfrm>
            <a:off x="6601021" y="730809"/>
            <a:ext cx="2232248" cy="20955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279645" y="4941168"/>
            <a:ext cx="8496944" cy="276999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0" tIns="0" rIns="0" bIns="0" rtlCol="0" anchor="t">
            <a:spAutoFit/>
          </a:bodyPr>
          <a:lstStyle/>
          <a:p>
            <a:r>
              <a:rPr lang="ru-RU" dirty="0"/>
              <a:t>За весенне-летний период зарегистрирован 1 лесной пожар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399835" y="1124744"/>
            <a:ext cx="8496944" cy="163121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500" dirty="0" smtClean="0">
                <a:latin typeface="Century Gothic" pitchFamily="34" charset="0"/>
              </a:rPr>
              <a:t> </a:t>
            </a:r>
            <a:r>
              <a:rPr lang="ru-RU" sz="2500" dirty="0" smtClean="0">
                <a:solidFill>
                  <a:srgbClr val="FF0000"/>
                </a:solidFill>
                <a:latin typeface="Century Gothic" pitchFamily="34" charset="0"/>
              </a:rPr>
              <a:t>18</a:t>
            </a:r>
            <a:r>
              <a:rPr lang="ru-RU" sz="2500" dirty="0" smtClean="0">
                <a:latin typeface="Century Gothic" pitchFamily="34" charset="0"/>
              </a:rPr>
              <a:t> образовательных организаций: </a:t>
            </a:r>
          </a:p>
          <a:p>
            <a:pPr algn="ctr"/>
            <a:r>
              <a:rPr lang="ru-RU" sz="2500" dirty="0" smtClean="0">
                <a:solidFill>
                  <a:srgbClr val="FF0000"/>
                </a:solidFill>
                <a:latin typeface="Century Gothic" pitchFamily="34" charset="0"/>
              </a:rPr>
              <a:t>8</a:t>
            </a:r>
            <a:r>
              <a:rPr lang="ru-RU" sz="2500" dirty="0" smtClean="0">
                <a:latin typeface="Century Gothic" pitchFamily="34" charset="0"/>
              </a:rPr>
              <a:t> средних школ, </a:t>
            </a:r>
            <a:r>
              <a:rPr lang="ru-RU" sz="2500" dirty="0" smtClean="0">
                <a:solidFill>
                  <a:srgbClr val="FF0000"/>
                </a:solidFill>
                <a:latin typeface="Century Gothic" pitchFamily="34" charset="0"/>
              </a:rPr>
              <a:t>1</a:t>
            </a:r>
            <a:r>
              <a:rPr lang="ru-RU" sz="2500" dirty="0" smtClean="0">
                <a:latin typeface="Century Gothic" pitchFamily="34" charset="0"/>
              </a:rPr>
              <a:t> вечерняя школа, </a:t>
            </a:r>
            <a:r>
              <a:rPr lang="ru-RU" sz="2500" dirty="0" smtClean="0">
                <a:solidFill>
                  <a:srgbClr val="FF0000"/>
                </a:solidFill>
                <a:latin typeface="Century Gothic" pitchFamily="34" charset="0"/>
              </a:rPr>
              <a:t>3</a:t>
            </a:r>
            <a:r>
              <a:rPr lang="ru-RU" sz="2500" dirty="0" smtClean="0">
                <a:latin typeface="Century Gothic" pitchFamily="34" charset="0"/>
              </a:rPr>
              <a:t> основных школ, </a:t>
            </a:r>
            <a:r>
              <a:rPr lang="ru-RU" sz="2500" dirty="0" smtClean="0">
                <a:solidFill>
                  <a:srgbClr val="FF0000"/>
                </a:solidFill>
                <a:latin typeface="Century Gothic" pitchFamily="34" charset="0"/>
              </a:rPr>
              <a:t>4</a:t>
            </a:r>
            <a:r>
              <a:rPr lang="ru-RU" sz="2500" dirty="0" smtClean="0">
                <a:latin typeface="Century Gothic" pitchFamily="34" charset="0"/>
              </a:rPr>
              <a:t> детских сада, </a:t>
            </a:r>
            <a:r>
              <a:rPr lang="ru-RU" sz="2500" dirty="0" smtClean="0">
                <a:solidFill>
                  <a:srgbClr val="FF0000"/>
                </a:solidFill>
                <a:latin typeface="Century Gothic" pitchFamily="34" charset="0"/>
              </a:rPr>
              <a:t>2</a:t>
            </a:r>
            <a:r>
              <a:rPr lang="ru-RU" sz="2500" dirty="0" smtClean="0">
                <a:latin typeface="Century Gothic" pitchFamily="34" charset="0"/>
              </a:rPr>
              <a:t> организации дополнительного образования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3360" y="3140968"/>
            <a:ext cx="8496944" cy="86177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500" dirty="0" smtClean="0">
                <a:latin typeface="Century Gothic" pitchFamily="34" charset="0"/>
              </a:rPr>
              <a:t>в школах </a:t>
            </a:r>
            <a:r>
              <a:rPr lang="ru-RU" sz="2500" dirty="0" err="1" smtClean="0">
                <a:latin typeface="Century Gothic" pitchFamily="34" charset="0"/>
              </a:rPr>
              <a:t>Коношского</a:t>
            </a:r>
            <a:r>
              <a:rPr lang="ru-RU" sz="2500" dirty="0" smtClean="0">
                <a:latin typeface="Century Gothic" pitchFamily="34" charset="0"/>
              </a:rPr>
              <a:t> района обучается </a:t>
            </a:r>
            <a:endParaRPr lang="ru-RU" sz="2500" dirty="0">
              <a:solidFill>
                <a:srgbClr val="FF0000"/>
              </a:solidFill>
              <a:latin typeface="Century Gothic" pitchFamily="34" charset="0"/>
            </a:endParaRPr>
          </a:p>
          <a:p>
            <a:pPr algn="ctr"/>
            <a:r>
              <a:rPr lang="ru-RU" sz="2500" dirty="0" smtClean="0">
                <a:solidFill>
                  <a:srgbClr val="FF0000"/>
                </a:solidFill>
                <a:latin typeface="Century Gothic" pitchFamily="34" charset="0"/>
              </a:rPr>
              <a:t>2642</a:t>
            </a:r>
            <a:r>
              <a:rPr lang="ru-RU" sz="2500" dirty="0" smtClean="0">
                <a:latin typeface="Century Gothic" pitchFamily="34" charset="0"/>
              </a:rPr>
              <a:t> учащихся</a:t>
            </a:r>
            <a:endParaRPr lang="ru-RU" sz="2500" dirty="0">
              <a:solidFill>
                <a:schemeClr val="tx1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Century Gothic" pitchFamily="34" charset="0"/>
              <a:cs typeface="Times New Roman" pitchFamily="18" charset="0"/>
            </a:endParaRPr>
          </a:p>
        </p:txBody>
      </p:sp>
      <p:pic>
        <p:nvPicPr>
          <p:cNvPr id="11" name="Picture 4" descr="герб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734" y="222532"/>
            <a:ext cx="618873" cy="75213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44"/>
          <a:stretch/>
        </p:blipFill>
        <p:spPr>
          <a:xfrm>
            <a:off x="1656379" y="4224762"/>
            <a:ext cx="6052691" cy="25166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051706" y="410165"/>
            <a:ext cx="8034132" cy="6412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3000"/>
              </a:prstClr>
            </a:outerShdw>
          </a:effectLst>
        </p:spPr>
        <p:txBody>
          <a:bodyPr vert="horz" wrap="square" lIns="0" tIns="0" rIns="0" bIns="0" rtlCol="0" anchor="t">
            <a:normAutofit fontScale="925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3000" i="0" u="none" strike="noStrike" kern="1200" cap="none" spc="-150" normalizeH="0" baseline="0" noProof="0" dirty="0" smtClean="0">
                <a:ln w="3175"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rebuchet MS" pitchFamily="34" charset="0"/>
                <a:cs typeface="Arial" charset="0"/>
              </a:rPr>
              <a:t>Социальная политика</a:t>
            </a: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i="1" spc="-150" dirty="0" smtClean="0">
                <a:ln w="3175">
                  <a:noFill/>
                </a:ln>
                <a:solidFill>
                  <a:srgbClr val="1F497D"/>
                </a:solidFill>
                <a:latin typeface="Trebuchet MS" pitchFamily="34" charset="0"/>
                <a:cs typeface="Arial" charset="0"/>
              </a:rPr>
              <a:t>Образование</a:t>
            </a: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kumimoji="0" lang="ru-RU" sz="2000" i="1" u="none" strike="noStrike" kern="1200" cap="none" spc="-150" normalizeH="0" baseline="0" noProof="0" dirty="0">
              <a:ln w="3175">
                <a:noFill/>
              </a:ln>
              <a:solidFill>
                <a:srgbClr val="1F497D"/>
              </a:solidFill>
              <a:effectLst/>
              <a:uLnTx/>
              <a:uFillTx/>
              <a:latin typeface="Trebuchet MS" pitchFamily="34" charset="0"/>
              <a:cs typeface="Arial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 стрелкой 8"/>
          <p:cNvCxnSpPr/>
          <p:nvPr/>
        </p:nvCxnSpPr>
        <p:spPr>
          <a:xfrm flipH="1">
            <a:off x="1331640" y="2924944"/>
            <a:ext cx="1152128" cy="108012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6372200" y="2924944"/>
            <a:ext cx="1008112" cy="100811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sp>
        <p:nvSpPr>
          <p:cNvPr id="13" name="Скругленный прямоугольник 12"/>
          <p:cNvSpPr/>
          <p:nvPr/>
        </p:nvSpPr>
        <p:spPr>
          <a:xfrm>
            <a:off x="107504" y="4077073"/>
            <a:ext cx="2808312" cy="2304255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Century Gothic" pitchFamily="34" charset="0"/>
              </a:rPr>
              <a:t>для педагогических работников  образовательных организаций общего образования — 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  <a:latin typeface="Century Gothic" pitchFamily="34" charset="0"/>
              </a:rPr>
              <a:t>40 282,82</a:t>
            </a:r>
            <a:r>
              <a:rPr lang="ru-RU" dirty="0" smtClean="0">
                <a:latin typeface="Century Gothic" pitchFamily="34" charset="0"/>
              </a:rPr>
              <a:t> рубля</a:t>
            </a:r>
            <a:endParaRPr lang="ru-RU" dirty="0">
              <a:solidFill>
                <a:schemeClr val="tx2"/>
              </a:solidFill>
              <a:latin typeface="Century Gothic" pitchFamily="34" charset="0"/>
              <a:cs typeface="Times New Roman" pitchFamily="18" charset="0"/>
            </a:endParaRPr>
          </a:p>
        </p:txBody>
      </p:sp>
      <p:sp>
        <p:nvSpPr>
          <p:cNvPr id="14" name="Блок-схема: альтернативный процесс 13"/>
          <p:cNvSpPr/>
          <p:nvPr/>
        </p:nvSpPr>
        <p:spPr>
          <a:xfrm>
            <a:off x="3198021" y="4077072"/>
            <a:ext cx="2737846" cy="2391024"/>
          </a:xfrm>
          <a:prstGeom prst="flowChartAlternate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Century Gothic" pitchFamily="34" charset="0"/>
              </a:rPr>
              <a:t>педагогических работников дошкольных организаций – 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  <a:latin typeface="Century Gothic" pitchFamily="34" charset="0"/>
              </a:rPr>
              <a:t>35 929,05</a:t>
            </a:r>
            <a:r>
              <a:rPr lang="ru-RU" dirty="0" smtClean="0">
                <a:latin typeface="Century Gothic" pitchFamily="34" charset="0"/>
              </a:rPr>
              <a:t> рублей</a:t>
            </a:r>
            <a:endParaRPr lang="ru-RU" dirty="0">
              <a:solidFill>
                <a:schemeClr val="tx2"/>
              </a:solidFill>
              <a:latin typeface="Century Gothic" pitchFamily="34" charset="0"/>
              <a:cs typeface="Times New Roman" pitchFamily="18" charset="0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4580687" y="2708916"/>
            <a:ext cx="0" cy="12961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sp>
        <p:nvSpPr>
          <p:cNvPr id="16" name="Блок-схема: альтернативный процесс 15"/>
          <p:cNvSpPr/>
          <p:nvPr/>
        </p:nvSpPr>
        <p:spPr>
          <a:xfrm>
            <a:off x="6156176" y="4005064"/>
            <a:ext cx="2736304" cy="2463032"/>
          </a:xfrm>
          <a:prstGeom prst="flowChartAlternate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Century Gothic" pitchFamily="34" charset="0"/>
              </a:rPr>
              <a:t>для педагогических работников  образовательных организаций </a:t>
            </a:r>
            <a:r>
              <a:rPr lang="ru-RU" dirty="0" smtClean="0">
                <a:latin typeface="Century Gothic" pitchFamily="34" charset="0"/>
              </a:rPr>
              <a:t>дополнительного </a:t>
            </a:r>
            <a:r>
              <a:rPr lang="ru-RU" dirty="0">
                <a:latin typeface="Century Gothic" pitchFamily="34" charset="0"/>
              </a:rPr>
              <a:t>образования </a:t>
            </a:r>
            <a:r>
              <a:rPr lang="ru-RU" dirty="0" smtClean="0">
                <a:latin typeface="Century Gothic" pitchFamily="34" charset="0"/>
              </a:rPr>
              <a:t>– 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  <a:latin typeface="Century Gothic" pitchFamily="34" charset="0"/>
              </a:rPr>
              <a:t>43 215,40</a:t>
            </a:r>
            <a:r>
              <a:rPr lang="ru-RU" dirty="0" smtClean="0">
                <a:latin typeface="Century Gothic" pitchFamily="34" charset="0"/>
              </a:rPr>
              <a:t> рубля</a:t>
            </a:r>
            <a:endParaRPr lang="ru-RU" dirty="0">
              <a:solidFill>
                <a:schemeClr val="tx2"/>
              </a:solidFill>
              <a:latin typeface="Century Gothic" pitchFamily="34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 bwMode="auto">
          <a:xfrm>
            <a:off x="1835696" y="1124744"/>
            <a:ext cx="5832648" cy="180020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4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entury Gothic" pitchFamily="34" charset="0"/>
                <a:cs typeface="Times New Roman" pitchFamily="18" charset="0"/>
              </a:rPr>
              <a:t>Среднемесячная заработная плата по отдельным категориям педагогических работников </a:t>
            </a:r>
          </a:p>
          <a:p>
            <a:pPr algn="ctr"/>
            <a:r>
              <a:rPr lang="ru-RU" sz="24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Century Gothic" pitchFamily="34" charset="0"/>
                <a:cs typeface="Times New Roman" pitchFamily="18" charset="0"/>
              </a:rPr>
              <a:t>в 2018 году</a:t>
            </a:r>
            <a:endParaRPr lang="ru-RU" sz="2400" dirty="0">
              <a:solidFill>
                <a:schemeClr val="bg2">
                  <a:lumMod val="20000"/>
                  <a:lumOff val="80000"/>
                </a:schemeClr>
              </a:solidFill>
              <a:latin typeface="Century Gothic" pitchFamily="34" charset="0"/>
              <a:cs typeface="Times New Roman" pitchFamily="18" charset="0"/>
            </a:endParaRPr>
          </a:p>
        </p:txBody>
      </p:sp>
      <p:pic>
        <p:nvPicPr>
          <p:cNvPr id="11" name="Picture 4" descr="герб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734" y="222532"/>
            <a:ext cx="618873" cy="75213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734954" y="333375"/>
            <a:ext cx="8034132" cy="6412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3000"/>
              </a:prstClr>
            </a:outerShdw>
          </a:effectLst>
        </p:spPr>
        <p:txBody>
          <a:bodyPr vert="horz" wrap="square" lIns="0" tIns="0" rIns="0" bIns="0" rtlCol="0" anchor="t">
            <a:normAutofit fontScale="925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3000" i="0" u="none" strike="noStrike" kern="1200" cap="none" spc="-150" normalizeH="0" baseline="0" noProof="0" dirty="0" smtClean="0">
                <a:ln w="3175"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rebuchet MS" pitchFamily="34" charset="0"/>
                <a:cs typeface="Arial" charset="0"/>
              </a:rPr>
              <a:t>Социальная политика</a:t>
            </a: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i="1" spc="-150" dirty="0" smtClean="0">
                <a:ln w="3175">
                  <a:noFill/>
                </a:ln>
                <a:solidFill>
                  <a:srgbClr val="1F497D"/>
                </a:solidFill>
                <a:latin typeface="Trebuchet MS" pitchFamily="34" charset="0"/>
                <a:cs typeface="Arial" charset="0"/>
              </a:rPr>
              <a:t>Образование</a:t>
            </a: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kumimoji="0" lang="ru-RU" sz="2000" i="1" u="none" strike="noStrike" kern="1200" cap="none" spc="-150" normalizeH="0" baseline="0" noProof="0" dirty="0">
              <a:ln w="3175">
                <a:noFill/>
              </a:ln>
              <a:solidFill>
                <a:srgbClr val="1F497D"/>
              </a:solidFill>
              <a:effectLst/>
              <a:uLnTx/>
              <a:uFillTx/>
              <a:latin typeface="Trebuchet MS" pitchFamily="34" charset="0"/>
              <a:cs typeface="Arial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480734" y="1185719"/>
            <a:ext cx="5040560" cy="55399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0" tIns="0" rIns="0" bIns="0" rtlCol="0" anchor="t">
            <a:spAutoFit/>
          </a:bodyPr>
          <a:lstStyle/>
          <a:p>
            <a:pPr lvl="0" algn="ctr" defTabSz="912813">
              <a:lnSpc>
                <a:spcPct val="9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dirty="0" smtClean="0">
                <a:latin typeface="Century Gothic" pitchFamily="34" charset="0"/>
              </a:rPr>
              <a:t>В оздоровительных учреждениях </a:t>
            </a:r>
            <a:r>
              <a:rPr lang="ru-RU" sz="2000" dirty="0" smtClean="0">
                <a:latin typeface="Century Gothic" pitchFamily="34" charset="0"/>
              </a:rPr>
              <a:t>отдохнуло </a:t>
            </a:r>
            <a:r>
              <a:rPr lang="ru-RU" sz="2000" dirty="0" smtClean="0">
                <a:solidFill>
                  <a:srgbClr val="FF0000"/>
                </a:solidFill>
                <a:latin typeface="Century Gothic" pitchFamily="34" charset="0"/>
              </a:rPr>
              <a:t>970</a:t>
            </a:r>
            <a:r>
              <a:rPr lang="ru-RU" sz="2000" dirty="0" smtClean="0">
                <a:latin typeface="Century Gothic" pitchFamily="34" charset="0"/>
              </a:rPr>
              <a:t> человек</a:t>
            </a:r>
            <a:endParaRPr kumimoji="0" lang="ru-RU" sz="2000" i="0" u="none" strike="noStrike" kern="1200" normalizeH="0" baseline="0" noProof="0" dirty="0">
              <a:solidFill>
                <a:srgbClr val="FF00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uLnTx/>
              <a:uFillTx/>
              <a:latin typeface="Century Gothic" pitchFamily="34" charset="0"/>
              <a:cs typeface="Arial" charset="0"/>
            </a:endParaRP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3563888" y="3429000"/>
            <a:ext cx="5040560" cy="55399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0" tIns="0" rIns="0" bIns="0" rtlCol="0" anchor="t">
            <a:spAutoFit/>
          </a:bodyPr>
          <a:lstStyle/>
          <a:p>
            <a:pPr lvl="0" algn="ctr" defTabSz="912813">
              <a:lnSpc>
                <a:spcPct val="9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dirty="0" smtClean="0">
                <a:latin typeface="Century Gothic" pitchFamily="34" charset="0"/>
              </a:rPr>
              <a:t>Дошкольным образованием охвачен </a:t>
            </a:r>
            <a:r>
              <a:rPr lang="ru-RU" sz="2000" dirty="0" smtClean="0">
                <a:solidFill>
                  <a:srgbClr val="FF0000"/>
                </a:solidFill>
                <a:latin typeface="Century Gothic" pitchFamily="34" charset="0"/>
              </a:rPr>
              <a:t>1197</a:t>
            </a:r>
            <a:r>
              <a:rPr lang="ru-RU" sz="2000" dirty="0" smtClean="0">
                <a:latin typeface="Century Gothic" pitchFamily="34" charset="0"/>
              </a:rPr>
              <a:t> ребенок</a:t>
            </a:r>
            <a:endParaRPr kumimoji="0" lang="ru-RU" sz="2000" i="0" u="none" strike="noStrike" kern="1200" normalizeH="0" baseline="0" noProof="0" dirty="0">
              <a:solidFill>
                <a:srgbClr val="FF00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uLnTx/>
              <a:uFillTx/>
              <a:latin typeface="Century Gothic" pitchFamily="34" charset="0"/>
              <a:cs typeface="Arial" charset="0"/>
            </a:endParaRPr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3761149" y="5977321"/>
            <a:ext cx="5040560" cy="55399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0" tIns="0" rIns="0" bIns="0" rtlCol="0" anchor="t">
            <a:spAutoFit/>
          </a:bodyPr>
          <a:lstStyle/>
          <a:p>
            <a:pPr lvl="0" algn="ctr" defTabSz="912813">
              <a:lnSpc>
                <a:spcPct val="9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dirty="0" smtClean="0">
                <a:latin typeface="Century Gothic" pitchFamily="34" charset="0"/>
              </a:rPr>
              <a:t>В очереди на получение дошкольного образования состоит </a:t>
            </a:r>
            <a:r>
              <a:rPr lang="ru-RU" sz="2000" dirty="0" smtClean="0">
                <a:solidFill>
                  <a:srgbClr val="FF0000"/>
                </a:solidFill>
                <a:latin typeface="Century Gothic" pitchFamily="34" charset="0"/>
              </a:rPr>
              <a:t>158</a:t>
            </a:r>
            <a:r>
              <a:rPr lang="ru-RU" sz="2000" dirty="0" smtClean="0">
                <a:latin typeface="Century Gothic" pitchFamily="34" charset="0"/>
              </a:rPr>
              <a:t> человек</a:t>
            </a:r>
            <a:endParaRPr kumimoji="0" lang="ru-RU" sz="2000" i="0" u="none" strike="noStrike" kern="1200" normalizeH="0" baseline="0" noProof="0" dirty="0">
              <a:solidFill>
                <a:srgbClr val="FF00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uLnTx/>
              <a:uFillTx/>
              <a:latin typeface="Century Gothic" pitchFamily="34" charset="0"/>
              <a:cs typeface="Arial" charset="0"/>
            </a:endParaRPr>
          </a:p>
        </p:txBody>
      </p:sp>
      <p:pic>
        <p:nvPicPr>
          <p:cNvPr id="9" name="Picture 4" descr="герб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734" y="222532"/>
            <a:ext cx="618873" cy="75213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767577" y="207564"/>
            <a:ext cx="8034132" cy="6412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3000"/>
              </a:prstClr>
            </a:outerShdw>
          </a:effectLst>
        </p:spPr>
        <p:txBody>
          <a:bodyPr vert="horz" wrap="square" lIns="0" tIns="0" rIns="0" bIns="0" rtlCol="0" anchor="t">
            <a:normAutofit fontScale="925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3000" i="0" u="none" strike="noStrike" kern="1200" cap="none" spc="-150" normalizeH="0" baseline="0" noProof="0" dirty="0" smtClean="0">
                <a:ln w="3175"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rebuchet MS" pitchFamily="34" charset="0"/>
                <a:cs typeface="Arial" charset="0"/>
              </a:rPr>
              <a:t>Социальная политика</a:t>
            </a: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i="1" spc="-150" dirty="0" smtClean="0">
                <a:ln w="3175">
                  <a:noFill/>
                </a:ln>
                <a:solidFill>
                  <a:srgbClr val="1F497D"/>
                </a:solidFill>
                <a:latin typeface="Trebuchet MS" pitchFamily="34" charset="0"/>
                <a:cs typeface="Arial" charset="0"/>
              </a:rPr>
              <a:t>Образование</a:t>
            </a: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kumimoji="0" lang="ru-RU" sz="2000" i="1" u="none" strike="noStrike" kern="1200" cap="none" spc="-150" normalizeH="0" baseline="0" noProof="0" dirty="0">
              <a:ln w="3175">
                <a:noFill/>
              </a:ln>
              <a:solidFill>
                <a:srgbClr val="1F497D"/>
              </a:solidFill>
              <a:effectLst/>
              <a:uLnTx/>
              <a:uFillTx/>
              <a:latin typeface="Trebuchet MS" pitchFamily="34" charset="0"/>
              <a:cs typeface="Arial" charset="0"/>
            </a:endParaRPr>
          </a:p>
        </p:txBody>
      </p:sp>
      <p:pic>
        <p:nvPicPr>
          <p:cNvPr id="7170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974663"/>
            <a:ext cx="2689525" cy="2017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ÐÐ°ÑÑÐ¸Ð½ÐºÐ¸ Ð¿Ð¾ Ð·Ð°Ð¿ÑÐ¾ÑÑ Ð´Ð¾ÑÐºÐ¾Ð»ÑÐ½Ð¾Ðµ Ð¾Ð±ÑÐ°Ð·Ð¾Ð²Ð°Ð½Ð¸Ðµ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577" y="3868211"/>
            <a:ext cx="3168352" cy="2109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480734" y="1042165"/>
            <a:ext cx="8496944" cy="707886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Times New Roman" pitchFamily="18" charset="0"/>
              </a:rPr>
              <a:t>Проведены мероприятия по укреплению материально-технической базы:</a:t>
            </a:r>
          </a:p>
        </p:txBody>
      </p:sp>
      <p:pic>
        <p:nvPicPr>
          <p:cNvPr id="7" name="Picture 4" descr="герб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734" y="222532"/>
            <a:ext cx="618873" cy="75213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09132" y="241410"/>
            <a:ext cx="8034132" cy="6412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3000"/>
              </a:prstClr>
            </a:outerShdw>
          </a:effectLst>
        </p:spPr>
        <p:txBody>
          <a:bodyPr vert="horz" wrap="square" lIns="0" tIns="0" rIns="0" bIns="0" rtlCol="0" anchor="t">
            <a:normAutofit fontScale="925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3000" i="0" u="none" strike="noStrike" kern="1200" cap="none" spc="-150" normalizeH="0" baseline="0" noProof="0" dirty="0" smtClean="0">
                <a:ln w="3175"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rebuchet MS" pitchFamily="34" charset="0"/>
                <a:cs typeface="Arial" charset="0"/>
              </a:rPr>
              <a:t>Социальная политика</a:t>
            </a: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i="1" spc="-150" dirty="0" smtClean="0">
                <a:ln w="3175">
                  <a:noFill/>
                </a:ln>
                <a:solidFill>
                  <a:srgbClr val="1F497D"/>
                </a:solidFill>
                <a:latin typeface="Trebuchet MS" pitchFamily="34" charset="0"/>
                <a:cs typeface="Arial" charset="0"/>
              </a:rPr>
              <a:t>Образование</a:t>
            </a: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kumimoji="0" lang="ru-RU" sz="2000" i="1" u="none" strike="noStrike" kern="1200" cap="none" spc="-150" normalizeH="0" baseline="0" noProof="0" dirty="0">
              <a:ln w="3175">
                <a:noFill/>
              </a:ln>
              <a:solidFill>
                <a:srgbClr val="1F497D"/>
              </a:solidFill>
              <a:effectLst/>
              <a:uLnTx/>
              <a:uFillTx/>
              <a:latin typeface="Trebuchet MS" pitchFamily="34" charset="0"/>
              <a:cs typeface="Arial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7726" y="1919797"/>
            <a:ext cx="8496943" cy="44473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700" dirty="0" smtClean="0">
                <a:solidFill>
                  <a:srgbClr val="002060"/>
                </a:solidFill>
              </a:rPr>
              <a:t>- Работы </a:t>
            </a:r>
            <a:r>
              <a:rPr lang="ru-RU" sz="1700" dirty="0">
                <a:solidFill>
                  <a:srgbClr val="002060"/>
                </a:solidFill>
              </a:rPr>
              <a:t>по устройству ограждений территории МБДОУ  детский сад "Сказка</a:t>
            </a:r>
            <a:r>
              <a:rPr lang="ru-RU" sz="1700" dirty="0" smtClean="0">
                <a:solidFill>
                  <a:srgbClr val="002060"/>
                </a:solidFill>
              </a:rPr>
              <a:t>»;</a:t>
            </a:r>
          </a:p>
          <a:p>
            <a:pPr>
              <a:spcAft>
                <a:spcPts val="600"/>
              </a:spcAft>
            </a:pPr>
            <a:r>
              <a:rPr lang="ru-RU" sz="1700" dirty="0" smtClean="0">
                <a:solidFill>
                  <a:srgbClr val="002060"/>
                </a:solidFill>
              </a:rPr>
              <a:t>- Работы </a:t>
            </a:r>
            <a:r>
              <a:rPr lang="ru-RU" sz="1700" dirty="0">
                <a:solidFill>
                  <a:srgbClr val="002060"/>
                </a:solidFill>
              </a:rPr>
              <a:t>по устройству ограждений территории МБДОУ  детский сад "Теремок</a:t>
            </a:r>
            <a:r>
              <a:rPr lang="ru-RU" sz="1700" dirty="0" smtClean="0">
                <a:solidFill>
                  <a:srgbClr val="002060"/>
                </a:solidFill>
              </a:rPr>
              <a:t>»;</a:t>
            </a:r>
            <a:endParaRPr lang="ru-RU" sz="1700" dirty="0">
              <a:solidFill>
                <a:srgbClr val="002060"/>
              </a:solidFill>
            </a:endParaRPr>
          </a:p>
          <a:p>
            <a:pPr>
              <a:spcAft>
                <a:spcPts val="600"/>
              </a:spcAft>
            </a:pPr>
            <a:r>
              <a:rPr lang="ru-RU" sz="1700" dirty="0" smtClean="0">
                <a:solidFill>
                  <a:srgbClr val="002060"/>
                </a:solidFill>
              </a:rPr>
              <a:t>- Капитальный </a:t>
            </a:r>
            <a:r>
              <a:rPr lang="ru-RU" sz="1700" dirty="0">
                <a:solidFill>
                  <a:srgbClr val="002060"/>
                </a:solidFill>
              </a:rPr>
              <a:t>ремонт кровли в МБОУ "</a:t>
            </a:r>
            <a:r>
              <a:rPr lang="ru-RU" sz="1700" dirty="0" err="1">
                <a:solidFill>
                  <a:srgbClr val="002060"/>
                </a:solidFill>
              </a:rPr>
              <a:t>Коношеозерская</a:t>
            </a:r>
            <a:r>
              <a:rPr lang="ru-RU" sz="1700" dirty="0">
                <a:solidFill>
                  <a:srgbClr val="002060"/>
                </a:solidFill>
              </a:rPr>
              <a:t> СШ им. В.А. </a:t>
            </a:r>
            <a:r>
              <a:rPr lang="ru-RU" sz="1700" dirty="0" err="1">
                <a:solidFill>
                  <a:srgbClr val="002060"/>
                </a:solidFill>
              </a:rPr>
              <a:t>Корытова</a:t>
            </a:r>
            <a:r>
              <a:rPr lang="ru-RU" sz="1700" dirty="0">
                <a:solidFill>
                  <a:srgbClr val="002060"/>
                </a:solidFill>
              </a:rPr>
              <a:t>" структурном подразделении детский сад "Рябинка</a:t>
            </a:r>
            <a:r>
              <a:rPr lang="ru-RU" sz="1700" dirty="0" smtClean="0">
                <a:solidFill>
                  <a:srgbClr val="002060"/>
                </a:solidFill>
              </a:rPr>
              <a:t>";</a:t>
            </a:r>
          </a:p>
          <a:p>
            <a:pPr>
              <a:spcAft>
                <a:spcPts val="600"/>
              </a:spcAft>
            </a:pPr>
            <a:r>
              <a:rPr lang="ru-RU" sz="1700" dirty="0" smtClean="0">
                <a:solidFill>
                  <a:srgbClr val="002060"/>
                </a:solidFill>
              </a:rPr>
              <a:t>- Капитальный </a:t>
            </a:r>
            <a:r>
              <a:rPr lang="ru-RU" sz="1700" dirty="0">
                <a:solidFill>
                  <a:srgbClr val="002060"/>
                </a:solidFill>
              </a:rPr>
              <a:t>ремонт кровли в  МБДОУ  детский сад "Солнышко</a:t>
            </a:r>
            <a:r>
              <a:rPr lang="ru-RU" sz="1700" dirty="0" smtClean="0">
                <a:solidFill>
                  <a:srgbClr val="002060"/>
                </a:solidFill>
              </a:rPr>
              <a:t>";</a:t>
            </a:r>
          </a:p>
          <a:p>
            <a:pPr>
              <a:spcAft>
                <a:spcPts val="600"/>
              </a:spcAft>
            </a:pPr>
            <a:r>
              <a:rPr lang="ru-RU" sz="1700" dirty="0" smtClean="0">
                <a:solidFill>
                  <a:srgbClr val="002060"/>
                </a:solidFill>
              </a:rPr>
              <a:t>- Ремонт </a:t>
            </a:r>
            <a:r>
              <a:rPr lang="ru-RU" sz="1700" dirty="0">
                <a:solidFill>
                  <a:srgbClr val="002060"/>
                </a:solidFill>
              </a:rPr>
              <a:t>котла в школьной котельной МБОУ "</a:t>
            </a:r>
            <a:r>
              <a:rPr lang="ru-RU" sz="1700" dirty="0" err="1">
                <a:solidFill>
                  <a:srgbClr val="002060"/>
                </a:solidFill>
              </a:rPr>
              <a:t>Мелентьевская</a:t>
            </a:r>
            <a:r>
              <a:rPr lang="ru-RU" sz="1700" dirty="0">
                <a:solidFill>
                  <a:srgbClr val="002060"/>
                </a:solidFill>
              </a:rPr>
              <a:t> ОШ</a:t>
            </a:r>
            <a:r>
              <a:rPr lang="ru-RU" sz="1700" dirty="0" smtClean="0">
                <a:solidFill>
                  <a:srgbClr val="002060"/>
                </a:solidFill>
              </a:rPr>
              <a:t>";</a:t>
            </a:r>
          </a:p>
          <a:p>
            <a:pPr>
              <a:spcAft>
                <a:spcPts val="600"/>
              </a:spcAft>
            </a:pPr>
            <a:r>
              <a:rPr lang="ru-RU" sz="1700" dirty="0" smtClean="0">
                <a:solidFill>
                  <a:srgbClr val="002060"/>
                </a:solidFill>
              </a:rPr>
              <a:t>- Обустройство </a:t>
            </a:r>
            <a:r>
              <a:rPr lang="ru-RU" sz="1700" dirty="0">
                <a:solidFill>
                  <a:srgbClr val="002060"/>
                </a:solidFill>
              </a:rPr>
              <a:t>плоскостного спортивного сооружения в МБОУ "</a:t>
            </a:r>
            <a:r>
              <a:rPr lang="ru-RU" sz="1700" dirty="0" err="1">
                <a:solidFill>
                  <a:srgbClr val="002060"/>
                </a:solidFill>
              </a:rPr>
              <a:t>Коношеозерская</a:t>
            </a:r>
            <a:r>
              <a:rPr lang="ru-RU" sz="1700" dirty="0">
                <a:solidFill>
                  <a:srgbClr val="002060"/>
                </a:solidFill>
              </a:rPr>
              <a:t> СШ им. В.А. </a:t>
            </a:r>
            <a:r>
              <a:rPr lang="ru-RU" sz="1700" dirty="0" err="1">
                <a:solidFill>
                  <a:srgbClr val="002060"/>
                </a:solidFill>
              </a:rPr>
              <a:t>Корытова</a:t>
            </a:r>
            <a:r>
              <a:rPr lang="ru-RU" sz="1700" dirty="0" smtClean="0">
                <a:solidFill>
                  <a:srgbClr val="002060"/>
                </a:solidFill>
              </a:rPr>
              <a:t>";</a:t>
            </a:r>
            <a:endParaRPr lang="ru-RU" sz="1700" dirty="0">
              <a:solidFill>
                <a:srgbClr val="002060"/>
              </a:solidFill>
            </a:endParaRPr>
          </a:p>
          <a:p>
            <a:pPr>
              <a:spcAft>
                <a:spcPts val="600"/>
              </a:spcAft>
            </a:pPr>
            <a:r>
              <a:rPr lang="ru-RU" sz="1700" dirty="0">
                <a:solidFill>
                  <a:srgbClr val="002060"/>
                </a:solidFill>
              </a:rPr>
              <a:t>- Обустройство мостков для МБОУ "</a:t>
            </a:r>
            <a:r>
              <a:rPr lang="ru-RU" sz="1700" dirty="0" err="1">
                <a:solidFill>
                  <a:srgbClr val="002060"/>
                </a:solidFill>
              </a:rPr>
              <a:t>Мелентьевская</a:t>
            </a:r>
            <a:r>
              <a:rPr lang="ru-RU" sz="1700" dirty="0">
                <a:solidFill>
                  <a:srgbClr val="002060"/>
                </a:solidFill>
              </a:rPr>
              <a:t> ОШ</a:t>
            </a:r>
            <a:r>
              <a:rPr lang="ru-RU" sz="1700" dirty="0" smtClean="0">
                <a:solidFill>
                  <a:srgbClr val="002060"/>
                </a:solidFill>
              </a:rPr>
              <a:t>";</a:t>
            </a:r>
            <a:endParaRPr lang="ru-RU" sz="1700" dirty="0">
              <a:solidFill>
                <a:srgbClr val="002060"/>
              </a:solidFill>
            </a:endParaRPr>
          </a:p>
          <a:p>
            <a:pPr>
              <a:spcAft>
                <a:spcPts val="600"/>
              </a:spcAft>
            </a:pPr>
            <a:r>
              <a:rPr lang="ru-RU" sz="1700" dirty="0">
                <a:solidFill>
                  <a:srgbClr val="002060"/>
                </a:solidFill>
              </a:rPr>
              <a:t>- Приобретение оконных блоков МБДОУ детский сад общеразвивающего </a:t>
            </a:r>
            <a:r>
              <a:rPr lang="ru-RU" sz="1700" dirty="0" smtClean="0">
                <a:solidFill>
                  <a:srgbClr val="002060"/>
                </a:solidFill>
              </a:rPr>
              <a:t>вида;</a:t>
            </a:r>
            <a:endParaRPr lang="ru-RU" sz="1700" dirty="0">
              <a:solidFill>
                <a:srgbClr val="002060"/>
              </a:solidFill>
            </a:endParaRPr>
          </a:p>
          <a:p>
            <a:pPr>
              <a:spcAft>
                <a:spcPts val="600"/>
              </a:spcAft>
            </a:pPr>
            <a:r>
              <a:rPr lang="ru-RU" sz="1700" dirty="0">
                <a:solidFill>
                  <a:srgbClr val="002060"/>
                </a:solidFill>
              </a:rPr>
              <a:t>- Переоборудование помещений здания школы МБОУ «</a:t>
            </a:r>
            <a:r>
              <a:rPr lang="ru-RU" sz="1700" dirty="0" err="1">
                <a:solidFill>
                  <a:srgbClr val="002060"/>
                </a:solidFill>
              </a:rPr>
              <a:t>Мелентьевская</a:t>
            </a:r>
            <a:r>
              <a:rPr lang="ru-RU" sz="1700" dirty="0">
                <a:solidFill>
                  <a:srgbClr val="002060"/>
                </a:solidFill>
              </a:rPr>
              <a:t> ОШ»  под детский сад и установка оборудования  для соблюдения правил пожарной </a:t>
            </a:r>
            <a:r>
              <a:rPr lang="ru-RU" sz="1700" dirty="0" smtClean="0">
                <a:solidFill>
                  <a:srgbClr val="002060"/>
                </a:solidFill>
              </a:rPr>
              <a:t>безопасности.</a:t>
            </a:r>
            <a:endParaRPr lang="ru-RU" sz="1700" dirty="0">
              <a:solidFill>
                <a:srgbClr val="002060"/>
              </a:solidFill>
            </a:endParaRPr>
          </a:p>
          <a:p>
            <a:pPr>
              <a:spcAft>
                <a:spcPts val="600"/>
              </a:spcAft>
            </a:pPr>
            <a:r>
              <a:rPr lang="ru-RU" sz="1700" dirty="0" smtClean="0">
                <a:solidFill>
                  <a:srgbClr val="002060"/>
                </a:solidFill>
              </a:rPr>
              <a:t>- Приобретены </a:t>
            </a:r>
            <a:r>
              <a:rPr lang="ru-RU" sz="1700" dirty="0">
                <a:solidFill>
                  <a:srgbClr val="002060"/>
                </a:solidFill>
              </a:rPr>
              <a:t>оконные </a:t>
            </a:r>
            <a:r>
              <a:rPr lang="ru-RU" sz="1700" dirty="0" smtClean="0">
                <a:solidFill>
                  <a:srgbClr val="002060"/>
                </a:solidFill>
              </a:rPr>
              <a:t>блоки в 4 образовательных учреждениях.</a:t>
            </a:r>
            <a:endParaRPr lang="ru-RU" sz="17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4"/>
          <p:cNvSpPr/>
          <p:nvPr/>
        </p:nvSpPr>
        <p:spPr>
          <a:xfrm>
            <a:off x="755576" y="4941168"/>
            <a:ext cx="3728445" cy="1094683"/>
          </a:xfrm>
          <a:prstGeom prst="rect">
            <a:avLst/>
          </a:prstGeom>
          <a:scene3d>
            <a:camera prst="orthographicFront"/>
            <a:lightRig rig="chilly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4770" tIns="64770" rIns="64770" bIns="64770" numCol="1" spcCol="1270" anchor="ctr" anchorCtr="0">
            <a:noAutofit/>
          </a:bodyPr>
          <a:lstStyle/>
          <a:p>
            <a:pPr lvl="0" algn="ctr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500" b="0" i="0" kern="1200" baseline="0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4283968" y="1684258"/>
            <a:ext cx="4499992" cy="830997"/>
          </a:xfrm>
          <a:prstGeom prst="rect">
            <a:avLst/>
          </a:prstGeom>
          <a:solidFill>
            <a:schemeClr val="bg2"/>
          </a:solidFill>
          <a:effectLst>
            <a:outerShdw blurRad="50800" dist="38100" dir="5400000" algn="t" rotWithShape="0">
              <a:prstClr val="black">
                <a:alpha val="13000"/>
              </a:prstClr>
            </a:outerShdw>
          </a:effectLst>
        </p:spPr>
        <p:txBody>
          <a:bodyPr vert="horz" wrap="square" lIns="0" tIns="0" rIns="0" bIns="0" rtlCol="0" anchor="t">
            <a:spAutoFit/>
          </a:bodyPr>
          <a:lstStyle/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2000" i="0" u="none" strike="noStrike" kern="1200" normalizeH="0" baseline="0" noProof="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Century Gothic" pitchFamily="34" charset="0"/>
                <a:cs typeface="Arial" charset="0"/>
              </a:rPr>
              <a:t>Выявлено </a:t>
            </a:r>
            <a:r>
              <a:rPr lang="ru-RU" sz="2000" dirty="0" smtClean="0"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Arial" charset="0"/>
              </a:rPr>
              <a:t>13</a:t>
            </a:r>
            <a:r>
              <a:rPr kumimoji="0" lang="ru-RU" sz="2000" i="0" u="none" strike="noStrike" kern="1200" normalizeH="0" baseline="0" noProof="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Century Gothic" pitchFamily="34" charset="0"/>
                <a:cs typeface="Arial" charset="0"/>
              </a:rPr>
              <a:t> несовершеннолетних, оставшихся без попечения родителей</a:t>
            </a:r>
            <a:endParaRPr kumimoji="0" lang="ru-RU" sz="2000" i="0" u="none" strike="noStrike" kern="1200" normalizeH="0" baseline="0" noProof="0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uLnTx/>
              <a:uFillTx/>
              <a:latin typeface="Century Gothic" pitchFamily="34" charset="0"/>
              <a:cs typeface="Arial" charset="0"/>
            </a:endParaRPr>
          </a:p>
        </p:txBody>
      </p:sp>
      <p:pic>
        <p:nvPicPr>
          <p:cNvPr id="12" name="Picture 4" descr="герб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734" y="222532"/>
            <a:ext cx="618873" cy="75213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21" name="Rectangle 2"/>
          <p:cNvSpPr txBox="1">
            <a:spLocks noChangeArrowheads="1"/>
          </p:cNvSpPr>
          <p:nvPr/>
        </p:nvSpPr>
        <p:spPr>
          <a:xfrm>
            <a:off x="251520" y="4797152"/>
            <a:ext cx="4968552" cy="830997"/>
          </a:xfrm>
          <a:prstGeom prst="rect">
            <a:avLst/>
          </a:prstGeom>
          <a:solidFill>
            <a:schemeClr val="bg2"/>
          </a:solidFill>
          <a:effectLst>
            <a:outerShdw blurRad="50800" dist="38100" dir="5400000" algn="t" rotWithShape="0">
              <a:prstClr val="black">
                <a:alpha val="13000"/>
              </a:prstClr>
            </a:outerShdw>
          </a:effectLst>
        </p:spPr>
        <p:txBody>
          <a:bodyPr vert="horz" wrap="square" lIns="0" tIns="0" rIns="0" bIns="0" rtlCol="0" anchor="t">
            <a:spAutoFit/>
          </a:bodyPr>
          <a:lstStyle/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2000" i="0" u="none" strike="noStrike" kern="1200" normalizeH="0" baseline="0" noProof="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Century Gothic" pitchFamily="34" charset="0"/>
                <a:cs typeface="Arial" charset="0"/>
              </a:rPr>
              <a:t>В 64 опекунских семьях воспитывается </a:t>
            </a:r>
            <a:r>
              <a:rPr kumimoji="0" lang="ru-RU" sz="2000" i="0" u="none" strike="noStrike" kern="1200" normalizeH="0" baseline="0" noProof="0" dirty="0" smtClean="0"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Century Gothic" pitchFamily="34" charset="0"/>
                <a:cs typeface="Arial" charset="0"/>
              </a:rPr>
              <a:t>77</a:t>
            </a:r>
            <a:r>
              <a:rPr kumimoji="0" lang="ru-RU" sz="2000" i="0" u="none" strike="noStrike" kern="1200" normalizeH="0" baseline="0" noProof="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Century Gothic" pitchFamily="34" charset="0"/>
                <a:cs typeface="Arial" charset="0"/>
              </a:rPr>
              <a:t> детей,  </a:t>
            </a:r>
            <a:r>
              <a:rPr kumimoji="0" lang="ru-RU" sz="2000" i="0" u="none" strike="noStrike" kern="1200" normalizeH="0" baseline="0" noProof="0" dirty="0" smtClean="0"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Century Gothic" pitchFamily="34" charset="0"/>
                <a:cs typeface="Arial" charset="0"/>
              </a:rPr>
              <a:t>20 </a:t>
            </a:r>
            <a:r>
              <a:rPr kumimoji="0" lang="ru-RU" sz="2000" i="0" u="none" strike="noStrike" kern="1200" normalizeH="0" baseline="0" noProof="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Century Gothic" pitchFamily="34" charset="0"/>
                <a:cs typeface="Arial" charset="0"/>
              </a:rPr>
              <a:t>детей – в 19 приемных семьях</a:t>
            </a:r>
            <a:endParaRPr kumimoji="0" lang="ru-RU" sz="2000" i="0" u="none" strike="noStrike" kern="1200" normalizeH="0" baseline="0" noProof="0" dirty="0">
              <a:solidFill>
                <a:srgbClr val="FF00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uLnTx/>
              <a:uFillTx/>
              <a:latin typeface="Century Gothic" pitchFamily="34" charset="0"/>
              <a:cs typeface="Arial" charset="0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609132" y="241410"/>
            <a:ext cx="8034132" cy="6412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3000"/>
              </a:prstClr>
            </a:outerShdw>
          </a:effectLst>
        </p:spPr>
        <p:txBody>
          <a:bodyPr vert="horz" wrap="square" lIns="0" tIns="0" rIns="0" bIns="0" rtlCol="0" anchor="t">
            <a:normAutofit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3000" i="0" u="none" strike="noStrike" kern="1200" cap="none" spc="-150" normalizeH="0" baseline="0" noProof="0" dirty="0" smtClean="0">
                <a:ln w="3175"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rebuchet MS" pitchFamily="34" charset="0"/>
                <a:cs typeface="Arial" charset="0"/>
              </a:rPr>
              <a:t>Социальная политика</a:t>
            </a: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i="1" spc="-150" dirty="0" smtClean="0">
                <a:ln w="3175">
                  <a:noFill/>
                </a:ln>
                <a:solidFill>
                  <a:srgbClr val="1F497D"/>
                </a:solidFill>
                <a:latin typeface="Trebuchet MS" pitchFamily="34" charset="0"/>
                <a:cs typeface="Arial" charset="0"/>
              </a:rPr>
              <a:t>Опека и попечительство</a:t>
            </a: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kumimoji="0" lang="ru-RU" sz="2000" i="1" u="none" strike="noStrike" kern="1200" cap="none" spc="-150" normalizeH="0" baseline="0" noProof="0" dirty="0">
              <a:ln w="3175">
                <a:noFill/>
              </a:ln>
              <a:solidFill>
                <a:srgbClr val="1F497D"/>
              </a:solidFill>
              <a:effectLst/>
              <a:uLnTx/>
              <a:uFillTx/>
              <a:latin typeface="Trebuchet MS" pitchFamily="34" charset="0"/>
              <a:cs typeface="Arial" charset="0"/>
            </a:endParaRPr>
          </a:p>
        </p:txBody>
      </p:sp>
      <p:pic>
        <p:nvPicPr>
          <p:cNvPr id="13314" name="Picture 2" descr="ÐÐ°ÑÑÐ¸Ð½ÐºÐ¸ Ð¿Ð¾ Ð·Ð°Ð¿ÑÐ¾ÑÑ Ð¾Ð¿ÐµÐºÐ° Ð¸ Ð¿Ð¾Ð¿ÐµÑÐ¸ÑÐµÐ»ÑÑÑÐ²Ð¾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25" t="16266" r="19283"/>
          <a:stretch/>
        </p:blipFill>
        <p:spPr bwMode="auto">
          <a:xfrm>
            <a:off x="811911" y="1260532"/>
            <a:ext cx="2815772" cy="25094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ÐÐ°ÑÑÐ¸Ð½ÐºÐ¸ Ð¿Ð¾ Ð·Ð°Ð¿ÑÐ¾ÑÑ Ð¾Ð¿ÐµÐºÐ° Ð¸ Ð¿Ð¾Ð¿ÐµÑÐ¸ÑÐµÐ»ÑÑÑÐ²Ð¾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758975"/>
            <a:ext cx="3619500" cy="24098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0105723"/>
      </p:ext>
    </p:extLst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4"/>
          <p:cNvSpPr/>
          <p:nvPr/>
        </p:nvSpPr>
        <p:spPr>
          <a:xfrm>
            <a:off x="755576" y="4941168"/>
            <a:ext cx="3728445" cy="1094683"/>
          </a:xfrm>
          <a:prstGeom prst="rect">
            <a:avLst/>
          </a:prstGeom>
          <a:scene3d>
            <a:camera prst="orthographicFront"/>
            <a:lightRig rig="chilly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4770" tIns="64770" rIns="64770" bIns="64770" numCol="1" spcCol="1270" anchor="ctr" anchorCtr="0">
            <a:noAutofit/>
          </a:bodyPr>
          <a:lstStyle/>
          <a:p>
            <a:pPr lvl="0" algn="ctr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500" b="0" i="0" kern="1200" baseline="0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4" descr="герб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734" y="222532"/>
            <a:ext cx="618873" cy="75213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609132" y="241410"/>
            <a:ext cx="8034132" cy="6412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3000"/>
              </a:prstClr>
            </a:outerShdw>
          </a:effectLst>
        </p:spPr>
        <p:txBody>
          <a:bodyPr vert="horz" wrap="square" lIns="0" tIns="0" rIns="0" bIns="0" rtlCol="0" anchor="t">
            <a:normAutofit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3000" i="0" u="none" strike="noStrike" kern="1200" cap="none" spc="-150" normalizeH="0" baseline="0" noProof="0" dirty="0" smtClean="0">
                <a:ln w="3175"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rebuchet MS" pitchFamily="34" charset="0"/>
                <a:cs typeface="Arial" charset="0"/>
              </a:rPr>
              <a:t>Социальная политика</a:t>
            </a: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i="1" spc="-150" dirty="0" smtClean="0">
                <a:ln w="3175">
                  <a:noFill/>
                </a:ln>
                <a:solidFill>
                  <a:srgbClr val="1F497D"/>
                </a:solidFill>
                <a:latin typeface="Trebuchet MS" pitchFamily="34" charset="0"/>
                <a:cs typeface="Arial" charset="0"/>
              </a:rPr>
              <a:t>Комиссия по делам несовершеннолетних</a:t>
            </a: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kumimoji="0" lang="ru-RU" sz="2000" i="1" u="none" strike="noStrike" kern="1200" cap="none" spc="-150" normalizeH="0" baseline="0" noProof="0" dirty="0">
              <a:ln w="3175">
                <a:noFill/>
              </a:ln>
              <a:solidFill>
                <a:srgbClr val="1F497D"/>
              </a:solidFill>
              <a:effectLst/>
              <a:uLnTx/>
              <a:uFillTx/>
              <a:latin typeface="Trebuchet MS" pitchFamily="34" charset="0"/>
              <a:cs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80734" y="1196751"/>
            <a:ext cx="6246440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На территории </a:t>
            </a:r>
            <a:r>
              <a:rPr lang="ru-RU" dirty="0" err="1"/>
              <a:t>Коношского</a:t>
            </a:r>
            <a:r>
              <a:rPr lang="ru-RU" dirty="0"/>
              <a:t> района в районе проживает  4141  несовершеннолетних в возрасте от 0 до 18 лет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589688" y="2132856"/>
            <a:ext cx="5274945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комиссией </a:t>
            </a:r>
            <a:r>
              <a:rPr lang="ru-RU" dirty="0"/>
              <a:t>в </a:t>
            </a:r>
            <a:r>
              <a:rPr lang="ru-RU" dirty="0" smtClean="0"/>
              <a:t>2018 </a:t>
            </a:r>
            <a:r>
              <a:rPr lang="ru-RU" dirty="0"/>
              <a:t>году </a:t>
            </a:r>
            <a:r>
              <a:rPr lang="ru-RU" dirty="0" smtClean="0"/>
              <a:t>проведено </a:t>
            </a:r>
            <a:r>
              <a:rPr lang="ru-RU" dirty="0"/>
              <a:t>37 заседаний </a:t>
            </a:r>
            <a:r>
              <a:rPr lang="ru-RU" dirty="0" smtClean="0"/>
              <a:t>комиссии, в </a:t>
            </a:r>
            <a:r>
              <a:rPr lang="ru-RU" dirty="0"/>
              <a:t>том числе выездных </a:t>
            </a:r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65454" y="3068960"/>
            <a:ext cx="6246440" cy="9233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На </a:t>
            </a:r>
            <a:r>
              <a:rPr lang="ru-RU" dirty="0"/>
              <a:t>заседаниях комиссии </a:t>
            </a:r>
            <a:r>
              <a:rPr lang="ru-RU" dirty="0" smtClean="0"/>
              <a:t>рассмотрено </a:t>
            </a:r>
            <a:r>
              <a:rPr lang="ru-RU" dirty="0"/>
              <a:t>39 </a:t>
            </a:r>
            <a:r>
              <a:rPr lang="ru-RU" dirty="0" smtClean="0"/>
              <a:t>вопросов</a:t>
            </a:r>
            <a:r>
              <a:rPr lang="ru-RU" dirty="0"/>
              <a:t>, </a:t>
            </a:r>
            <a:r>
              <a:rPr lang="ru-RU" dirty="0" smtClean="0"/>
              <a:t>направленных </a:t>
            </a:r>
            <a:r>
              <a:rPr lang="ru-RU" dirty="0"/>
              <a:t>на координацию деятельности органов и учреждений системы профилактики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67471" y="4281525"/>
            <a:ext cx="5319381" cy="175432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Организовано и проведено 33 </a:t>
            </a:r>
            <a:r>
              <a:rPr lang="ru-RU" dirty="0" smtClean="0"/>
              <a:t>профилактических </a:t>
            </a:r>
            <a:r>
              <a:rPr lang="ru-RU" dirty="0"/>
              <a:t>мероприятия,  направленные на профилактику безнадзорности и правонарушений несовершеннолетних и семейного неблагополучия</a:t>
            </a:r>
          </a:p>
        </p:txBody>
      </p:sp>
    </p:spTree>
    <p:extLst>
      <p:ext uri="{BB962C8B-B14F-4D97-AF65-F5344CB8AC3E}">
        <p14:creationId xmlns:p14="http://schemas.microsoft.com/office/powerpoint/2010/main" val="1694669924"/>
      </p:ext>
    </p:extLst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4" descr="герб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734" y="222532"/>
            <a:ext cx="618873" cy="75213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683568" y="207049"/>
            <a:ext cx="8244408" cy="69369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3000"/>
              </a:prstClr>
            </a:outerShdw>
          </a:effectLst>
        </p:spPr>
        <p:txBody>
          <a:bodyPr vert="horz" wrap="square" lIns="0" tIns="0" rIns="0" bIns="0" rtlCol="0" anchor="t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3000" i="0" u="none" strike="noStrike" kern="1200" cap="none" spc="-150" normalizeH="0" baseline="0" noProof="0" dirty="0" smtClean="0">
                <a:ln w="3175"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rebuchet MS" pitchFamily="34" charset="0"/>
                <a:cs typeface="Arial" charset="0"/>
              </a:rPr>
              <a:t>Социальная политика</a:t>
            </a: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i="1" spc="-150" dirty="0" smtClean="0">
                <a:ln w="3175">
                  <a:noFill/>
                </a:ln>
                <a:solidFill>
                  <a:srgbClr val="1F497D"/>
                </a:solidFill>
                <a:latin typeface="Trebuchet MS" pitchFamily="34" charset="0"/>
                <a:cs typeface="Arial" charset="0"/>
              </a:rPr>
              <a:t>Культура</a:t>
            </a: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ru-RU" sz="2000" i="1" spc="-150" dirty="0" smtClean="0">
              <a:ln w="3175">
                <a:noFill/>
              </a:ln>
              <a:solidFill>
                <a:srgbClr val="1F497D"/>
              </a:solidFill>
              <a:latin typeface="Trebuchet MS" pitchFamily="34" charset="0"/>
              <a:cs typeface="Arial" charset="0"/>
            </a:endParaRP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kumimoji="0" lang="ru-RU" sz="2000" i="1" u="none" strike="noStrike" kern="1200" cap="none" spc="-150" normalizeH="0" baseline="0" noProof="0" dirty="0">
              <a:ln w="3175">
                <a:noFill/>
              </a:ln>
              <a:solidFill>
                <a:srgbClr val="1F497D"/>
              </a:solidFill>
              <a:effectLst/>
              <a:uLnTx/>
              <a:uFillTx/>
              <a:latin typeface="Trebuchet MS" pitchFamily="34" charset="0"/>
              <a:cs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66768" y="1052736"/>
            <a:ext cx="7537679" cy="369332"/>
          </a:xfrm>
          <a:prstGeom prst="rect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u="sng" dirty="0" smtClean="0">
                <a:solidFill>
                  <a:srgbClr val="002060"/>
                </a:solidFill>
                <a:latin typeface="Century Gothic" pitchFamily="34" charset="0"/>
              </a:rPr>
              <a:t>Ключевые события и важные достижения 2018 года:</a:t>
            </a:r>
            <a:endParaRPr lang="ru-RU" b="1" dirty="0">
              <a:solidFill>
                <a:srgbClr val="002060"/>
              </a:solidFill>
              <a:latin typeface="Century Gothic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50167" y="1874088"/>
            <a:ext cx="34469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 smtClean="0">
                <a:solidFill>
                  <a:srgbClr val="002060"/>
                </a:solidFill>
              </a:rPr>
              <a:t>Открытие </a:t>
            </a:r>
            <a:r>
              <a:rPr lang="ru-RU" sz="1600" i="1" dirty="0">
                <a:solidFill>
                  <a:srgbClr val="002060"/>
                </a:solidFill>
              </a:rPr>
              <a:t>кинозала «Премьер» в </a:t>
            </a:r>
            <a:r>
              <a:rPr lang="ru-RU" sz="1600" i="1" dirty="0" err="1">
                <a:solidFill>
                  <a:srgbClr val="002060"/>
                </a:solidFill>
              </a:rPr>
              <a:t>Коношском</a:t>
            </a:r>
            <a:r>
              <a:rPr lang="ru-RU" sz="1600" i="1" dirty="0">
                <a:solidFill>
                  <a:srgbClr val="002060"/>
                </a:solidFill>
              </a:rPr>
              <a:t> Доме культуры и </a:t>
            </a:r>
            <a:r>
              <a:rPr lang="ru-RU" sz="1600" i="1" dirty="0" smtClean="0">
                <a:solidFill>
                  <a:srgbClr val="002060"/>
                </a:solidFill>
              </a:rPr>
              <a:t>досуга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89749" y="3045749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i="1" dirty="0">
                <a:solidFill>
                  <a:srgbClr val="002060"/>
                </a:solidFill>
              </a:rPr>
              <a:t>Награждение </a:t>
            </a:r>
            <a:r>
              <a:rPr lang="ru-RU" sz="1600" i="1" dirty="0" err="1">
                <a:solidFill>
                  <a:srgbClr val="002060"/>
                </a:solidFill>
              </a:rPr>
              <a:t>Коношской</a:t>
            </a:r>
            <a:r>
              <a:rPr lang="ru-RU" sz="1600" i="1" dirty="0">
                <a:solidFill>
                  <a:srgbClr val="002060"/>
                </a:solidFill>
              </a:rPr>
              <a:t> центральной районной библиотеки им. Иосифа Бродского региональной общественной наградой Архангельской области «Достояние Севера»  в номинации «Предприятие непроизводственной сферы»</a:t>
            </a:r>
          </a:p>
        </p:txBody>
      </p:sp>
      <p:pic>
        <p:nvPicPr>
          <p:cNvPr id="16386" name="Picture 2" descr="вестибюль Коношского ДКиД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3940" y="1646289"/>
            <a:ext cx="1862137" cy="1399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 descr="открытие кинозала Премьер в Коношском ДКиД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3168" y="1654484"/>
            <a:ext cx="1935296" cy="1398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4" descr="вручение Коношской библиотеке награды Достояние Севера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9761" y="3356992"/>
            <a:ext cx="2200273" cy="146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519032" y="4994941"/>
            <a:ext cx="84089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2060"/>
                </a:solidFill>
              </a:rPr>
              <a:t>Признание экскурсионной программы «По дороге к Бродскому» победителем Всероссийского конкурса «Лучшие региональные практики развития детского туризма» в номинации «Лучшая практика детского туризма в сельской местности»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4" descr="герб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734" y="222532"/>
            <a:ext cx="618873" cy="75213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609132" y="241410"/>
            <a:ext cx="8034132" cy="6412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3000"/>
              </a:prstClr>
            </a:outerShdw>
          </a:effectLst>
        </p:spPr>
        <p:txBody>
          <a:bodyPr vert="horz" wrap="square" lIns="0" tIns="0" rIns="0" bIns="0" rtlCol="0" anchor="t">
            <a:normAutofit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3000" i="0" u="none" strike="noStrike" kern="1200" cap="none" spc="-150" normalizeH="0" baseline="0" noProof="0" dirty="0" smtClean="0">
                <a:ln w="3175"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rebuchet MS" pitchFamily="34" charset="0"/>
                <a:cs typeface="Arial" charset="0"/>
              </a:rPr>
              <a:t>Социальная политика</a:t>
            </a: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i="1" spc="-150" dirty="0" smtClean="0">
                <a:ln w="3175">
                  <a:noFill/>
                </a:ln>
                <a:solidFill>
                  <a:srgbClr val="1F497D"/>
                </a:solidFill>
                <a:latin typeface="Trebuchet MS" pitchFamily="34" charset="0"/>
                <a:cs typeface="Arial" charset="0"/>
              </a:rPr>
              <a:t>Культура</a:t>
            </a: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ru-RU" sz="2000" i="1" spc="-150" dirty="0" smtClean="0">
              <a:ln w="3175">
                <a:noFill/>
              </a:ln>
              <a:solidFill>
                <a:srgbClr val="1F497D"/>
              </a:solidFill>
              <a:latin typeface="Trebuchet MS" pitchFamily="34" charset="0"/>
              <a:cs typeface="Arial" charset="0"/>
            </a:endParaRP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kumimoji="0" lang="ru-RU" sz="2000" i="1" u="none" strike="noStrike" kern="1200" cap="none" spc="-150" normalizeH="0" baseline="0" noProof="0" dirty="0">
              <a:ln w="3175">
                <a:noFill/>
              </a:ln>
              <a:solidFill>
                <a:srgbClr val="1F497D"/>
              </a:solidFill>
              <a:effectLst/>
              <a:uLnTx/>
              <a:uFillTx/>
              <a:latin typeface="Trebuchet MS" pitchFamily="34" charset="0"/>
              <a:cs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28034" y="974663"/>
            <a:ext cx="6840760" cy="369332"/>
          </a:xfrm>
          <a:prstGeom prst="rect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u="sng" dirty="0" smtClean="0">
                <a:solidFill>
                  <a:srgbClr val="002060"/>
                </a:solidFill>
                <a:latin typeface="Century Gothic" pitchFamily="34" charset="0"/>
              </a:rPr>
              <a:t>Ключевые события и важные достижения 2018 года:</a:t>
            </a:r>
            <a:endParaRPr lang="ru-RU" b="1" dirty="0">
              <a:solidFill>
                <a:srgbClr val="002060"/>
              </a:solidFill>
              <a:latin typeface="Century Gothic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1197" y="1700808"/>
            <a:ext cx="454574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Празднование 200-летия </a:t>
            </a:r>
            <a:r>
              <a:rPr lang="ru-RU" dirty="0" err="1" smtClean="0">
                <a:solidFill>
                  <a:srgbClr val="002060"/>
                </a:solidFill>
              </a:rPr>
              <a:t>Спасо</a:t>
            </a:r>
            <a:r>
              <a:rPr lang="ru-RU" dirty="0" smtClean="0">
                <a:solidFill>
                  <a:srgbClr val="002060"/>
                </a:solidFill>
              </a:rPr>
              <a:t>-Преображенского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храма </a:t>
            </a:r>
            <a:r>
              <a:rPr lang="ru-RU" dirty="0">
                <a:solidFill>
                  <a:srgbClr val="002060"/>
                </a:solidFill>
              </a:rPr>
              <a:t>в Хмельниках 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(</a:t>
            </a:r>
            <a:r>
              <a:rPr lang="ru-RU" dirty="0">
                <a:solidFill>
                  <a:srgbClr val="002060"/>
                </a:solidFill>
              </a:rPr>
              <a:t>дер. </a:t>
            </a:r>
            <a:r>
              <a:rPr lang="ru-RU" dirty="0" err="1">
                <a:solidFill>
                  <a:srgbClr val="002060"/>
                </a:solidFill>
              </a:rPr>
              <a:t>Папинская</a:t>
            </a:r>
            <a:r>
              <a:rPr lang="ru-RU" dirty="0">
                <a:solidFill>
                  <a:srgbClr val="002060"/>
                </a:solidFill>
              </a:rPr>
              <a:t>)</a:t>
            </a:r>
          </a:p>
        </p:txBody>
      </p:sp>
      <p:pic>
        <p:nvPicPr>
          <p:cNvPr id="17410" name="Picture 2" descr="200 лет Хмельницкому храму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7484" y="1700808"/>
            <a:ext cx="1232509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" descr="200 лет Хмельницкому храму (2)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7947" y="2220087"/>
            <a:ext cx="2159000" cy="121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4" descr="200 лет Хмельницкому храму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7004" y="1709507"/>
            <a:ext cx="2608801" cy="1728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23528" y="3789040"/>
            <a:ext cx="37687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П</a:t>
            </a:r>
            <a:r>
              <a:rPr lang="ru-RU" dirty="0" smtClean="0">
                <a:solidFill>
                  <a:srgbClr val="002060"/>
                </a:solidFill>
              </a:rPr>
              <a:t>разднование </a:t>
            </a:r>
            <a:r>
              <a:rPr lang="ru-RU" dirty="0">
                <a:solidFill>
                  <a:srgbClr val="002060"/>
                </a:solidFill>
              </a:rPr>
              <a:t>120-летия Коноши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48613" y="5877272"/>
            <a:ext cx="83397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Открытие хореографического отделения в «Детской школе искусств № 8»</a:t>
            </a:r>
          </a:p>
        </p:txBody>
      </p:sp>
      <p:pic>
        <p:nvPicPr>
          <p:cNvPr id="14" name="Picture 2" descr="120-летие Коноши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397" y="4293096"/>
            <a:ext cx="1978025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 descr="120-летие Коноши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689" y="4293096"/>
            <a:ext cx="1990725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" descr="120-летие Коноши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293096"/>
            <a:ext cx="2203450" cy="132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2074494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790170" y="326963"/>
            <a:ext cx="8137525" cy="12954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3000"/>
              </a:prstClr>
            </a:outerShdw>
          </a:effectLst>
        </p:spPr>
        <p:txBody>
          <a:bodyPr vert="horz" wrap="square" lIns="0" tIns="0" rIns="0" bIns="0" rtlCol="0" anchor="t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3000" b="1" i="0" u="none" strike="noStrike" kern="1200" cap="none" spc="-150" normalizeH="0" baseline="0" noProof="0" dirty="0" err="1" smtClean="0">
                <a:ln w="3175"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Экономи</a:t>
            </a:r>
            <a:r>
              <a:rPr lang="ru-RU" sz="3000" b="1" spc="-150" dirty="0" smtClean="0">
                <a:ln w="3175">
                  <a:noFill/>
                </a:ln>
                <a:solidFill>
                  <a:srgbClr val="1F497D"/>
                </a:solidFill>
                <a:latin typeface="Trebuchet MS" pitchFamily="34" charset="0"/>
                <a:cs typeface="Arial" charset="0"/>
              </a:rPr>
              <a:t>ка и финансы</a:t>
            </a: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2000" b="1" i="1" u="none" strike="noStrike" kern="1200" cap="none" spc="-150" normalizeH="0" baseline="0" noProof="0" dirty="0" smtClean="0">
                <a:ln w="3175"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Лесная отрасль</a:t>
            </a:r>
            <a:endParaRPr kumimoji="0" lang="ru-RU" sz="2000" b="1" i="1" u="none" strike="noStrike" kern="1200" cap="none" spc="-150" normalizeH="0" baseline="0" noProof="0" dirty="0">
              <a:ln w="3175">
                <a:noFill/>
              </a:ln>
              <a:solidFill>
                <a:srgbClr val="1F497D"/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34580" y="2834770"/>
            <a:ext cx="8011167" cy="477054"/>
          </a:xfrm>
          <a:prstGeom prst="rect">
            <a:avLst/>
          </a:prstGeom>
          <a:solidFill>
            <a:schemeClr val="lt1">
              <a:alpha val="85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50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Арендаторы участков лесного фонда – </a:t>
            </a:r>
            <a:r>
              <a:rPr lang="ru-RU" sz="2500" dirty="0" smtClean="0"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sz="250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предприятий  </a:t>
            </a:r>
            <a:endParaRPr lang="ru-RU" sz="2500" dirty="0">
              <a:solidFill>
                <a:srgbClr val="FF00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4580" y="3567969"/>
            <a:ext cx="6743321" cy="477054"/>
          </a:xfrm>
          <a:prstGeom prst="rect">
            <a:avLst/>
          </a:prstGeom>
          <a:solidFill>
            <a:schemeClr val="lt1">
              <a:alpha val="85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50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В долгосрочном пользовании </a:t>
            </a:r>
            <a:r>
              <a:rPr lang="ru-RU" sz="2500" dirty="0" smtClean="0"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957,0 </a:t>
            </a:r>
            <a:r>
              <a:rPr lang="ru-RU" sz="2500" dirty="0" err="1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тыс.куб.м</a:t>
            </a:r>
            <a:r>
              <a:rPr lang="ru-RU" sz="250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500" dirty="0" smtClean="0"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2500" dirty="0">
              <a:solidFill>
                <a:srgbClr val="FF00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4" descr="герб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734" y="222532"/>
            <a:ext cx="618873" cy="75213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3" name="TextBox 12"/>
          <p:cNvSpPr txBox="1"/>
          <p:nvPr/>
        </p:nvSpPr>
        <p:spPr>
          <a:xfrm>
            <a:off x="426962" y="1319169"/>
            <a:ext cx="3713965" cy="1246495"/>
          </a:xfrm>
          <a:prstGeom prst="rect">
            <a:avLst/>
          </a:prstGeom>
          <a:solidFill>
            <a:schemeClr val="lt1">
              <a:alpha val="85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50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Расчетная лесосека всего </a:t>
            </a:r>
          </a:p>
          <a:p>
            <a:r>
              <a:rPr lang="ru-RU" sz="250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в лесах лесничества  </a:t>
            </a:r>
          </a:p>
          <a:p>
            <a:r>
              <a:rPr lang="ru-RU" sz="2500" dirty="0" smtClean="0"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1379,5 тыс. куб. м. </a:t>
            </a:r>
            <a:endParaRPr lang="ru-RU" sz="2500" dirty="0">
              <a:solidFill>
                <a:srgbClr val="FF00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1" t="33773" r="29093" b="23830"/>
          <a:stretch/>
        </p:blipFill>
        <p:spPr bwMode="auto">
          <a:xfrm>
            <a:off x="4858932" y="1069794"/>
            <a:ext cx="3525642" cy="17452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1" t="20167" b="33350"/>
          <a:stretch/>
        </p:blipFill>
        <p:spPr bwMode="auto">
          <a:xfrm>
            <a:off x="350279" y="4747647"/>
            <a:ext cx="4805366" cy="17852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5292080" y="5103293"/>
            <a:ext cx="3635614" cy="861774"/>
          </a:xfrm>
          <a:prstGeom prst="rect">
            <a:avLst/>
          </a:prstGeom>
          <a:solidFill>
            <a:schemeClr val="lt1">
              <a:alpha val="85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50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Заготовлено </a:t>
            </a:r>
            <a:r>
              <a:rPr lang="ru-RU" sz="2500" dirty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древесины</a:t>
            </a:r>
            <a:endParaRPr lang="ru-RU" sz="2500" dirty="0" smtClean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500" dirty="0" smtClean="0"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626,0 </a:t>
            </a:r>
            <a:r>
              <a:rPr lang="ru-RU" sz="2500" dirty="0" smtClean="0">
                <a:solidFill>
                  <a:schemeClr val="tx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тыс. куб. м. </a:t>
            </a:r>
            <a:endParaRPr lang="ru-RU" sz="2500" dirty="0">
              <a:solidFill>
                <a:srgbClr val="FF00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90170" y="4270593"/>
            <a:ext cx="7799892" cy="477054"/>
          </a:xfrm>
          <a:prstGeom prst="rect">
            <a:avLst/>
          </a:prstGeom>
          <a:solidFill>
            <a:schemeClr val="lt1">
              <a:alpha val="85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50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Отпуск из зоны краткого пользования </a:t>
            </a:r>
            <a:r>
              <a:rPr lang="ru-RU" sz="2500" dirty="0" smtClean="0"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181,0</a:t>
            </a:r>
            <a:r>
              <a:rPr lang="ru-RU" sz="250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dirty="0" err="1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тыс.куб.м</a:t>
            </a:r>
            <a:r>
              <a:rPr lang="ru-RU" sz="250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500" dirty="0" smtClean="0"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2500" dirty="0">
              <a:solidFill>
                <a:srgbClr val="FF00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4" descr="герб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734" y="222532"/>
            <a:ext cx="618873" cy="75213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609132" y="241410"/>
            <a:ext cx="8034132" cy="6412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3000"/>
              </a:prstClr>
            </a:outerShdw>
          </a:effectLst>
        </p:spPr>
        <p:txBody>
          <a:bodyPr vert="horz" wrap="square" lIns="0" tIns="0" rIns="0" bIns="0" rtlCol="0" anchor="t">
            <a:normAutofit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3000" i="0" u="none" strike="noStrike" kern="1200" cap="none" spc="-150" normalizeH="0" baseline="0" noProof="0" dirty="0" smtClean="0">
                <a:ln w="3175"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rebuchet MS" pitchFamily="34" charset="0"/>
                <a:cs typeface="Arial" charset="0"/>
              </a:rPr>
              <a:t>Социальная политика</a:t>
            </a: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i="1" spc="-150" dirty="0" smtClean="0">
                <a:ln w="3175">
                  <a:noFill/>
                </a:ln>
                <a:solidFill>
                  <a:srgbClr val="1F497D"/>
                </a:solidFill>
                <a:latin typeface="Trebuchet MS" pitchFamily="34" charset="0"/>
                <a:cs typeface="Arial" charset="0"/>
              </a:rPr>
              <a:t>Культура</a:t>
            </a: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ru-RU" sz="2000" i="1" spc="-150" dirty="0" smtClean="0">
              <a:ln w="3175">
                <a:noFill/>
              </a:ln>
              <a:solidFill>
                <a:srgbClr val="1F497D"/>
              </a:solidFill>
              <a:latin typeface="Trebuchet MS" pitchFamily="34" charset="0"/>
              <a:cs typeface="Arial" charset="0"/>
            </a:endParaRP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kumimoji="0" lang="ru-RU" sz="2000" i="1" u="none" strike="noStrike" kern="1200" cap="none" spc="-150" normalizeH="0" baseline="0" noProof="0" dirty="0">
              <a:ln w="3175">
                <a:noFill/>
              </a:ln>
              <a:solidFill>
                <a:srgbClr val="1F497D"/>
              </a:solidFill>
              <a:effectLst/>
              <a:uLnTx/>
              <a:uFillTx/>
              <a:latin typeface="Trebuchet MS" pitchFamily="34" charset="0"/>
              <a:cs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9132" y="974663"/>
            <a:ext cx="8034132" cy="338554"/>
          </a:xfrm>
          <a:prstGeom prst="rect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Успешные проекты </a:t>
            </a:r>
            <a:r>
              <a:rPr lang="ru-RU" sz="16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межрегионального </a:t>
            </a:r>
            <a:r>
              <a:rPr lang="ru-RU" sz="16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сотрудничества</a:t>
            </a:r>
            <a:endParaRPr lang="ru-RU" sz="1600" b="1" dirty="0">
              <a:solidFill>
                <a:srgbClr val="002060"/>
              </a:solidFill>
              <a:latin typeface="Century Gothic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2527" y="1484784"/>
            <a:ext cx="848375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sz="1600" i="1" dirty="0" smtClean="0">
                <a:solidFill>
                  <a:srgbClr val="002060"/>
                </a:solidFill>
              </a:rPr>
              <a:t>Передвижная </a:t>
            </a:r>
            <a:r>
              <a:rPr lang="ru-RU" sz="1600" i="1" dirty="0">
                <a:solidFill>
                  <a:srgbClr val="002060"/>
                </a:solidFill>
              </a:rPr>
              <a:t>выставка «Поэтические прогулки с Бродским», библиотеках Санкт-Петербурга. 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sz="1600" i="1" dirty="0" smtClean="0">
                <a:solidFill>
                  <a:srgbClr val="002060"/>
                </a:solidFill>
              </a:rPr>
              <a:t>Две </a:t>
            </a:r>
            <a:r>
              <a:rPr lang="ru-RU" sz="1600" i="1" dirty="0">
                <a:solidFill>
                  <a:srgbClr val="002060"/>
                </a:solidFill>
              </a:rPr>
              <a:t>выставки: «Северные художники» и «Плакаты войны. На пути к Великой Победе»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sz="1600" i="1" dirty="0" smtClean="0">
                <a:solidFill>
                  <a:srgbClr val="002060"/>
                </a:solidFill>
              </a:rPr>
              <a:t>Выставочный </a:t>
            </a:r>
            <a:r>
              <a:rPr lang="ru-RU" sz="1600" i="1" dirty="0">
                <a:solidFill>
                  <a:srgbClr val="002060"/>
                </a:solidFill>
              </a:rPr>
              <a:t>проект «Военно-санитарный поезд № 312» 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sz="1600" i="1" dirty="0" smtClean="0">
                <a:solidFill>
                  <a:srgbClr val="002060"/>
                </a:solidFill>
              </a:rPr>
              <a:t>Выставочный </a:t>
            </a:r>
            <a:r>
              <a:rPr lang="ru-RU" sz="1600" i="1" dirty="0">
                <a:solidFill>
                  <a:srgbClr val="002060"/>
                </a:solidFill>
              </a:rPr>
              <a:t>проект «Тёплая варежка» 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1600" i="1" dirty="0" smtClean="0">
                <a:solidFill>
                  <a:srgbClr val="002060"/>
                </a:solidFill>
              </a:rPr>
              <a:t>III</a:t>
            </a:r>
            <a:r>
              <a:rPr lang="ru-RU" sz="1600" i="1" dirty="0" smtClean="0">
                <a:solidFill>
                  <a:srgbClr val="002060"/>
                </a:solidFill>
              </a:rPr>
              <a:t> </a:t>
            </a:r>
            <a:r>
              <a:rPr lang="ru-RU" sz="1600" i="1" dirty="0">
                <a:solidFill>
                  <a:srgbClr val="002060"/>
                </a:solidFill>
              </a:rPr>
              <a:t>Межрегиональный конкурс пейзажной живописи «Приобщение к Северу». 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32528" y="3623736"/>
            <a:ext cx="8387340" cy="338554"/>
          </a:xfrm>
          <a:prstGeom prst="rect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Участие </a:t>
            </a:r>
            <a:r>
              <a:rPr lang="ru-RU" sz="16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в   конкурсах различного </a:t>
            </a:r>
            <a:r>
              <a:rPr lang="ru-RU" sz="16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уровня</a:t>
            </a:r>
            <a:endParaRPr lang="ru-RU" sz="1600" b="1" dirty="0">
              <a:solidFill>
                <a:srgbClr val="002060"/>
              </a:solidFill>
              <a:latin typeface="Century Gothic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7591" y="4077072"/>
            <a:ext cx="8387340" cy="2539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sz="1600" dirty="0" smtClean="0">
                <a:solidFill>
                  <a:srgbClr val="002060"/>
                </a:solidFill>
              </a:rPr>
              <a:t>Совместный </a:t>
            </a:r>
            <a:r>
              <a:rPr lang="ru-RU" sz="1600" dirty="0">
                <a:solidFill>
                  <a:srgbClr val="002060"/>
                </a:solidFill>
              </a:rPr>
              <a:t>проект Детской библиотеки и МОО «Открытая библиотека»  «Детская студия анимации «</a:t>
            </a:r>
            <a:r>
              <a:rPr lang="ru-RU" sz="1600" dirty="0" err="1">
                <a:solidFill>
                  <a:srgbClr val="002060"/>
                </a:solidFill>
              </a:rPr>
              <a:t>Мультиварка</a:t>
            </a:r>
            <a:r>
              <a:rPr lang="ru-RU" sz="1600" dirty="0">
                <a:solidFill>
                  <a:srgbClr val="002060"/>
                </a:solidFill>
              </a:rPr>
              <a:t>».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sz="1600" dirty="0" smtClean="0">
                <a:solidFill>
                  <a:srgbClr val="002060"/>
                </a:solidFill>
              </a:rPr>
              <a:t>Проект </a:t>
            </a:r>
            <a:r>
              <a:rPr lang="ru-RU" sz="1600" dirty="0">
                <a:solidFill>
                  <a:srgbClr val="002060"/>
                </a:solidFill>
              </a:rPr>
              <a:t>«Литературный архив </a:t>
            </a:r>
            <a:r>
              <a:rPr lang="ru-RU" sz="1600" dirty="0" err="1">
                <a:solidFill>
                  <a:srgbClr val="002060"/>
                </a:solidFill>
              </a:rPr>
              <a:t>ротковецкого</a:t>
            </a:r>
            <a:r>
              <a:rPr lang="ru-RU" sz="1600" dirty="0">
                <a:solidFill>
                  <a:srgbClr val="002060"/>
                </a:solidFill>
              </a:rPr>
              <a:t> писателя Ивана Михайловича Якимова» МБУК «Библиотечная система </a:t>
            </a:r>
            <a:r>
              <a:rPr lang="ru-RU" sz="1600" dirty="0" err="1">
                <a:solidFill>
                  <a:srgbClr val="002060"/>
                </a:solidFill>
              </a:rPr>
              <a:t>Коношского</a:t>
            </a:r>
            <a:r>
              <a:rPr lang="ru-RU" sz="1600" dirty="0">
                <a:solidFill>
                  <a:srgbClr val="002060"/>
                </a:solidFill>
              </a:rPr>
              <a:t> района» 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sz="1600" dirty="0" smtClean="0">
                <a:solidFill>
                  <a:srgbClr val="002060"/>
                </a:solidFill>
              </a:rPr>
              <a:t>МБУК </a:t>
            </a:r>
            <a:r>
              <a:rPr lang="ru-RU" sz="1600" dirty="0">
                <a:solidFill>
                  <a:srgbClr val="002060"/>
                </a:solidFill>
              </a:rPr>
              <a:t>«</a:t>
            </a:r>
            <a:r>
              <a:rPr lang="ru-RU" sz="1600" dirty="0" err="1">
                <a:solidFill>
                  <a:srgbClr val="002060"/>
                </a:solidFill>
              </a:rPr>
              <a:t>Коношский</a:t>
            </a:r>
            <a:r>
              <a:rPr lang="ru-RU" sz="1600" dirty="0">
                <a:solidFill>
                  <a:srgbClr val="002060"/>
                </a:solidFill>
              </a:rPr>
              <a:t> Дом культуры и досуга» победил в конкурсе на предоставление субсидий бюджетам муниципальных образований Архангельской области 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sz="1600" dirty="0" smtClean="0">
                <a:solidFill>
                  <a:srgbClr val="002060"/>
                </a:solidFill>
              </a:rPr>
              <a:t>МБУК </a:t>
            </a:r>
            <a:r>
              <a:rPr lang="ru-RU" sz="1600" dirty="0">
                <a:solidFill>
                  <a:srgbClr val="002060"/>
                </a:solidFill>
              </a:rPr>
              <a:t>«</a:t>
            </a:r>
            <a:r>
              <a:rPr lang="ru-RU" sz="1600" dirty="0" err="1">
                <a:solidFill>
                  <a:srgbClr val="002060"/>
                </a:solidFill>
              </a:rPr>
              <a:t>Коношский</a:t>
            </a:r>
            <a:r>
              <a:rPr lang="ru-RU" sz="1600" dirty="0">
                <a:solidFill>
                  <a:srgbClr val="002060"/>
                </a:solidFill>
              </a:rPr>
              <a:t> Дом культуры и досуга» и МБУК Климовский сельский дом культуры в 2018 году стали победителями конкурса на предоставление субсидии на обеспечение развития и укрепление материально-технической базы</a:t>
            </a:r>
          </a:p>
        </p:txBody>
      </p:sp>
    </p:spTree>
    <p:extLst>
      <p:ext uri="{BB962C8B-B14F-4D97-AF65-F5344CB8AC3E}">
        <p14:creationId xmlns:p14="http://schemas.microsoft.com/office/powerpoint/2010/main" val="4220622220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4" descr="герб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734" y="222532"/>
            <a:ext cx="618873" cy="75213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609132" y="241410"/>
            <a:ext cx="8034132" cy="6412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3000"/>
              </a:prstClr>
            </a:outerShdw>
          </a:effectLst>
        </p:spPr>
        <p:txBody>
          <a:bodyPr vert="horz" wrap="square" lIns="0" tIns="0" rIns="0" bIns="0" rtlCol="0" anchor="t">
            <a:normAutofit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3000" i="0" u="none" strike="noStrike" kern="1200" cap="none" spc="-150" normalizeH="0" baseline="0" noProof="0" dirty="0" smtClean="0">
                <a:ln w="3175"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rebuchet MS" pitchFamily="34" charset="0"/>
                <a:cs typeface="Arial" charset="0"/>
              </a:rPr>
              <a:t>Социальная политика</a:t>
            </a: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i="1" spc="-150" dirty="0" smtClean="0">
                <a:ln w="3175">
                  <a:noFill/>
                </a:ln>
                <a:solidFill>
                  <a:srgbClr val="1F497D"/>
                </a:solidFill>
                <a:latin typeface="Trebuchet MS" pitchFamily="34" charset="0"/>
                <a:cs typeface="Arial" charset="0"/>
              </a:rPr>
              <a:t>Молодежная политика</a:t>
            </a: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ru-RU" sz="2000" i="1" spc="-150" dirty="0" smtClean="0">
              <a:ln w="3175">
                <a:noFill/>
              </a:ln>
              <a:solidFill>
                <a:srgbClr val="1F497D"/>
              </a:solidFill>
              <a:latin typeface="Trebuchet MS" pitchFamily="34" charset="0"/>
              <a:cs typeface="Arial" charset="0"/>
            </a:endParaRP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kumimoji="0" lang="ru-RU" sz="2000" i="1" u="none" strike="noStrike" kern="1200" cap="none" spc="-150" normalizeH="0" baseline="0" noProof="0" dirty="0">
              <a:ln w="3175">
                <a:noFill/>
              </a:ln>
              <a:solidFill>
                <a:srgbClr val="1F497D"/>
              </a:solidFill>
              <a:effectLst/>
              <a:uLnTx/>
              <a:uFillTx/>
              <a:latin typeface="Trebuchet MS" pitchFamily="34" charset="0"/>
              <a:cs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94244" y="1643873"/>
            <a:ext cx="4142822" cy="646331"/>
          </a:xfrm>
          <a:prstGeom prst="rect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Волонтерское объединение насчитывает 60 человек</a:t>
            </a:r>
            <a:endParaRPr lang="ru-RU" dirty="0">
              <a:solidFill>
                <a:srgbClr val="002060"/>
              </a:solidFill>
              <a:latin typeface="Century Gothic" pitchFamily="34" charset="0"/>
            </a:endParaRPr>
          </a:p>
        </p:txBody>
      </p:sp>
      <p:pic>
        <p:nvPicPr>
          <p:cNvPr id="6146" name="Picture 2" descr="заседание волонтерского объединени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3578" y="3024928"/>
            <a:ext cx="3149600" cy="236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 descr="участники Беломорского студенческого форума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607" y="1091591"/>
            <a:ext cx="2952328" cy="238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64495" y="3911388"/>
            <a:ext cx="4022552" cy="14773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В 2018 году молодёжь </a:t>
            </a:r>
            <a:r>
              <a:rPr lang="ru-RU" dirty="0" err="1">
                <a:solidFill>
                  <a:srgbClr val="002060"/>
                </a:solidFill>
              </a:rPr>
              <a:t>Коношского</a:t>
            </a:r>
            <a:r>
              <a:rPr lang="ru-RU" dirty="0">
                <a:solidFill>
                  <a:srgbClr val="002060"/>
                </a:solidFill>
              </a:rPr>
              <a:t> района приняла участие в слётах, форумах, концертах, акциях, </a:t>
            </a:r>
            <a:r>
              <a:rPr lang="ru-RU" dirty="0" err="1">
                <a:solidFill>
                  <a:srgbClr val="002060"/>
                </a:solidFill>
              </a:rPr>
              <a:t>квест</a:t>
            </a:r>
            <a:r>
              <a:rPr lang="ru-RU" dirty="0">
                <a:solidFill>
                  <a:srgbClr val="002060"/>
                </a:solidFill>
              </a:rPr>
              <a:t>-играх, </a:t>
            </a:r>
            <a:r>
              <a:rPr lang="ru-RU" dirty="0" smtClean="0">
                <a:solidFill>
                  <a:srgbClr val="002060"/>
                </a:solidFill>
              </a:rPr>
              <a:t>фестивалях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- свыше </a:t>
            </a:r>
            <a:r>
              <a:rPr lang="ru-RU" dirty="0">
                <a:solidFill>
                  <a:srgbClr val="002060"/>
                </a:solidFill>
              </a:rPr>
              <a:t>50 мероприятий. </a:t>
            </a:r>
          </a:p>
        </p:txBody>
      </p:sp>
    </p:spTree>
    <p:extLst>
      <p:ext uri="{BB962C8B-B14F-4D97-AF65-F5344CB8AC3E}">
        <p14:creationId xmlns:p14="http://schemas.microsoft.com/office/powerpoint/2010/main" val="2364177950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4" descr="герб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734" y="222532"/>
            <a:ext cx="618873" cy="75213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609132" y="241410"/>
            <a:ext cx="8034132" cy="6412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3000"/>
              </a:prstClr>
            </a:outerShdw>
          </a:effectLst>
        </p:spPr>
        <p:txBody>
          <a:bodyPr vert="horz" wrap="square" lIns="0" tIns="0" rIns="0" bIns="0" rtlCol="0" anchor="t">
            <a:normAutofit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3000" i="0" u="none" strike="noStrike" kern="1200" cap="none" spc="-150" normalizeH="0" baseline="0" noProof="0" dirty="0" smtClean="0">
                <a:ln w="3175"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rebuchet MS" pitchFamily="34" charset="0"/>
                <a:cs typeface="Arial" charset="0"/>
              </a:rPr>
              <a:t>Социальная политика</a:t>
            </a: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i="1" spc="-150" dirty="0" smtClean="0">
                <a:ln w="3175">
                  <a:noFill/>
                </a:ln>
                <a:solidFill>
                  <a:srgbClr val="1F497D"/>
                </a:solidFill>
                <a:latin typeface="Trebuchet MS" pitchFamily="34" charset="0"/>
                <a:cs typeface="Arial" charset="0"/>
              </a:rPr>
              <a:t>Физкультура и спорт</a:t>
            </a: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ru-RU" sz="2000" i="1" spc="-150" dirty="0" smtClean="0">
              <a:ln w="3175">
                <a:noFill/>
              </a:ln>
              <a:solidFill>
                <a:srgbClr val="1F497D"/>
              </a:solidFill>
              <a:latin typeface="Trebuchet MS" pitchFamily="34" charset="0"/>
              <a:cs typeface="Arial" charset="0"/>
            </a:endParaRP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kumimoji="0" lang="ru-RU" sz="2000" i="1" u="none" strike="noStrike" kern="1200" cap="none" spc="-150" normalizeH="0" baseline="0" noProof="0" dirty="0">
              <a:ln w="3175">
                <a:noFill/>
              </a:ln>
              <a:solidFill>
                <a:srgbClr val="1F497D"/>
              </a:solidFill>
              <a:effectLst/>
              <a:uLnTx/>
              <a:uFillTx/>
              <a:latin typeface="Trebuchet MS" pitchFamily="34" charset="0"/>
              <a:cs typeface="Arial" charset="0"/>
            </a:endParaRPr>
          </a:p>
        </p:txBody>
      </p:sp>
      <p:pic>
        <p:nvPicPr>
          <p:cNvPr id="7170" name="Picture 2" descr="w2k9deW2C6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882698"/>
            <a:ext cx="2636838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42410" y="1216105"/>
            <a:ext cx="4572000" cy="92333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b="1" i="1" dirty="0">
                <a:solidFill>
                  <a:srgbClr val="002060"/>
                </a:solidFill>
                <a:latin typeface="Arial Narrow" panose="020B0506020202030204" pitchFamily="34" charset="0"/>
              </a:rPr>
              <a:t>В образовательных организациях </a:t>
            </a:r>
            <a:r>
              <a:rPr lang="ru-RU" b="1" i="1" dirty="0" err="1">
                <a:solidFill>
                  <a:srgbClr val="002060"/>
                </a:solidFill>
                <a:latin typeface="Arial Narrow" panose="020B0506020202030204" pitchFamily="34" charset="0"/>
              </a:rPr>
              <a:t>Коношского</a:t>
            </a:r>
            <a:r>
              <a:rPr lang="ru-RU" b="1" i="1" dirty="0">
                <a:solidFill>
                  <a:srgbClr val="002060"/>
                </a:solidFill>
                <a:latin typeface="Arial Narrow" panose="020B0506020202030204" pitchFamily="34" charset="0"/>
              </a:rPr>
              <a:t> района создано 10 школьных спортивных клубов</a:t>
            </a:r>
          </a:p>
        </p:txBody>
      </p:sp>
      <p:pic>
        <p:nvPicPr>
          <p:cNvPr id="7171" name="Picture 3" descr="RoiIAk4Lmnk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5557" y="2492896"/>
            <a:ext cx="2834765" cy="1625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 descr="3ZGQ_a6jSd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3990" y="4869160"/>
            <a:ext cx="2106042" cy="1577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 descr="3rKhIZkOZG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657" y="3858195"/>
            <a:ext cx="2162096" cy="1630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860032" y="3180023"/>
            <a:ext cx="414900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Arial Narrow" panose="020B0506020202030204" pitchFamily="34" charset="0"/>
              </a:rPr>
              <a:t>немалое </a:t>
            </a:r>
            <a:r>
              <a:rPr lang="ru-RU" b="1" i="1" dirty="0">
                <a:solidFill>
                  <a:srgbClr val="002060"/>
                </a:solidFill>
                <a:latin typeface="Arial Narrow" panose="020B0506020202030204" pitchFamily="34" charset="0"/>
              </a:rPr>
              <a:t>количество работников в индивидуальном порядке посещают спортивные секции или участвуют в соревнованиях Работа с предприятиями по привлечению их </a:t>
            </a:r>
            <a:r>
              <a:rPr lang="ru-RU" b="1" i="1" dirty="0" smtClean="0">
                <a:solidFill>
                  <a:srgbClr val="002060"/>
                </a:solidFill>
                <a:latin typeface="Arial Narrow" panose="020B0506020202030204" pitchFamily="34" charset="0"/>
              </a:rPr>
              <a:t>работников к </a:t>
            </a:r>
            <a:r>
              <a:rPr lang="ru-RU" b="1" i="1" dirty="0">
                <a:solidFill>
                  <a:srgbClr val="002060"/>
                </a:solidFill>
                <a:latin typeface="Arial Narrow" panose="020B0506020202030204" pitchFamily="34" charset="0"/>
              </a:rPr>
              <a:t>занятиям физической культурой и спортом проводится через спортивную </a:t>
            </a:r>
            <a:r>
              <a:rPr lang="ru-RU" b="1" i="1" dirty="0" smtClean="0">
                <a:solidFill>
                  <a:srgbClr val="002060"/>
                </a:solidFill>
                <a:latin typeface="Arial Narrow" panose="020B0506020202030204" pitchFamily="34" charset="0"/>
              </a:rPr>
              <a:t>общественность</a:t>
            </a:r>
            <a:endParaRPr lang="ru-RU" b="1" i="1" dirty="0">
              <a:solidFill>
                <a:srgbClr val="002060"/>
              </a:solidFill>
              <a:latin typeface="Arial Narrow" panose="020B05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7603807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4" descr="герб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734" y="222532"/>
            <a:ext cx="618873" cy="75213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625568" y="367221"/>
            <a:ext cx="8034132" cy="51547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3000"/>
              </a:prstClr>
            </a:outerShdw>
          </a:effectLst>
        </p:spPr>
        <p:txBody>
          <a:bodyPr vert="horz" wrap="square" lIns="0" tIns="0" rIns="0" bIns="0" rtlCol="0" anchor="t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2400" i="0" u="none" strike="noStrike" kern="1200" cap="none" spc="-150" normalizeH="0" baseline="0" noProof="0" dirty="0" smtClean="0">
                <a:ln w="3175"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rebuchet MS" pitchFamily="34" charset="0"/>
                <a:cs typeface="Arial" charset="0"/>
              </a:rPr>
              <a:t>Совершенствование муниципального управления</a:t>
            </a:r>
            <a:endParaRPr lang="ru-RU" sz="2400" i="1" spc="-150" dirty="0" smtClean="0">
              <a:ln w="3175">
                <a:noFill/>
              </a:ln>
              <a:solidFill>
                <a:srgbClr val="1F497D"/>
              </a:solidFill>
              <a:latin typeface="Trebuchet MS" pitchFamily="34" charset="0"/>
              <a:cs typeface="Arial" charset="0"/>
            </a:endParaRP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ru-RU" sz="2000" i="1" spc="-150" dirty="0" smtClean="0">
              <a:ln w="3175">
                <a:noFill/>
              </a:ln>
              <a:solidFill>
                <a:srgbClr val="1F497D"/>
              </a:solidFill>
              <a:latin typeface="Trebuchet MS" pitchFamily="34" charset="0"/>
              <a:cs typeface="Arial" charset="0"/>
            </a:endParaRP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kumimoji="0" lang="ru-RU" sz="2000" i="1" u="none" strike="noStrike" kern="1200" cap="none" spc="-150" normalizeH="0" baseline="0" noProof="0" dirty="0">
              <a:ln w="3175">
                <a:noFill/>
              </a:ln>
              <a:solidFill>
                <a:srgbClr val="1F497D"/>
              </a:solidFill>
              <a:effectLst/>
              <a:uLnTx/>
              <a:uFillTx/>
              <a:latin typeface="Trebuchet MS" pitchFamily="34" charset="0"/>
              <a:cs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99606" y="882698"/>
            <a:ext cx="70594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i="1" dirty="0">
                <a:solidFill>
                  <a:srgbClr val="002060"/>
                </a:solidFill>
              </a:rPr>
              <a:t>Всего в администрации (включая структурные подразделения, являющиеся юридическим лицами) 83 муниципальных служащих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40459" y="1574827"/>
            <a:ext cx="85689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>
                <a:solidFill>
                  <a:srgbClr val="002060"/>
                </a:solidFill>
              </a:rPr>
              <a:t>В течение 2018 года в администрацию поступило 299 обращений </a:t>
            </a:r>
            <a:r>
              <a:rPr lang="ru-RU" sz="1600" b="1" i="1" dirty="0" smtClean="0">
                <a:solidFill>
                  <a:srgbClr val="002060"/>
                </a:solidFill>
              </a:rPr>
              <a:t>граждан</a:t>
            </a:r>
            <a:endParaRPr lang="ru-RU" sz="1600" b="1" i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4454" y="2779781"/>
            <a:ext cx="817601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sz="1600" dirty="0" smtClean="0">
                <a:solidFill>
                  <a:srgbClr val="002060"/>
                </a:solidFill>
              </a:rPr>
              <a:t>водоснабжения</a:t>
            </a:r>
            <a:r>
              <a:rPr lang="ru-RU" sz="1600" dirty="0">
                <a:solidFill>
                  <a:srgbClr val="002060"/>
                </a:solidFill>
              </a:rPr>
              <a:t>, водоотведения, теплоснабжения, освещения, благоустройства, транспорт, связь -126 (38,8%), </a:t>
            </a:r>
            <a:endParaRPr lang="ru-RU" sz="1600" dirty="0" smtClean="0">
              <a:solidFill>
                <a:srgbClr val="002060"/>
              </a:solidFill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sz="1600" dirty="0" smtClean="0">
                <a:solidFill>
                  <a:srgbClr val="002060"/>
                </a:solidFill>
              </a:rPr>
              <a:t>содержания </a:t>
            </a:r>
            <a:r>
              <a:rPr lang="ru-RU" sz="1600" dirty="0">
                <a:solidFill>
                  <a:srgbClr val="002060"/>
                </a:solidFill>
              </a:rPr>
              <a:t>дорог и мостов- 46 (15,5%) . </a:t>
            </a:r>
            <a:endParaRPr lang="ru-RU" sz="1600" dirty="0" smtClean="0">
              <a:solidFill>
                <a:srgbClr val="002060"/>
              </a:solidFill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sz="1600" dirty="0" smtClean="0">
                <a:solidFill>
                  <a:srgbClr val="002060"/>
                </a:solidFill>
              </a:rPr>
              <a:t>улучшения </a:t>
            </a:r>
            <a:r>
              <a:rPr lang="ru-RU" sz="1600" dirty="0">
                <a:solidFill>
                  <a:srgbClr val="002060"/>
                </a:solidFill>
              </a:rPr>
              <a:t>жилищных условий, в том числе переселение из ветхого жилья и капитальный ремонт жилья </a:t>
            </a:r>
            <a:r>
              <a:rPr lang="ru-RU" sz="1600" dirty="0" smtClean="0">
                <a:solidFill>
                  <a:srgbClr val="002060"/>
                </a:solidFill>
              </a:rPr>
              <a:t>52 </a:t>
            </a:r>
            <a:r>
              <a:rPr lang="ru-RU" sz="1600" dirty="0">
                <a:solidFill>
                  <a:srgbClr val="002060"/>
                </a:solidFill>
              </a:rPr>
              <a:t>(16,7 %). </a:t>
            </a:r>
            <a:endParaRPr lang="ru-RU" sz="1600" dirty="0" smtClean="0">
              <a:solidFill>
                <a:srgbClr val="002060"/>
              </a:solidFill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sz="1600" dirty="0" smtClean="0">
                <a:solidFill>
                  <a:srgbClr val="002060"/>
                </a:solidFill>
              </a:rPr>
              <a:t>вопросы </a:t>
            </a:r>
            <a:r>
              <a:rPr lang="ru-RU" sz="1600" dirty="0">
                <a:solidFill>
                  <a:srgbClr val="002060"/>
                </a:solidFill>
              </a:rPr>
              <a:t>социальной сферы: здравоохранение, обеспечение местами в дошкольных образовательных учреждениях, вопросы опеки и попечительства, вопросы социальных выплат и оказания материальной помощи – составляют 27 (9%). </a:t>
            </a:r>
            <a:endParaRPr lang="ru-RU" sz="1600" dirty="0" smtClean="0">
              <a:solidFill>
                <a:srgbClr val="002060"/>
              </a:solidFill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sz="1600" dirty="0" smtClean="0">
                <a:solidFill>
                  <a:srgbClr val="002060"/>
                </a:solidFill>
              </a:rPr>
              <a:t>прочие </a:t>
            </a:r>
            <a:r>
              <a:rPr lang="ru-RU" sz="1600" dirty="0">
                <a:solidFill>
                  <a:srgbClr val="002060"/>
                </a:solidFill>
              </a:rPr>
              <a:t>вопросы (работа органов местного самоуправления, предоставление справок, предоставление земельных участков и т.д.) – </a:t>
            </a:r>
            <a:r>
              <a:rPr lang="ru-RU" sz="1600" dirty="0" smtClean="0">
                <a:solidFill>
                  <a:srgbClr val="002060"/>
                </a:solidFill>
              </a:rPr>
              <a:t>48 </a:t>
            </a:r>
            <a:r>
              <a:rPr lang="ru-RU" sz="1600" dirty="0">
                <a:solidFill>
                  <a:srgbClr val="002060"/>
                </a:solidFill>
              </a:rPr>
              <a:t>(15,7%).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17195" y="2159191"/>
            <a:ext cx="78695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u="sng" dirty="0">
                <a:solidFill>
                  <a:srgbClr val="002060"/>
                </a:solidFill>
              </a:rPr>
              <a:t>Наиболее актуальными вопросами, обозначенными в письмах </a:t>
            </a:r>
            <a:r>
              <a:rPr lang="ru-RU" sz="1600" b="1" i="1" u="sng" dirty="0" smtClean="0">
                <a:solidFill>
                  <a:srgbClr val="002060"/>
                </a:solidFill>
              </a:rPr>
              <a:t>граждан, являются вопросы:</a:t>
            </a:r>
            <a:endParaRPr lang="ru-RU" sz="1600" b="1" i="1" u="sng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953425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1428728" y="356223"/>
            <a:ext cx="5904656" cy="48474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3000"/>
              </a:prstClr>
            </a:outerShdw>
          </a:effectLst>
        </p:spPr>
        <p:txBody>
          <a:bodyPr vert="horz" wrap="square" lIns="0" tIns="0" rIns="0" bIns="0" rtlCol="0" anchor="t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500" b="1" spc="-125" dirty="0" err="1" smtClean="0">
                <a:ln w="3175">
                  <a:noFill/>
                </a:ln>
                <a:solidFill>
                  <a:srgbClr val="1F497D"/>
                </a:solidFill>
                <a:latin typeface="Trebuchet MS" pitchFamily="34" charset="0"/>
                <a:cs typeface="Arial" charset="0"/>
              </a:rPr>
              <a:t>ТОСы</a:t>
            </a:r>
            <a:endParaRPr kumimoji="0" lang="ru-RU" sz="3500" b="1" i="0" u="none" strike="noStrike" kern="1200" cap="none" spc="-125" normalizeH="0" baseline="0" noProof="0" dirty="0">
              <a:ln w="3175">
                <a:noFill/>
              </a:ln>
              <a:solidFill>
                <a:srgbClr val="1F497D"/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07587" y="2174538"/>
            <a:ext cx="5688632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Times New Roman" pitchFamily="18" charset="0"/>
              </a:rPr>
              <a:t>Поддержаны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3292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Times New Roman" pitchFamily="18" charset="0"/>
              </a:rPr>
              <a:t>10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Times New Roman" pitchFamily="18" charset="0"/>
              </a:rPr>
              <a:t>проектов</a:t>
            </a:r>
            <a:endParaRPr lang="ru-RU" b="1" dirty="0">
              <a:solidFill>
                <a:srgbClr val="00206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Century Gothic" pitchFamily="34" charset="0"/>
              <a:cs typeface="Times New Roman" pitchFamily="18" charset="0"/>
            </a:endParaRPr>
          </a:p>
        </p:txBody>
      </p:sp>
      <p:pic>
        <p:nvPicPr>
          <p:cNvPr id="11" name="Picture 4" descr="герб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734" y="222532"/>
            <a:ext cx="618873" cy="75213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3" name="TextBox 12"/>
          <p:cNvSpPr txBox="1"/>
          <p:nvPr/>
        </p:nvSpPr>
        <p:spPr>
          <a:xfrm>
            <a:off x="3203848" y="1665965"/>
            <a:ext cx="2495200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spc="360" dirty="0" smtClean="0"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Times New Roman" pitchFamily="18" charset="0"/>
              </a:rPr>
              <a:t>КОНКУРС</a:t>
            </a:r>
            <a:endParaRPr lang="ru-RU" b="1" spc="360" dirty="0">
              <a:solidFill>
                <a:srgbClr val="00206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Century Gothic" pitchFamily="34" charset="0"/>
              <a:cs typeface="Times New Roman" pitchFamily="18" charset="0"/>
            </a:endParaRPr>
          </a:p>
        </p:txBody>
      </p:sp>
      <p:pic>
        <p:nvPicPr>
          <p:cNvPr id="10242" name="Picture 2" descr="Фото-001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302" y="1410516"/>
            <a:ext cx="1386776" cy="1855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1309962" y="1080444"/>
            <a:ext cx="6552728" cy="47705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Times New Roman" pitchFamily="18" charset="0"/>
              </a:rPr>
              <a:t>В </a:t>
            </a:r>
            <a:r>
              <a:rPr lang="ru-RU" dirty="0" err="1" smtClean="0"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Times New Roman" pitchFamily="18" charset="0"/>
              </a:rPr>
              <a:t>Коношском</a:t>
            </a:r>
            <a:r>
              <a:rPr lang="ru-RU" dirty="0" smtClean="0"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Times New Roman" pitchFamily="18" charset="0"/>
              </a:rPr>
              <a:t> районе зарегистрировано </a:t>
            </a:r>
            <a:r>
              <a:rPr lang="ru-RU" sz="2500" dirty="0" smtClean="0"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Times New Roman" pitchFamily="18" charset="0"/>
              </a:rPr>
              <a:t>36</a:t>
            </a:r>
            <a:r>
              <a:rPr lang="ru-RU" dirty="0" smtClean="0"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Times New Roman" pitchFamily="18" charset="0"/>
              </a:rPr>
              <a:t>ТОСов</a:t>
            </a:r>
            <a:endParaRPr lang="ru-RU" dirty="0">
              <a:solidFill>
                <a:srgbClr val="00206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Century Gothic" pitchFamily="34" charset="0"/>
              <a:cs typeface="Times New Roman" pitchFamily="18" charset="0"/>
            </a:endParaRPr>
          </a:p>
        </p:txBody>
      </p:sp>
      <p:pic>
        <p:nvPicPr>
          <p:cNvPr id="10243" name="Picture 3" descr="избное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9" t="9610" r="9412"/>
          <a:stretch>
            <a:fillRect/>
          </a:stretch>
        </p:blipFill>
        <p:spPr bwMode="auto">
          <a:xfrm>
            <a:off x="1187318" y="2732997"/>
            <a:ext cx="1174750" cy="166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 descr="ТОС Осташевская дом культуры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746357"/>
            <a:ext cx="1200897" cy="1600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 descr="ТОС Осташевская дом культуры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758875"/>
            <a:ext cx="2134069" cy="1600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6" descr="IMG-ee5429bafc8fca001bbea2ed1676f82c-V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4487" y="3402064"/>
            <a:ext cx="1209535" cy="2159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7" descr="избное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4" t="9827" r="4163"/>
          <a:stretch>
            <a:fillRect/>
          </a:stretch>
        </p:blipFill>
        <p:spPr bwMode="auto">
          <a:xfrm>
            <a:off x="1875483" y="4566811"/>
            <a:ext cx="1976437" cy="149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Picture 8" descr="ТОС Единство пожарный водоем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302" y="5283398"/>
            <a:ext cx="2314575" cy="143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9" name="Picture 9" descr="ТОС Северный родник 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7502" y="4541440"/>
            <a:ext cx="1977327" cy="148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0" name="Picture 10" descr="1540570459098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218" y="1451947"/>
            <a:ext cx="1362075" cy="181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1" name="Picture 11" descr="1539256253169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403" y="2716215"/>
            <a:ext cx="1223020" cy="1630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2" name="Picture 12" descr="ТОС Отечество визитная карточка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3509" y="4546461"/>
            <a:ext cx="1144587" cy="203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3" name="Picture 13" descr="20190423_143904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4216" y="5623520"/>
            <a:ext cx="2275258" cy="1098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480734" y="432397"/>
            <a:ext cx="8964488" cy="33239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3000"/>
              </a:prstClr>
            </a:outerShdw>
          </a:effectLst>
        </p:spPr>
        <p:txBody>
          <a:bodyPr vert="horz" wrap="square" lIns="0" tIns="0" rIns="0" bIns="0" rtlCol="0" anchor="t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1" spc="-125" dirty="0" smtClean="0">
                <a:ln w="3175">
                  <a:noFill/>
                </a:ln>
                <a:solidFill>
                  <a:srgbClr val="1F497D"/>
                </a:solidFill>
                <a:latin typeface="Trebuchet MS" pitchFamily="34" charset="0"/>
                <a:cs typeface="Arial" charset="0"/>
              </a:rPr>
              <a:t>Взаимодействие с общественными организациями</a:t>
            </a:r>
            <a:endParaRPr kumimoji="0" lang="ru-RU" sz="2400" b="1" i="0" u="none" strike="noStrike" kern="1200" cap="none" spc="-125" normalizeH="0" baseline="0" noProof="0" dirty="0">
              <a:ln w="3175">
                <a:noFill/>
              </a:ln>
              <a:solidFill>
                <a:srgbClr val="1F497D"/>
              </a:solidFill>
              <a:effectLst/>
              <a:uLnTx/>
              <a:uFillTx/>
              <a:latin typeface="Trebuchet MS" pitchFamily="34" charset="0"/>
              <a:cs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77611" y="1524323"/>
            <a:ext cx="4680520" cy="1200329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Times New Roman" pitchFamily="18" charset="0"/>
              </a:rPr>
              <a:t>На территории района осуществляют деятельность 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Times New Roman" pitchFamily="18" charset="0"/>
              </a:rPr>
              <a:t>16 </a:t>
            </a:r>
            <a:r>
              <a:rPr lang="ru-RU" dirty="0" smtClean="0">
                <a:solidFill>
                  <a:schemeClr val="tx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Times New Roman" pitchFamily="18" charset="0"/>
              </a:rPr>
              <a:t>социально ориентированных некоммерческих организаций</a:t>
            </a:r>
            <a:endParaRPr lang="ru-RU" dirty="0">
              <a:solidFill>
                <a:srgbClr val="FF00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Century Gothic" pitchFamily="34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25442" y="3513782"/>
            <a:ext cx="7020000" cy="923330"/>
          </a:xfrm>
          <a:prstGeom prst="rect">
            <a:avLst/>
          </a:prstGeom>
          <a:solidFill>
            <a:schemeClr val="lt1">
              <a:alpha val="85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err="1" smtClean="0">
                <a:solidFill>
                  <a:schemeClr val="tx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Times New Roman" pitchFamily="18" charset="0"/>
              </a:rPr>
              <a:t>Коношский</a:t>
            </a:r>
            <a:r>
              <a:rPr lang="ru-RU" dirty="0" smtClean="0">
                <a:solidFill>
                  <a:schemeClr val="tx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Times New Roman" pitchFamily="18" charset="0"/>
              </a:rPr>
              <a:t> районный женсовет: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Times New Roman" pitchFamily="18" charset="0"/>
              </a:rPr>
              <a:t>в районе создано </a:t>
            </a:r>
            <a:r>
              <a:rPr lang="ru-RU" dirty="0" smtClean="0"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Times New Roman" pitchFamily="18" charset="0"/>
              </a:rPr>
              <a:t>8 </a:t>
            </a:r>
            <a:r>
              <a:rPr lang="ru-RU" dirty="0" smtClean="0">
                <a:solidFill>
                  <a:schemeClr val="tx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Times New Roman" pitchFamily="18" charset="0"/>
              </a:rPr>
              <a:t>первичных женских организаций </a:t>
            </a:r>
          </a:p>
          <a:p>
            <a:pPr algn="ctr"/>
            <a:endParaRPr lang="ru-RU" dirty="0">
              <a:solidFill>
                <a:srgbClr val="FF00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Century Gothic" pitchFamily="34" charset="0"/>
              <a:cs typeface="Times New Roman" pitchFamily="18" charset="0"/>
            </a:endParaRPr>
          </a:p>
        </p:txBody>
      </p:sp>
      <p:pic>
        <p:nvPicPr>
          <p:cNvPr id="11" name="Picture 4" descr="герб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734" y="222532"/>
            <a:ext cx="618873" cy="75213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3074" name="Picture 2" descr="ÐÐ°ÑÑÐ¸Ð½ÐºÐ¸ Ð¿Ð¾ Ð·Ð°Ð¿ÑÐ¾ÑÑ Ð½ÐºÐ¾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754" y="1230222"/>
            <a:ext cx="3111092" cy="17499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0202" y="4437112"/>
            <a:ext cx="4241993" cy="22404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480734" y="432397"/>
            <a:ext cx="8964488" cy="33239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3000"/>
              </a:prstClr>
            </a:outerShdw>
          </a:effectLst>
        </p:spPr>
        <p:txBody>
          <a:bodyPr vert="horz" wrap="square" lIns="0" tIns="0" rIns="0" bIns="0" rtlCol="0" anchor="t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 defTabSz="912813">
              <a:lnSpc>
                <a:spcPct val="9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i="1" dirty="0" err="1">
                <a:solidFill>
                  <a:srgbClr val="002060"/>
                </a:solidFill>
              </a:rPr>
              <a:t>Коношская</a:t>
            </a:r>
            <a:r>
              <a:rPr lang="ru-RU" sz="2400" i="1" dirty="0">
                <a:solidFill>
                  <a:srgbClr val="002060"/>
                </a:solidFill>
              </a:rPr>
              <a:t> районная организация ВОИ</a:t>
            </a:r>
            <a:endParaRPr kumimoji="0" lang="ru-RU" sz="2400" b="1" i="0" u="none" strike="noStrike" kern="1200" cap="none" spc="-125" normalizeH="0" baseline="0" noProof="0" dirty="0">
              <a:ln w="3175">
                <a:noFill/>
              </a:ln>
              <a:solidFill>
                <a:srgbClr val="002060"/>
              </a:solidFill>
              <a:effectLst/>
              <a:uLnTx/>
              <a:uFillTx/>
              <a:latin typeface="Trebuchet MS" pitchFamily="34" charset="0"/>
              <a:cs typeface="Arial" charset="0"/>
            </a:endParaRPr>
          </a:p>
        </p:txBody>
      </p:sp>
      <p:pic>
        <p:nvPicPr>
          <p:cNvPr id="11" name="Picture 4" descr="герб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734" y="222532"/>
            <a:ext cx="618873" cy="75213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3" name="Прямоугольник 2"/>
          <p:cNvSpPr/>
          <p:nvPr/>
        </p:nvSpPr>
        <p:spPr>
          <a:xfrm>
            <a:off x="480734" y="1340768"/>
            <a:ext cx="517138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002060"/>
                </a:solidFill>
              </a:rPr>
              <a:t>С декабря 2005 года Егорова Глафира Александровна возглавляет </a:t>
            </a:r>
            <a:r>
              <a:rPr lang="ru-RU" b="1" i="1" dirty="0" err="1">
                <a:solidFill>
                  <a:srgbClr val="002060"/>
                </a:solidFill>
              </a:rPr>
              <a:t>Коношскую</a:t>
            </a:r>
            <a:r>
              <a:rPr lang="ru-RU" b="1" i="1" dirty="0">
                <a:solidFill>
                  <a:srgbClr val="002060"/>
                </a:solidFill>
              </a:rPr>
              <a:t> районную организацию ВОИ-НКО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563888" y="2708920"/>
            <a:ext cx="49676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002060"/>
                </a:solidFill>
              </a:rPr>
              <a:t>Главное направление деятельности организации - защита законных прав и интересов людей с ограниченными возможностями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90170" y="436510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>
                <a:solidFill>
                  <a:srgbClr val="002060"/>
                </a:solidFill>
              </a:rPr>
              <a:t>Проводится большая работа по интеграции инвалидов в обществе по принципу «Равные среди равных».</a:t>
            </a:r>
          </a:p>
        </p:txBody>
      </p:sp>
      <p:pic>
        <p:nvPicPr>
          <p:cNvPr id="1028" name="Picture 4" descr="ÐÐ°ÑÑÐ¸Ð½ÐºÐ¸ Ð¿Ð¾ Ð·Ð°Ð¿ÑÐ¾ÑÑ ÐÐ³Ð¾ÑÐ¾Ð²Ð° ÐÐ»Ð°ÑÐ¸ÑÐ° ÐÐ»ÐµÐºÑÐ°Ð½Ð´ÑÐ¾Ð²Ð½Ð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7063" y="962014"/>
            <a:ext cx="1143028" cy="16560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0997397"/>
      </p:ext>
    </p:extLst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480734" y="432397"/>
            <a:ext cx="8964488" cy="33239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3000"/>
              </a:prstClr>
            </a:outerShdw>
          </a:effectLst>
        </p:spPr>
        <p:txBody>
          <a:bodyPr vert="horz" wrap="square" lIns="0" tIns="0" rIns="0" bIns="0" rtlCol="0" anchor="t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 defTabSz="912813">
              <a:lnSpc>
                <a:spcPct val="9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1" i="1" dirty="0" smtClean="0">
                <a:solidFill>
                  <a:srgbClr val="002060"/>
                </a:solidFill>
              </a:rPr>
              <a:t>Межнациональные отношения</a:t>
            </a:r>
            <a:endParaRPr kumimoji="0" lang="ru-RU" sz="2400" b="1" i="0" u="none" strike="noStrike" kern="1200" cap="none" spc="-125" normalizeH="0" baseline="0" noProof="0" dirty="0">
              <a:ln w="3175">
                <a:noFill/>
              </a:ln>
              <a:solidFill>
                <a:srgbClr val="002060"/>
              </a:solidFill>
              <a:effectLst/>
              <a:uLnTx/>
              <a:uFillTx/>
              <a:latin typeface="Trebuchet MS" pitchFamily="34" charset="0"/>
              <a:cs typeface="Arial" charset="0"/>
            </a:endParaRPr>
          </a:p>
        </p:txBody>
      </p:sp>
      <p:pic>
        <p:nvPicPr>
          <p:cNvPr id="11" name="Picture 4" descr="герб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734" y="222532"/>
            <a:ext cx="618873" cy="75213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2" name="Прямоугольник 1"/>
          <p:cNvSpPr/>
          <p:nvPr/>
        </p:nvSpPr>
        <p:spPr>
          <a:xfrm>
            <a:off x="1367015" y="995194"/>
            <a:ext cx="672133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состав населения </a:t>
            </a:r>
            <a:r>
              <a:rPr lang="ru-RU" sz="2000" b="1" i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Коношского</a:t>
            </a:r>
            <a:r>
              <a:rPr lang="ru-RU" sz="2000" b="1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района: </a:t>
            </a:r>
            <a:endParaRPr lang="ru-RU" sz="2000" b="1" i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 descr="ÐÐ°ÑÑÐ¸Ð½ÐºÐ¸ Ð¿Ð¾ Ð·Ð°Ð¿ÑÐ¾ÑÑ Ð¼ÐµÐ¶Ð½Ð°ÑÐ¸Ð¾Ð½Ð°Ð»ÑÐ½ÑÐµ Ð¾ÑÐ½Ð¾ÑÐµÐ½Ð¸Ñ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58" r="10457"/>
          <a:stretch/>
        </p:blipFill>
        <p:spPr bwMode="auto">
          <a:xfrm>
            <a:off x="7524328" y="94541"/>
            <a:ext cx="1433500" cy="10081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36283" y="1449975"/>
            <a:ext cx="8267730" cy="70788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русские 94%, украинцы 2%, белорусы 1%, цыгане 1 %, </a:t>
            </a:r>
            <a:endParaRPr lang="ru-RU" sz="2000" b="1" i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армяне</a:t>
            </a:r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грузины, азербайджанцы, чуваши, татары, удмурты -2%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72981" y="2852936"/>
            <a:ext cx="81099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Приход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 Подюга </a:t>
            </a:r>
            <a:endParaRPr lang="ru-RU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Приход </a:t>
            </a:r>
            <a:r>
              <a:rPr lang="ru-RU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Спасо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-Преображенского Храма д. </a:t>
            </a:r>
            <a:r>
              <a:rPr lang="ru-RU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Папинская</a:t>
            </a:r>
            <a:endParaRPr lang="ru-RU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Приход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храма Рождества Пресвятой Богородицы д. </a:t>
            </a:r>
            <a:r>
              <a:rPr lang="ru-RU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Кремлево</a:t>
            </a:r>
            <a:endParaRPr lang="ru-RU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Приход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Храма Преподобного Серафима Саровского п. Коноша </a:t>
            </a:r>
            <a:endParaRPr lang="ru-RU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Приход д. </a:t>
            </a:r>
            <a:r>
              <a:rPr lang="ru-RU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Пономаревская</a:t>
            </a:r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Приход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Свято-Казанского храма пос. </a:t>
            </a:r>
            <a:r>
              <a:rPr lang="ru-RU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Ерцево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3569" y="2348880"/>
            <a:ext cx="80204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зарегистрировано 6 православных объединений: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09700" y="4869160"/>
            <a:ext cx="86343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Нетрадиционные религиозные группы действующие на территории муниципального образования (не имеют государственной регистрации</a:t>
            </a:r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Нетрадиционная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религиозная группа «Христиане веры евангельской» (</a:t>
            </a:r>
            <a:r>
              <a:rPr lang="ru-RU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евангелизм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endParaRPr lang="ru-RU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Звенящие кедры России» (ЗКР, движение «Анастасия», культ Анастасии- Отсутствует унифицированная идеология).</a:t>
            </a:r>
          </a:p>
        </p:txBody>
      </p:sp>
    </p:spTree>
    <p:extLst>
      <p:ext uri="{BB962C8B-B14F-4D97-AF65-F5344CB8AC3E}">
        <p14:creationId xmlns:p14="http://schemas.microsoft.com/office/powerpoint/2010/main" val="473834473"/>
      </p:ext>
    </p:extLst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idx="1"/>
          </p:nvPr>
        </p:nvSpPr>
        <p:spPr>
          <a:xfrm>
            <a:off x="0" y="980728"/>
            <a:ext cx="9083352" cy="3367076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/>
            <a:endParaRPr lang="ru-RU" sz="18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eaLnBrk="1" hangingPunct="1"/>
            <a:endParaRPr lang="ru-RU" sz="2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eaLnBrk="1" hangingPunct="1">
              <a:buFontTx/>
              <a:buNone/>
            </a:pPr>
            <a:endParaRPr lang="ru-RU" sz="2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eaLnBrk="1" hangingPunct="1">
              <a:buFontTx/>
              <a:buNone/>
            </a:pPr>
            <a:endParaRPr lang="ru-RU" sz="2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eaLnBrk="1" hangingPunct="1">
              <a:buFontTx/>
              <a:buNone/>
            </a:pPr>
            <a:endParaRPr lang="ru-RU" sz="2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eaLnBrk="1" hangingPunct="1">
              <a:buFontTx/>
              <a:buNone/>
            </a:pPr>
            <a:endParaRPr lang="ru-RU" sz="2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lvl="0" indent="0" algn="ctr">
              <a:spcBef>
                <a:spcPct val="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5400" spc="-125" dirty="0" smtClean="0">
                <a:ln w="3175">
                  <a:noFill/>
                </a:ln>
                <a:solidFill>
                  <a:srgbClr val="1F497D"/>
                </a:solidFill>
                <a:latin typeface="Trebuchet MS" pitchFamily="34" charset="0"/>
                <a:cs typeface="Arial" charset="0"/>
              </a:rPr>
              <a:t>Спасибо за внимание!</a:t>
            </a:r>
          </a:p>
          <a:p>
            <a:pPr eaLnBrk="1" hangingPunct="1"/>
            <a:endParaRPr lang="ru-RU" sz="2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eaLnBrk="1" hangingPunct="1">
              <a:buFontTx/>
              <a:buNone/>
            </a:pP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2"/>
          <p:cNvSpPr txBox="1">
            <a:spLocks noChangeArrowheads="1"/>
          </p:cNvSpPr>
          <p:nvPr/>
        </p:nvSpPr>
        <p:spPr>
          <a:xfrm>
            <a:off x="143892" y="437763"/>
            <a:ext cx="8964612" cy="41549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3000"/>
              </a:prstClr>
            </a:outerShdw>
          </a:effectLst>
        </p:spPr>
        <p:txBody>
          <a:bodyPr vert="horz" wrap="square" lIns="0" tIns="0" rIns="0" bIns="0" rtlCol="0" anchor="t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3000" b="1" i="0" u="none" strike="noStrike" kern="1200" cap="none" spc="-125" normalizeH="0" baseline="0" noProof="0" dirty="0" smtClean="0">
                <a:ln w="3175"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</a:t>
            </a:r>
            <a:endParaRPr kumimoji="0" lang="ru-RU" sz="3000" b="1" i="0" u="none" strike="noStrike" kern="1200" cap="none" spc="-125" normalizeH="0" baseline="0" noProof="0" dirty="0">
              <a:ln w="3175">
                <a:noFill/>
              </a:ln>
              <a:solidFill>
                <a:srgbClr val="1F497D"/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sp>
        <p:nvSpPr>
          <p:cNvPr id="25" name="Rectangle 2"/>
          <p:cNvSpPr txBox="1">
            <a:spLocks noChangeArrowheads="1"/>
          </p:cNvSpPr>
          <p:nvPr/>
        </p:nvSpPr>
        <p:spPr>
          <a:xfrm>
            <a:off x="539698" y="308711"/>
            <a:ext cx="7338822" cy="6412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3000"/>
              </a:prstClr>
            </a:outerShdw>
          </a:effectLst>
        </p:spPr>
        <p:txBody>
          <a:bodyPr vert="horz" wrap="square" lIns="0" tIns="0" rIns="0" bIns="0" rtlCol="0" anchor="t">
            <a:normAutofit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3000" b="1" i="0" u="none" strike="noStrike" kern="1200" cap="none" spc="-150" normalizeH="0" baseline="0" noProof="0" dirty="0" smtClean="0">
                <a:ln w="3175"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Экономика и финансы</a:t>
            </a: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1" i="1" spc="-150" dirty="0" smtClean="0">
                <a:ln w="3175">
                  <a:noFill/>
                </a:ln>
                <a:solidFill>
                  <a:srgbClr val="1F497D"/>
                </a:solidFill>
                <a:latin typeface="Trebuchet MS" pitchFamily="34" charset="0"/>
                <a:cs typeface="Arial" charset="0"/>
              </a:rPr>
              <a:t>Агропромышленный  комплекс</a:t>
            </a:r>
            <a:endParaRPr kumimoji="0" lang="ru-RU" sz="2000" b="1" i="1" u="none" strike="noStrike" kern="1200" cap="none" spc="-150" normalizeH="0" baseline="0" noProof="0" dirty="0">
              <a:ln w="3175">
                <a:noFill/>
              </a:ln>
              <a:solidFill>
                <a:srgbClr val="1F497D"/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pic>
        <p:nvPicPr>
          <p:cNvPr id="26" name="Picture 4" descr="герб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734" y="222532"/>
            <a:ext cx="618873" cy="75213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2050" name="Picture 2" descr="hxjHsjv94ZQ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1421" y="872102"/>
            <a:ext cx="1298575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20171003_10012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40" r="5786"/>
          <a:stretch>
            <a:fillRect/>
          </a:stretch>
        </p:blipFill>
        <p:spPr bwMode="auto">
          <a:xfrm>
            <a:off x="7664494" y="853261"/>
            <a:ext cx="1351064" cy="996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DSC01916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830"/>
          <a:stretch/>
        </p:blipFill>
        <p:spPr bwMode="auto">
          <a:xfrm>
            <a:off x="6290083" y="1948769"/>
            <a:ext cx="2701925" cy="1193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 descr="IMG_192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85" b="18500"/>
          <a:stretch>
            <a:fillRect/>
          </a:stretch>
        </p:blipFill>
        <p:spPr bwMode="auto">
          <a:xfrm>
            <a:off x="6290083" y="3336748"/>
            <a:ext cx="2732088" cy="133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49142" y="4268550"/>
            <a:ext cx="4645439" cy="80021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ru-RU" sz="2300" b="1" i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Реализовано молока в хозяйствах </a:t>
            </a:r>
          </a:p>
          <a:p>
            <a:pPr algn="r"/>
            <a:r>
              <a:rPr lang="ru-RU" sz="2300" b="1" i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района -</a:t>
            </a:r>
            <a:r>
              <a:rPr lang="ru-RU" sz="2300" b="1" i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1729,4</a:t>
            </a:r>
            <a:r>
              <a:rPr lang="ru-RU" sz="2300" b="1" i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т.</a:t>
            </a:r>
            <a:endParaRPr lang="ru-RU" sz="2300" b="1" i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484775" y="3193677"/>
            <a:ext cx="3596434" cy="80021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ru-RU" sz="2300" b="1" i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Произведено мяса </a:t>
            </a:r>
          </a:p>
          <a:p>
            <a:r>
              <a:rPr lang="ru-RU" sz="2300" b="1" i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живой массе -</a:t>
            </a:r>
            <a:r>
              <a:rPr lang="ru-RU" sz="2300" b="1" i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104,184</a:t>
            </a:r>
            <a:r>
              <a:rPr lang="ru-RU" sz="2300" b="1" i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т.</a:t>
            </a:r>
            <a:endParaRPr lang="ru-RU" sz="2300" b="1" i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85094" y="1148550"/>
            <a:ext cx="5526098" cy="885349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300" b="1" i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01.01.2019 года – </a:t>
            </a:r>
            <a:r>
              <a:rPr lang="ru-RU" sz="2300" b="1" i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38</a:t>
            </a:r>
            <a:r>
              <a:rPr lang="ru-RU" sz="2300" b="1" i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индивидуальных </a:t>
            </a:r>
          </a:p>
          <a:p>
            <a:pPr algn="ctr"/>
            <a:r>
              <a:rPr lang="ru-RU" sz="2300" b="1" i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300" b="1" i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редпринимателя -Глав К(Ф)Х</a:t>
            </a:r>
            <a:endParaRPr lang="ru-RU" sz="2300" b="1" i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365484" y="2145590"/>
            <a:ext cx="4719241" cy="80021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ru-RU" sz="2300" b="1" i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Поголовье КРС в К(Ф)Х-</a:t>
            </a:r>
            <a:r>
              <a:rPr lang="ru-RU" sz="2300" b="1" i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812</a:t>
            </a:r>
            <a:r>
              <a:rPr lang="ru-RU" sz="2300" b="1" i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голов, </a:t>
            </a:r>
          </a:p>
          <a:p>
            <a:pPr algn="r"/>
            <a:r>
              <a:rPr lang="ru-RU" sz="2300" b="1" i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300" b="1" i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т.ч.коров</a:t>
            </a:r>
            <a:r>
              <a:rPr lang="ru-RU" sz="2300" b="1" i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– 308 голов</a:t>
            </a:r>
            <a:endParaRPr lang="ru-RU" sz="2300" b="1" i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4" name="Picture 6" descr="20171003_095029"/>
          <p:cNvPicPr>
            <a:picLocks noChangeAspect="1" noChangeArrowheads="1"/>
          </p:cNvPicPr>
          <p:nvPr/>
        </p:nvPicPr>
        <p:blipFill>
          <a:blip r:embed="rId8" cstate="print">
            <a:lum bright="2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65" b="16040"/>
          <a:stretch>
            <a:fillRect/>
          </a:stretch>
        </p:blipFill>
        <p:spPr bwMode="auto">
          <a:xfrm>
            <a:off x="461419" y="5373216"/>
            <a:ext cx="3223687" cy="1121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Прямоугольник 22"/>
          <p:cNvSpPr/>
          <p:nvPr/>
        </p:nvSpPr>
        <p:spPr>
          <a:xfrm>
            <a:off x="3942325" y="5534064"/>
            <a:ext cx="4381777" cy="80021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300" b="1" i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Валовый сбор картофеля </a:t>
            </a:r>
            <a:r>
              <a:rPr lang="ru-RU" sz="2300" b="1" i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125</a:t>
            </a:r>
            <a:r>
              <a:rPr lang="ru-RU" sz="2300" b="1" i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т.</a:t>
            </a:r>
          </a:p>
          <a:p>
            <a:endParaRPr lang="ru-RU" sz="2300" b="1" i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Схема 10"/>
          <p:cNvGraphicFramePr/>
          <p:nvPr/>
        </p:nvGraphicFramePr>
        <p:xfrm>
          <a:off x="251520" y="4293096"/>
          <a:ext cx="4608512" cy="15142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683568" y="1124744"/>
            <a:ext cx="8136904" cy="885349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300" b="1" i="1" dirty="0" smtClean="0"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По состоянию на 01.01.2019 функционирует </a:t>
            </a:r>
          </a:p>
          <a:p>
            <a:pPr algn="ctr"/>
            <a:r>
              <a:rPr lang="ru-RU" sz="2300" b="1" i="1" dirty="0" smtClean="0"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278 </a:t>
            </a:r>
            <a:r>
              <a:rPr lang="ru-RU" sz="2300" b="1" i="1" dirty="0" smtClean="0">
                <a:solidFill>
                  <a:srgbClr val="00206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объектов потребительского рынка</a:t>
            </a:r>
            <a:endParaRPr lang="ru-RU" sz="2300" b="1" i="1" dirty="0">
              <a:solidFill>
                <a:srgbClr val="00206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4" descr="герб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80734" y="222532"/>
            <a:ext cx="618873" cy="75213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930356" y="308711"/>
            <a:ext cx="7338822" cy="6412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3000"/>
              </a:prstClr>
            </a:outerShdw>
          </a:effectLst>
        </p:spPr>
        <p:txBody>
          <a:bodyPr vert="horz" wrap="square" lIns="0" tIns="0" rIns="0" bIns="0" rtlCol="0" anchor="t">
            <a:normAutofit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3000" i="0" u="none" strike="noStrike" kern="1200" cap="none" spc="-150" normalizeH="0" baseline="0" noProof="0" dirty="0" smtClean="0">
                <a:ln w="3175"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rebuchet MS" pitchFamily="34" charset="0"/>
                <a:cs typeface="Arial" charset="0"/>
              </a:rPr>
              <a:t>Экономика и финансы</a:t>
            </a: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i="1" spc="-150" noProof="0" dirty="0" smtClean="0">
                <a:ln w="3175">
                  <a:noFill/>
                </a:ln>
                <a:solidFill>
                  <a:srgbClr val="1F497D"/>
                </a:solidFill>
                <a:latin typeface="Trebuchet MS" pitchFamily="34" charset="0"/>
                <a:cs typeface="Arial" charset="0"/>
              </a:rPr>
              <a:t>Торговля и потребительский рынок</a:t>
            </a:r>
            <a:endParaRPr kumimoji="0" lang="ru-RU" sz="2000" i="1" u="none" strike="noStrike" kern="1200" cap="none" spc="-150" normalizeH="0" baseline="0" noProof="0" dirty="0">
              <a:ln w="3175">
                <a:noFill/>
              </a:ln>
              <a:solidFill>
                <a:srgbClr val="1F497D"/>
              </a:solidFill>
              <a:effectLst/>
              <a:uLnTx/>
              <a:uFillTx/>
              <a:latin typeface="Trebuchet MS" pitchFamily="34" charset="0"/>
              <a:cs typeface="Arial" charset="0"/>
            </a:endParaRPr>
          </a:p>
        </p:txBody>
      </p:sp>
      <p:pic>
        <p:nvPicPr>
          <p:cNvPr id="3074" name="Picture 2" descr="Фото 1- Московская ярмарка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6382" y="4153433"/>
            <a:ext cx="1967211" cy="10681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Фото 2- Аптека Забота"/>
          <p:cNvPicPr>
            <a:picLocks noChangeAspect="1" noChangeArrowheads="1"/>
          </p:cNvPicPr>
          <p:nvPr/>
        </p:nvPicPr>
        <p:blipFill>
          <a:blip r:embed="rId10" cstate="print">
            <a:lum bright="2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0" t="12024" r="14590"/>
          <a:stretch>
            <a:fillRect/>
          </a:stretch>
        </p:blipFill>
        <p:spPr bwMode="auto">
          <a:xfrm>
            <a:off x="671568" y="4153433"/>
            <a:ext cx="1642386" cy="16911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 descr="Фото 3- Оптика"/>
          <p:cNvPicPr>
            <a:picLocks noChangeAspect="1" noChangeArrowheads="1"/>
          </p:cNvPicPr>
          <p:nvPr/>
        </p:nvPicPr>
        <p:blipFill>
          <a:blip r:embed="rId11" cstate="print">
            <a:lum bright="2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29"/>
          <a:stretch>
            <a:fillRect/>
          </a:stretch>
        </p:blipFill>
        <p:spPr bwMode="auto">
          <a:xfrm>
            <a:off x="2635316" y="5142064"/>
            <a:ext cx="1944216" cy="15824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 descr="Фото 5 -Бургер Хаус"/>
          <p:cNvPicPr>
            <a:picLocks noChangeAspect="1" noChangeArrowheads="1"/>
          </p:cNvPicPr>
          <p:nvPr/>
        </p:nvPicPr>
        <p:blipFill>
          <a:blip r:embed="rId12" cstate="print">
            <a:lum bright="2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33" b="15178"/>
          <a:stretch>
            <a:fillRect/>
          </a:stretch>
        </p:blipFill>
        <p:spPr bwMode="auto">
          <a:xfrm>
            <a:off x="4929852" y="5202707"/>
            <a:ext cx="1748565" cy="14611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671568" y="2167970"/>
            <a:ext cx="5989652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ru-RU" sz="2300" b="1" i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2018 году открыто:</a:t>
            </a:r>
          </a:p>
          <a:p>
            <a:pPr marL="342900" indent="-342900" algn="r">
              <a:buFontTx/>
              <a:buChar char="-"/>
            </a:pPr>
            <a:r>
              <a:rPr lang="ru-RU" sz="2300" b="1" i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 предприятия потребительского рынка</a:t>
            </a:r>
          </a:p>
          <a:p>
            <a:pPr marL="342900" indent="-342900" algn="r">
              <a:buFontTx/>
              <a:buChar char="-"/>
            </a:pPr>
            <a:r>
              <a:rPr lang="ru-RU" sz="2300" b="1" i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Аптека «</a:t>
            </a:r>
            <a:r>
              <a:rPr lang="ru-RU" sz="2300" b="1" i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300" b="1" i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абота»</a:t>
            </a:r>
          </a:p>
          <a:p>
            <a:pPr marL="342900" indent="-342900" algn="r">
              <a:buFontTx/>
              <a:buChar char="-"/>
            </a:pPr>
            <a:r>
              <a:rPr lang="ru-RU" sz="2300" b="1" i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Отдел оптики</a:t>
            </a:r>
          </a:p>
          <a:p>
            <a:pPr marL="342900" indent="-342900" algn="r">
              <a:buFontTx/>
              <a:buChar char="-"/>
            </a:pPr>
            <a:r>
              <a:rPr lang="ru-RU" sz="2300" b="1" i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Фирменный магазин «Мясная Лавка»</a:t>
            </a:r>
          </a:p>
          <a:p>
            <a:pPr marL="342900" indent="-342900" algn="r">
              <a:buFontTx/>
              <a:buChar char="-"/>
            </a:pPr>
            <a:r>
              <a:rPr lang="ru-RU" sz="2300" b="1" i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Кафе «</a:t>
            </a:r>
            <a:r>
              <a:rPr lang="ru-RU" sz="2300" b="1" i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Бургер</a:t>
            </a:r>
            <a:r>
              <a:rPr lang="ru-RU" sz="2300" b="1" i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Хаус»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971600" y="1268760"/>
            <a:ext cx="7992888" cy="701731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0" tIns="0" rIns="0" bIns="0" rtlCol="0" anchor="t">
            <a:spAutoFit/>
          </a:bodyPr>
          <a:lstStyle/>
          <a:p>
            <a:pPr marL="0" marR="0" lvl="0" indent="0" algn="ctr" defTabSz="912813" rtl="0" eaLnBrk="1" fontAlgn="base" latinLnBrk="0" hangingPunct="1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Arial" charset="0"/>
              </a:rPr>
              <a:t>Н</a:t>
            </a:r>
            <a:r>
              <a:rPr kumimoji="0" lang="ru-RU" sz="2000" i="0" u="none" strike="noStrike" kern="1200" normalizeH="0" baseline="0" noProof="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Century Gothic" pitchFamily="34" charset="0"/>
                <a:cs typeface="Arial" charset="0"/>
              </a:rPr>
              <a:t>а 1 января 2019 года в реестре объектов муниципальной собственности</a:t>
            </a:r>
            <a:r>
              <a:rPr kumimoji="0" lang="ru-RU" sz="2000" i="0" u="none" strike="noStrike" kern="1200" normalizeH="0" noProof="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Century Gothic" pitchFamily="34" charset="0"/>
                <a:cs typeface="Arial" charset="0"/>
              </a:rPr>
              <a:t> МО «</a:t>
            </a:r>
            <a:r>
              <a:rPr kumimoji="0" lang="ru-RU" sz="2000" i="0" u="none" strike="noStrike" kern="1200" normalizeH="0" noProof="0" dirty="0" err="1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Century Gothic" pitchFamily="34" charset="0"/>
                <a:cs typeface="Arial" charset="0"/>
              </a:rPr>
              <a:t>Коношский</a:t>
            </a:r>
            <a:r>
              <a:rPr kumimoji="0" lang="ru-RU" sz="2000" i="0" u="none" strike="noStrike" kern="1200" normalizeH="0" noProof="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Century Gothic" pitchFamily="34" charset="0"/>
                <a:cs typeface="Arial" charset="0"/>
              </a:rPr>
              <a:t> </a:t>
            </a:r>
            <a:r>
              <a:rPr kumimoji="0" lang="ru-RU" sz="2000" i="0" u="none" strike="noStrike" kern="1200" normalizeH="0" noProof="0" dirty="0" err="1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Century Gothic" pitchFamily="34" charset="0"/>
                <a:cs typeface="Arial" charset="0"/>
              </a:rPr>
              <a:t>муниципавльный</a:t>
            </a:r>
            <a:r>
              <a:rPr kumimoji="0" lang="ru-RU" sz="2000" i="0" u="none" strike="noStrike" kern="1200" normalizeH="0" noProof="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Century Gothic" pitchFamily="34" charset="0"/>
                <a:cs typeface="Arial" charset="0"/>
              </a:rPr>
              <a:t> район»:</a:t>
            </a:r>
            <a:endParaRPr kumimoji="0" lang="ru-RU" sz="2000" i="0" u="none" strike="noStrike" kern="1200" normalizeH="0" baseline="0" noProof="0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uLnTx/>
              <a:uFillTx/>
              <a:latin typeface="Century Gothic" pitchFamily="34" charset="0"/>
              <a:cs typeface="Arial" charset="0"/>
            </a:endParaRPr>
          </a:p>
        </p:txBody>
      </p:sp>
      <p:pic>
        <p:nvPicPr>
          <p:cNvPr id="6" name="Picture 4" descr="герб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734" y="222532"/>
            <a:ext cx="618873" cy="75213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75" t="6929" r="4128" b="12358"/>
          <a:stretch/>
        </p:blipFill>
        <p:spPr>
          <a:xfrm>
            <a:off x="107504" y="4365104"/>
            <a:ext cx="3578630" cy="23513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2771800" y="2218071"/>
            <a:ext cx="5797691" cy="2885405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0" tIns="0" rIns="0" bIns="0" rtlCol="0" anchor="t">
            <a:spAutoFit/>
          </a:bodyPr>
          <a:lstStyle/>
          <a:p>
            <a:pPr marL="457200" marR="0" lvl="0" indent="-457200" defTabSz="912813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500" dirty="0" smtClean="0"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Arial" charset="0"/>
              </a:rPr>
              <a:t> - 1898</a:t>
            </a:r>
            <a:r>
              <a:rPr kumimoji="0" lang="ru-RU" sz="2500" i="0" u="none" strike="noStrike" kern="1200" normalizeH="0" noProof="0" dirty="0" smtClean="0"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Century Gothic" pitchFamily="34" charset="0"/>
                <a:cs typeface="Arial" charset="0"/>
              </a:rPr>
              <a:t> </a:t>
            </a:r>
            <a:r>
              <a:rPr kumimoji="0" lang="ru-RU" sz="2000" i="0" u="none" strike="noStrike" kern="1200" normalizeH="0" noProof="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Century Gothic" pitchFamily="34" charset="0"/>
                <a:cs typeface="Arial" charset="0"/>
              </a:rPr>
              <a:t>объектов недвижимого имущества</a:t>
            </a:r>
            <a:r>
              <a:rPr kumimoji="0" lang="en-US" sz="2000" i="0" u="none" strike="noStrike" kern="1200" normalizeH="0" noProof="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Century Gothic" pitchFamily="34" charset="0"/>
                <a:cs typeface="Arial" charset="0"/>
              </a:rPr>
              <a:t>;</a:t>
            </a:r>
            <a:endParaRPr kumimoji="0" lang="ru-RU" sz="2000" i="0" u="none" strike="noStrike" kern="1200" normalizeH="0" noProof="0" dirty="0" smtClean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uLnTx/>
              <a:uFillTx/>
              <a:latin typeface="Century Gothic" pitchFamily="34" charset="0"/>
              <a:cs typeface="Arial" charset="0"/>
            </a:endParaRPr>
          </a:p>
          <a:p>
            <a:pPr marL="457200" marR="0" lvl="0" indent="-457200" defTabSz="912813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2500" i="0" u="none" strike="noStrike" kern="1200" normalizeH="0" noProof="0" dirty="0" smtClean="0"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Century Gothic" pitchFamily="34" charset="0"/>
                <a:cs typeface="Arial" charset="0"/>
              </a:rPr>
              <a:t> - 7</a:t>
            </a:r>
            <a:r>
              <a:rPr kumimoji="0" lang="ru-RU" sz="2000" i="0" u="none" strike="noStrike" kern="1200" normalizeH="0" noProof="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Century Gothic" pitchFamily="34" charset="0"/>
                <a:cs typeface="Arial" charset="0"/>
              </a:rPr>
              <a:t> объекта движимого имущества</a:t>
            </a:r>
            <a:r>
              <a:rPr kumimoji="0" lang="en-US" sz="2000" i="0" u="none" strike="noStrike" kern="1200" normalizeH="0" noProof="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Century Gothic" pitchFamily="34" charset="0"/>
                <a:cs typeface="Arial" charset="0"/>
              </a:rPr>
              <a:t>;</a:t>
            </a:r>
            <a:endParaRPr kumimoji="0" lang="ru-RU" sz="2000" i="0" u="none" strike="noStrike" kern="1200" normalizeH="0" noProof="0" dirty="0" smtClean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uLnTx/>
              <a:uFillTx/>
              <a:latin typeface="Century Gothic" pitchFamily="34" charset="0"/>
              <a:cs typeface="Arial" charset="0"/>
            </a:endParaRPr>
          </a:p>
          <a:p>
            <a:pPr marL="457200" marR="0" lvl="0" indent="-457200" defTabSz="912813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500" dirty="0" smtClean="0"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Arial" charset="0"/>
              </a:rPr>
              <a:t> - 2</a:t>
            </a:r>
            <a:r>
              <a:rPr lang="en-US" sz="200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Arial" charset="0"/>
              </a:rPr>
              <a:t> </a:t>
            </a:r>
            <a:r>
              <a:rPr lang="ru-RU" sz="200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Arial" charset="0"/>
              </a:rPr>
              <a:t>транспортных средства</a:t>
            </a:r>
            <a:r>
              <a:rPr lang="en-US" sz="200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Arial" charset="0"/>
              </a:rPr>
              <a:t>;</a:t>
            </a:r>
            <a:endParaRPr lang="ru-RU" sz="2000" dirty="0" smtClean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Century Gothic" pitchFamily="34" charset="0"/>
              <a:cs typeface="Arial" charset="0"/>
            </a:endParaRPr>
          </a:p>
          <a:p>
            <a:pPr marL="457200" marR="0" lvl="0" indent="-457200" defTabSz="912813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Arial" charset="0"/>
              </a:rPr>
              <a:t> </a:t>
            </a:r>
            <a:r>
              <a:rPr lang="ru-RU" sz="2500" dirty="0" smtClean="0"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Arial" charset="0"/>
              </a:rPr>
              <a:t>- 2 </a:t>
            </a:r>
            <a:r>
              <a:rPr lang="ru-RU" sz="200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Arial" charset="0"/>
              </a:rPr>
              <a:t>муниципальных унитарных предприятия</a:t>
            </a:r>
          </a:p>
          <a:p>
            <a:pPr marL="457200" marR="0" lvl="0" indent="-457200" defTabSz="912813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Arial" charset="0"/>
              </a:rPr>
              <a:t> </a:t>
            </a:r>
            <a:r>
              <a:rPr lang="ru-RU" sz="2500" dirty="0" smtClean="0"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Arial" charset="0"/>
              </a:rPr>
              <a:t>- 23 </a:t>
            </a:r>
            <a:r>
              <a:rPr lang="ru-RU" sz="200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entury Gothic" pitchFamily="34" charset="0"/>
                <a:cs typeface="Arial" charset="0"/>
              </a:rPr>
              <a:t>муниципальных учреждения</a:t>
            </a:r>
            <a:endParaRPr kumimoji="0" lang="ru-RU" sz="2000" i="0" u="none" strike="noStrike" kern="1200" normalizeH="0" baseline="0" noProof="0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uLnTx/>
              <a:uFillTx/>
              <a:latin typeface="Century Gothic" pitchFamily="34" charset="0"/>
              <a:cs typeface="Arial" charset="0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930356" y="308711"/>
            <a:ext cx="7338822" cy="6412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3000"/>
              </a:prstClr>
            </a:outerShdw>
          </a:effectLst>
        </p:spPr>
        <p:txBody>
          <a:bodyPr vert="horz" wrap="square" lIns="0" tIns="0" rIns="0" bIns="0" rtlCol="0" anchor="t">
            <a:normAutofit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3000" i="0" u="none" strike="noStrike" kern="1200" cap="none" spc="-150" normalizeH="0" baseline="0" noProof="0" dirty="0" smtClean="0">
                <a:ln w="3175"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rebuchet MS" pitchFamily="34" charset="0"/>
                <a:cs typeface="Arial" charset="0"/>
              </a:rPr>
              <a:t>Экономика и финансы</a:t>
            </a: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i="1" spc="-150" dirty="0" err="1" smtClean="0">
                <a:ln w="3175">
                  <a:noFill/>
                </a:ln>
                <a:solidFill>
                  <a:srgbClr val="1F497D"/>
                </a:solidFill>
                <a:latin typeface="Trebuchet MS" pitchFamily="34" charset="0"/>
                <a:cs typeface="Arial" charset="0"/>
              </a:rPr>
              <a:t>Имущественно</a:t>
            </a:r>
            <a:r>
              <a:rPr lang="ru-RU" sz="2000" i="1" spc="-150" dirty="0" smtClean="0">
                <a:ln w="3175">
                  <a:noFill/>
                </a:ln>
                <a:solidFill>
                  <a:srgbClr val="1F497D"/>
                </a:solidFill>
                <a:latin typeface="Trebuchet MS" pitchFamily="34" charset="0"/>
                <a:cs typeface="Arial" charset="0"/>
              </a:rPr>
              <a:t>-земельные отношения</a:t>
            </a:r>
            <a:endParaRPr kumimoji="0" lang="ru-RU" sz="2000" i="1" u="none" strike="noStrike" kern="1200" cap="none" spc="-150" normalizeH="0" baseline="0" noProof="0" dirty="0">
              <a:ln w="3175">
                <a:noFill/>
              </a:ln>
              <a:solidFill>
                <a:srgbClr val="1F497D"/>
              </a:solidFill>
              <a:effectLst/>
              <a:uLnTx/>
              <a:uFillTx/>
              <a:latin typeface="Trebuchet MS" pitchFamily="34" charset="0"/>
              <a:cs typeface="Arial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2"/>
          <p:cNvSpPr txBox="1">
            <a:spLocks noChangeArrowheads="1"/>
          </p:cNvSpPr>
          <p:nvPr/>
        </p:nvSpPr>
        <p:spPr>
          <a:xfrm>
            <a:off x="1102853" y="1484784"/>
            <a:ext cx="7128792" cy="701731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0" tIns="0" rIns="0" bIns="0" rtlCol="0" anchor="t">
            <a:spAutoFit/>
          </a:bodyPr>
          <a:lstStyle/>
          <a:p>
            <a:pPr marL="0" marR="0" lvl="0" indent="0" algn="ctr" defTabSz="912813" rtl="0" eaLnBrk="1" fontAlgn="base" latinLnBrk="0" hangingPunct="1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2000" i="0" u="none" strike="noStrike" kern="1200" normalizeH="0" baseline="0" noProof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ebuchet MS" pitchFamily="34" charset="0"/>
                <a:ea typeface="+mn-ea"/>
                <a:cs typeface="Arial" charset="0"/>
              </a:rPr>
              <a:t>Реестр многодетных семей на территории</a:t>
            </a:r>
            <a:r>
              <a:rPr kumimoji="0" lang="ru-RU" sz="2000" i="0" u="none" strike="noStrike" kern="1200" normalizeH="0" noProof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ebuchet MS" pitchFamily="34" charset="0"/>
                <a:ea typeface="+mn-ea"/>
                <a:cs typeface="Arial" charset="0"/>
              </a:rPr>
              <a:t> </a:t>
            </a:r>
          </a:p>
          <a:p>
            <a:pPr marL="0" marR="0" lvl="0" indent="0" algn="ctr" defTabSz="912813" rtl="0" eaLnBrk="1" fontAlgn="base" latinLnBrk="0" hangingPunct="1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2000" i="0" u="none" strike="noStrike" kern="1200" normalizeH="0" noProof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ebuchet MS" pitchFamily="34" charset="0"/>
                <a:ea typeface="+mn-ea"/>
                <a:cs typeface="Arial" charset="0"/>
              </a:rPr>
              <a:t>МО «</a:t>
            </a:r>
            <a:r>
              <a:rPr kumimoji="0" lang="ru-RU" sz="2000" i="0" u="none" strike="noStrike" kern="1200" normalizeH="0" noProof="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ebuchet MS" pitchFamily="34" charset="0"/>
                <a:ea typeface="+mn-ea"/>
                <a:cs typeface="Arial" charset="0"/>
              </a:rPr>
              <a:t>Коношский</a:t>
            </a:r>
            <a:r>
              <a:rPr kumimoji="0" lang="ru-RU" sz="2000" i="0" u="none" strike="noStrike" kern="1200" normalizeH="0" noProof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ebuchet MS" pitchFamily="34" charset="0"/>
                <a:ea typeface="+mn-ea"/>
                <a:cs typeface="Arial" charset="0"/>
              </a:rPr>
              <a:t> муниципальный район» (на 31.12.2018):</a:t>
            </a:r>
            <a:endParaRPr kumimoji="0" lang="ru-RU" sz="2000" i="0" u="none" strike="noStrike" kern="1200" normalizeH="0" baseline="0" noProof="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sp>
        <p:nvSpPr>
          <p:cNvPr id="40" name="Rectangle 2"/>
          <p:cNvSpPr txBox="1">
            <a:spLocks noChangeArrowheads="1"/>
          </p:cNvSpPr>
          <p:nvPr/>
        </p:nvSpPr>
        <p:spPr>
          <a:xfrm>
            <a:off x="1099607" y="2708920"/>
            <a:ext cx="7128792" cy="35086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0" tIns="0" rIns="0" bIns="0" rtlCol="0" anchor="t">
            <a:spAutoFit/>
          </a:bodyPr>
          <a:lstStyle/>
          <a:p>
            <a:pPr lvl="0" defTabSz="912813">
              <a:lnSpc>
                <a:spcPct val="114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Включено 95 многодетных семей</a:t>
            </a:r>
            <a:endParaRPr kumimoji="0" lang="ru-RU" sz="2000" i="0" u="none" strike="noStrike" kern="1200" normalizeH="0" baseline="0" noProof="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rebuchet MS" pitchFamily="34" charset="0"/>
              <a:cs typeface="Arial" charset="0"/>
            </a:endParaRPr>
          </a:p>
        </p:txBody>
      </p:sp>
      <p:pic>
        <p:nvPicPr>
          <p:cNvPr id="26" name="Picture 4" descr="герб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734" y="222532"/>
            <a:ext cx="618873" cy="75213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27" name="Rectangle 2"/>
          <p:cNvSpPr txBox="1">
            <a:spLocks noChangeArrowheads="1"/>
          </p:cNvSpPr>
          <p:nvPr/>
        </p:nvSpPr>
        <p:spPr>
          <a:xfrm>
            <a:off x="1099607" y="3501008"/>
            <a:ext cx="7128792" cy="35086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0" tIns="0" rIns="0" bIns="0" rtlCol="0" anchor="t">
            <a:spAutoFit/>
          </a:bodyPr>
          <a:lstStyle/>
          <a:p>
            <a:pPr lvl="0" defTabSz="912813">
              <a:lnSpc>
                <a:spcPct val="114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Предоставлено 24 земельных участка</a:t>
            </a:r>
            <a:endParaRPr kumimoji="0" lang="ru-RU" sz="2000" i="0" u="none" strike="noStrike" kern="1200" normalizeH="0" baseline="0" noProof="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rebuchet MS" pitchFamily="34" charset="0"/>
              <a:cs typeface="Arial" charset="0"/>
            </a:endParaRPr>
          </a:p>
        </p:txBody>
      </p:sp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099607" y="4221088"/>
            <a:ext cx="7128792" cy="615553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0" tIns="0" rIns="0" bIns="0" rtlCol="0" anchor="t">
            <a:spAutoFit/>
          </a:bodyPr>
          <a:lstStyle/>
          <a:p>
            <a:pPr lvl="0" defTabSz="91281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Сформировано и поставлено на кадастровый учет 4 земельных участка  </a:t>
            </a:r>
            <a:endParaRPr kumimoji="0" lang="ru-RU" sz="2000" i="0" u="none" strike="noStrike" kern="1200" normalizeH="0" baseline="0" noProof="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rebuchet MS" pitchFamily="34" charset="0"/>
              <a:cs typeface="Arial" charset="0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930356" y="308711"/>
            <a:ext cx="7338822" cy="6412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3000"/>
              </a:prstClr>
            </a:outerShdw>
          </a:effectLst>
        </p:spPr>
        <p:txBody>
          <a:bodyPr vert="horz" wrap="square" lIns="0" tIns="0" rIns="0" bIns="0" rtlCol="0" anchor="t">
            <a:normAutofit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3000" i="0" u="none" strike="noStrike" kern="1200" cap="none" spc="-150" normalizeH="0" baseline="0" noProof="0" dirty="0" smtClean="0">
                <a:ln w="3175"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rebuchet MS" pitchFamily="34" charset="0"/>
                <a:cs typeface="Arial" charset="0"/>
              </a:rPr>
              <a:t>Экономика и финансы</a:t>
            </a: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i="1" spc="-150" dirty="0" err="1" smtClean="0">
                <a:ln w="3175">
                  <a:noFill/>
                </a:ln>
                <a:solidFill>
                  <a:srgbClr val="1F497D"/>
                </a:solidFill>
                <a:latin typeface="Trebuchet MS" pitchFamily="34" charset="0"/>
                <a:cs typeface="Arial" charset="0"/>
              </a:rPr>
              <a:t>Имущественно</a:t>
            </a:r>
            <a:r>
              <a:rPr lang="ru-RU" sz="2000" i="1" spc="-150" dirty="0" smtClean="0">
                <a:ln w="3175">
                  <a:noFill/>
                </a:ln>
                <a:solidFill>
                  <a:srgbClr val="1F497D"/>
                </a:solidFill>
                <a:latin typeface="Trebuchet MS" pitchFamily="34" charset="0"/>
                <a:cs typeface="Arial" charset="0"/>
              </a:rPr>
              <a:t>-земельные отношения</a:t>
            </a:r>
            <a:endParaRPr kumimoji="0" lang="ru-RU" sz="2000" i="1" u="none" strike="noStrike" kern="1200" cap="none" spc="-150" normalizeH="0" baseline="0" noProof="0" dirty="0">
              <a:ln w="3175">
                <a:noFill/>
              </a:ln>
              <a:solidFill>
                <a:srgbClr val="1F497D"/>
              </a:solidFill>
              <a:effectLst/>
              <a:uLnTx/>
              <a:uFillTx/>
              <a:latin typeface="Trebuchet MS" pitchFamily="34" charset="0"/>
              <a:cs typeface="Arial" charset="0"/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1644307" y="1443316"/>
            <a:ext cx="6552728" cy="387798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0" tIns="0" rIns="0" bIns="0" rtlCol="0" anchor="t">
            <a:spAutoFit/>
          </a:bodyPr>
          <a:lstStyle/>
          <a:p>
            <a:pPr lvl="0" algn="ctr" defTabSz="912813">
              <a:lnSpc>
                <a:spcPct val="9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1" dirty="0" smtClean="0">
                <a:latin typeface="Century Gothic" pitchFamily="34" charset="0"/>
              </a:rPr>
              <a:t>Доходы</a:t>
            </a:r>
            <a:r>
              <a:rPr lang="ru-RU" sz="2400" dirty="0" smtClean="0">
                <a:latin typeface="Century Gothic" pitchFamily="34" charset="0"/>
              </a:rPr>
              <a:t>  - </a:t>
            </a:r>
            <a:r>
              <a:rPr lang="ru-RU" sz="2800" b="1" dirty="0" smtClean="0">
                <a:solidFill>
                  <a:srgbClr val="FF0000"/>
                </a:solidFill>
                <a:latin typeface="Century Gothic" pitchFamily="34" charset="0"/>
              </a:rPr>
              <a:t>720,67 млн. </a:t>
            </a:r>
            <a:r>
              <a:rPr lang="ru-RU" sz="2800" b="1" dirty="0" smtClean="0">
                <a:latin typeface="Century Gothic" pitchFamily="34" charset="0"/>
              </a:rPr>
              <a:t>рублей</a:t>
            </a:r>
            <a:endParaRPr kumimoji="0" lang="ru-RU" sz="2800" b="1" i="0" u="none" strike="noStrike" kern="1200" normalizeH="0" baseline="0" noProof="0" dirty="0">
              <a:solidFill>
                <a:srgbClr val="FF00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uLnTx/>
              <a:uFillTx/>
              <a:latin typeface="Century Gothic" pitchFamily="34" charset="0"/>
              <a:cs typeface="Arial" charset="0"/>
            </a:endParaRPr>
          </a:p>
        </p:txBody>
      </p:sp>
      <p:sp>
        <p:nvSpPr>
          <p:cNvPr id="20" name="Rectangle 2"/>
          <p:cNvSpPr txBox="1">
            <a:spLocks noChangeArrowheads="1"/>
          </p:cNvSpPr>
          <p:nvPr/>
        </p:nvSpPr>
        <p:spPr>
          <a:xfrm>
            <a:off x="1669976" y="2924944"/>
            <a:ext cx="6552728" cy="387798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0" tIns="0" rIns="0" bIns="0" rtlCol="0" anchor="t">
            <a:spAutoFit/>
          </a:bodyPr>
          <a:lstStyle/>
          <a:p>
            <a:pPr lvl="0" algn="ctr" defTabSz="912813">
              <a:lnSpc>
                <a:spcPct val="9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1" dirty="0" smtClean="0">
                <a:latin typeface="Century Gothic" pitchFamily="34" charset="0"/>
              </a:rPr>
              <a:t>Дефицит</a:t>
            </a:r>
            <a:r>
              <a:rPr lang="ru-RU" sz="1900" dirty="0" smtClean="0">
                <a:latin typeface="Century Gothic" pitchFamily="34" charset="0"/>
              </a:rPr>
              <a:t> – </a:t>
            </a:r>
            <a:r>
              <a:rPr lang="ru-RU" sz="2800" b="1" dirty="0" smtClean="0">
                <a:solidFill>
                  <a:srgbClr val="FF0000"/>
                </a:solidFill>
                <a:latin typeface="Century Gothic" pitchFamily="34" charset="0"/>
              </a:rPr>
              <a:t>6,63 млн</a:t>
            </a:r>
            <a:r>
              <a:rPr lang="ru-RU" sz="2800" b="1" dirty="0" smtClean="0">
                <a:latin typeface="Century Gothic" pitchFamily="34" charset="0"/>
              </a:rPr>
              <a:t>. рублей</a:t>
            </a:r>
            <a:endParaRPr kumimoji="0" lang="ru-RU" sz="2800" b="1" i="0" u="none" strike="noStrike" kern="1200" normalizeH="0" baseline="0" noProof="0" dirty="0">
              <a:solidFill>
                <a:srgbClr val="FF00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uLnTx/>
              <a:uFillTx/>
              <a:latin typeface="Century Gothic" pitchFamily="34" charset="0"/>
              <a:cs typeface="Arial" charset="0"/>
            </a:endParaRPr>
          </a:p>
        </p:txBody>
      </p:sp>
      <p:pic>
        <p:nvPicPr>
          <p:cNvPr id="7" name="Picture 4" descr="герб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734" y="222532"/>
            <a:ext cx="618873" cy="75213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1716450" y="2148231"/>
            <a:ext cx="6552728" cy="387798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0" tIns="0" rIns="0" bIns="0" rtlCol="0" anchor="t">
            <a:spAutoFit/>
          </a:bodyPr>
          <a:lstStyle/>
          <a:p>
            <a:pPr lvl="0" algn="ctr" defTabSz="912813">
              <a:lnSpc>
                <a:spcPct val="9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1" dirty="0" smtClean="0">
                <a:latin typeface="Century Gothic" pitchFamily="34" charset="0"/>
              </a:rPr>
              <a:t>Расходы -  </a:t>
            </a:r>
            <a:r>
              <a:rPr lang="ru-RU" sz="2800" b="1" dirty="0" smtClean="0">
                <a:solidFill>
                  <a:srgbClr val="FF0000"/>
                </a:solidFill>
                <a:latin typeface="Century Gothic" pitchFamily="34" charset="0"/>
              </a:rPr>
              <a:t>727,30 млн. </a:t>
            </a:r>
            <a:r>
              <a:rPr lang="ru-RU" sz="2800" b="1" dirty="0" smtClean="0">
                <a:latin typeface="Century Gothic" pitchFamily="34" charset="0"/>
              </a:rPr>
              <a:t>рублей</a:t>
            </a:r>
            <a:endParaRPr kumimoji="0" lang="ru-RU" sz="2800" b="1" i="0" u="none" strike="noStrike" kern="1200" normalizeH="0" baseline="0" noProof="0" dirty="0">
              <a:solidFill>
                <a:srgbClr val="FF00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uLnTx/>
              <a:uFillTx/>
              <a:latin typeface="Century Gothic" pitchFamily="34" charset="0"/>
              <a:cs typeface="Arial" charset="0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930356" y="337286"/>
            <a:ext cx="7338822" cy="6412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3000"/>
              </a:prstClr>
            </a:outerShdw>
          </a:effectLst>
        </p:spPr>
        <p:txBody>
          <a:bodyPr vert="horz" wrap="square" lIns="0" tIns="0" rIns="0" bIns="0" rtlCol="0" anchor="t">
            <a:normAutofit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3000" i="0" u="none" strike="noStrike" kern="1200" cap="none" spc="-150" normalizeH="0" baseline="0" noProof="0" dirty="0" smtClean="0">
                <a:ln w="3175"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rebuchet MS" pitchFamily="34" charset="0"/>
                <a:cs typeface="Arial" charset="0"/>
              </a:rPr>
              <a:t>Экономика и финансы</a:t>
            </a: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i="1" spc="-150" dirty="0" smtClean="0">
                <a:ln w="3175">
                  <a:noFill/>
                </a:ln>
                <a:solidFill>
                  <a:srgbClr val="1F497D"/>
                </a:solidFill>
                <a:latin typeface="Trebuchet MS" pitchFamily="34" charset="0"/>
                <a:cs typeface="Arial" charset="0"/>
              </a:rPr>
              <a:t>Финансовые показатели</a:t>
            </a:r>
            <a:endParaRPr kumimoji="0" lang="ru-RU" sz="2000" i="1" u="none" strike="noStrike" kern="1200" cap="none" spc="-150" normalizeH="0" baseline="0" noProof="0" dirty="0">
              <a:ln w="3175">
                <a:noFill/>
              </a:ln>
              <a:solidFill>
                <a:srgbClr val="1F497D"/>
              </a:solidFill>
              <a:effectLst/>
              <a:uLnTx/>
              <a:uFillTx/>
              <a:latin typeface="Trebuchet MS" pitchFamily="34" charset="0"/>
              <a:cs typeface="Arial" charset="0"/>
            </a:endParaRPr>
          </a:p>
        </p:txBody>
      </p:sp>
      <p:pic>
        <p:nvPicPr>
          <p:cNvPr id="5122" name="Диаграмма 4"/>
          <p:cNvPicPr>
            <a:picLocks noChangeArrowheads="1"/>
          </p:cNvPicPr>
          <p:nvPr/>
        </p:nvPicPr>
        <p:blipFill>
          <a:blip r:embed="rId4" cstate="print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5"/>
          <a:stretch>
            <a:fillRect/>
          </a:stretch>
        </p:blipFill>
        <p:spPr bwMode="auto">
          <a:xfrm>
            <a:off x="323526" y="3789040"/>
            <a:ext cx="4104457" cy="2616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Диаграмма 1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31"/>
          <a:stretch>
            <a:fillRect/>
          </a:stretch>
        </p:blipFill>
        <p:spPr bwMode="auto">
          <a:xfrm>
            <a:off x="4716016" y="3789039"/>
            <a:ext cx="4142124" cy="2616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герб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734" y="222532"/>
            <a:ext cx="618873" cy="75213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930356" y="337286"/>
            <a:ext cx="7338822" cy="6412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13000"/>
              </a:prstClr>
            </a:outerShdw>
          </a:effectLst>
        </p:spPr>
        <p:txBody>
          <a:bodyPr vert="horz" wrap="square" lIns="0" tIns="0" rIns="0" bIns="0" rtlCol="0" anchor="t">
            <a:normAutofit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ru-RU" sz="3000" i="0" u="none" strike="noStrike" kern="1200" cap="none" spc="-150" normalizeH="0" baseline="0" noProof="0" dirty="0" smtClean="0">
                <a:ln w="3175"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rebuchet MS" pitchFamily="34" charset="0"/>
                <a:cs typeface="Arial" charset="0"/>
              </a:rPr>
              <a:t>Экономика и финансы</a:t>
            </a:r>
          </a:p>
          <a:p>
            <a:pPr marL="0" marR="0" lvl="0" indent="0" algn="ctr" defTabSz="9128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i="1" spc="-150" dirty="0" smtClean="0">
                <a:ln w="3175">
                  <a:noFill/>
                </a:ln>
                <a:solidFill>
                  <a:srgbClr val="1F497D"/>
                </a:solidFill>
                <a:latin typeface="Trebuchet MS" pitchFamily="34" charset="0"/>
                <a:cs typeface="Arial" charset="0"/>
              </a:rPr>
              <a:t>Финансовые показатели</a:t>
            </a:r>
            <a:endParaRPr kumimoji="0" lang="ru-RU" sz="2000" i="1" u="none" strike="noStrike" kern="1200" cap="none" spc="-150" normalizeH="0" baseline="0" noProof="0" dirty="0">
              <a:ln w="3175">
                <a:noFill/>
              </a:ln>
              <a:solidFill>
                <a:srgbClr val="1F497D"/>
              </a:solidFill>
              <a:effectLst/>
              <a:uLnTx/>
              <a:uFillTx/>
              <a:latin typeface="Trebuchet MS" pitchFamily="34" charset="0"/>
              <a:cs typeface="Arial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4481718"/>
              </p:ext>
            </p:extLst>
          </p:nvPr>
        </p:nvGraphicFramePr>
        <p:xfrm>
          <a:off x="820325" y="1556792"/>
          <a:ext cx="7658731" cy="403234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{9DCAF9ED-07DC-4A11-8D7F-57B35C25682E}</a:tableStyleId>
              </a:tblPr>
              <a:tblGrid>
                <a:gridCol w="3676192"/>
                <a:gridCol w="1384698"/>
                <a:gridCol w="1384698"/>
                <a:gridCol w="1213143"/>
              </a:tblGrid>
              <a:tr h="294429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Категории работников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Times New Roman"/>
                      </a:endParaRPr>
                    </a:p>
                  </a:txBody>
                  <a:tcPr marL="58752" marR="58752" marT="0" marB="0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Среднемесячная заработная плата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Times New Roman"/>
                      </a:endParaRPr>
                    </a:p>
                  </a:txBody>
                  <a:tcPr marL="58752" marR="58752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777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Установлено соглашением на 2018 год, </a:t>
                      </a:r>
                      <a:r>
                        <a:rPr lang="ru-RU" sz="1200" dirty="0" err="1">
                          <a:effectLst/>
                        </a:rPr>
                        <a:t>тыс.руб</a:t>
                      </a:r>
                      <a:r>
                        <a:rPr lang="ru-RU" sz="1200" dirty="0">
                          <a:effectLst/>
                        </a:rPr>
                        <a:t>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Times New Roman"/>
                      </a:endParaRPr>
                    </a:p>
                  </a:txBody>
                  <a:tcPr marL="58752" marR="5875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Фактически достигнутый уровень в 2018 году, </a:t>
                      </a:r>
                      <a:r>
                        <a:rPr lang="ru-RU" sz="1200" dirty="0" err="1">
                          <a:effectLst/>
                        </a:rPr>
                        <a:t>тыс.руб</a:t>
                      </a:r>
                      <a:r>
                        <a:rPr lang="ru-RU" sz="1200" dirty="0">
                          <a:effectLst/>
                        </a:rPr>
                        <a:t>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Times New Roman"/>
                      </a:endParaRPr>
                    </a:p>
                  </a:txBody>
                  <a:tcPr marL="58752" marR="5875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% выполнения соглашения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Times New Roman"/>
                      </a:endParaRPr>
                    </a:p>
                  </a:txBody>
                  <a:tcPr marL="58752" marR="58752" marT="0" marB="0"/>
                </a:tc>
              </a:tr>
              <a:tr h="8832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Педагогические работники общего образования, всего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  том числе  учителя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Times New Roman"/>
                      </a:endParaRPr>
                    </a:p>
                  </a:txBody>
                  <a:tcPr marL="58752" marR="5875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40 282,20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41 449,03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Times New Roman"/>
                      </a:endParaRPr>
                    </a:p>
                  </a:txBody>
                  <a:tcPr marL="58752" marR="5875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40 282,82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41 449,06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Times New Roman"/>
                      </a:endParaRPr>
                    </a:p>
                  </a:txBody>
                  <a:tcPr marL="58752" marR="5875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100,0 %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100,0 %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Times New Roman"/>
                      </a:endParaRPr>
                    </a:p>
                  </a:txBody>
                  <a:tcPr marL="58752" marR="58752" marT="0" marB="0"/>
                </a:tc>
              </a:tr>
              <a:tr h="5728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Педагогические работники дошкольного образования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Times New Roman"/>
                      </a:endParaRPr>
                    </a:p>
                  </a:txBody>
                  <a:tcPr marL="58752" marR="5875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35 929,00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Times New Roman"/>
                      </a:endParaRPr>
                    </a:p>
                  </a:txBody>
                  <a:tcPr marL="58752" marR="5875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35 929,05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Times New Roman"/>
                      </a:endParaRPr>
                    </a:p>
                  </a:txBody>
                  <a:tcPr marL="58752" marR="5875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100,0 %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Times New Roman"/>
                      </a:endParaRPr>
                    </a:p>
                  </a:txBody>
                  <a:tcPr marL="58752" marR="58752" marT="0" marB="0" anchor="ctr"/>
                </a:tc>
              </a:tr>
              <a:tr h="6716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Педагогические работники дополнительного образования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Times New Roman"/>
                      </a:endParaRPr>
                    </a:p>
                  </a:txBody>
                  <a:tcPr marL="58752" marR="5875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43 213,10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Times New Roman"/>
                      </a:endParaRPr>
                    </a:p>
                  </a:txBody>
                  <a:tcPr marL="58752" marR="5875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43 215,40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Times New Roman"/>
                      </a:endParaRPr>
                    </a:p>
                  </a:txBody>
                  <a:tcPr marL="58752" marR="5875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100,0 %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Times New Roman"/>
                      </a:endParaRPr>
                    </a:p>
                  </a:txBody>
                  <a:tcPr marL="58752" marR="58752" marT="0" marB="0" anchor="ctr"/>
                </a:tc>
              </a:tr>
              <a:tr h="4324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ИТОГО по району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Times New Roman"/>
                      </a:endParaRPr>
                    </a:p>
                  </a:txBody>
                  <a:tcPr marL="58752" marR="5875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38 819,96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Times New Roman"/>
                      </a:endParaRPr>
                    </a:p>
                  </a:txBody>
                  <a:tcPr marL="58752" marR="5875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38 820,44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Times New Roman"/>
                      </a:endParaRPr>
                    </a:p>
                  </a:txBody>
                  <a:tcPr marL="58752" marR="5875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100,0 %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Times New Roman"/>
                      </a:endParaRPr>
                    </a:p>
                  </a:txBody>
                  <a:tcPr marL="58752" marR="58752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216709"/>
      </p:ext>
    </p:extLst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heme20">
  <a:themeElements>
    <a:clrScheme name="CPE">
      <a:dk1>
        <a:srgbClr val="000000"/>
      </a:dk1>
      <a:lt1>
        <a:srgbClr val="FFFFFF"/>
      </a:lt1>
      <a:dk2>
        <a:srgbClr val="1D4775"/>
      </a:dk2>
      <a:lt2>
        <a:srgbClr val="FEF194"/>
      </a:lt2>
      <a:accent1>
        <a:srgbClr val="FFD965"/>
      </a:accent1>
      <a:accent2>
        <a:srgbClr val="3AA9C2"/>
      </a:accent2>
      <a:accent3>
        <a:srgbClr val="EBB28F"/>
      </a:accent3>
      <a:accent4>
        <a:srgbClr val="B0E27F"/>
      </a:accent4>
      <a:accent5>
        <a:srgbClr val="FFC17E"/>
      </a:accent5>
      <a:accent6>
        <a:srgbClr val="C6A0DB"/>
      </a:accent6>
      <a:hlink>
        <a:srgbClr val="1D4775"/>
      </a:hlink>
      <a:folHlink>
        <a:srgbClr val="1D4775"/>
      </a:folHlink>
    </a:clrScheme>
    <a:fontScheme name="Blue-Purple TT">
      <a:majorFont>
        <a:latin typeface="Segoe"/>
        <a:ea typeface=""/>
        <a:cs typeface=""/>
      </a:majorFont>
      <a:minorFont>
        <a:latin typeface="Segoe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76194" tIns="38097" rIns="76194" bIns="38097" numCol="1" rtlCol="0" anchor="ctr" anchorCtr="0" compatLnSpc="1">
        <a:prstTxWarp prst="textNoShape">
          <a:avLst/>
        </a:prstTxWarp>
      </a:bodyPr>
      <a:lstStyle>
        <a:defPPr algn="ctr" defTabSz="761719" fontAlgn="base">
          <a:spcBef>
            <a:spcPct val="0"/>
          </a:spcBef>
          <a:spcAft>
            <a:spcPct val="0"/>
          </a:spcAft>
          <a:defRPr sz="2300" kern="0" dirty="0" smtClean="0">
            <a:solidFill>
              <a:schemeClr val="tx2"/>
            </a:solidFill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Ценность лицензионного ПО Microsoft-ш1">
  <a:themeElements>
    <a:clrScheme name="Template-Template">
      <a:dk1>
        <a:srgbClr val="000000"/>
      </a:dk1>
      <a:lt1>
        <a:srgbClr val="FFFFFF"/>
      </a:lt1>
      <a:dk2>
        <a:srgbClr val="050595"/>
      </a:dk2>
      <a:lt2>
        <a:srgbClr val="FFFF99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Blue-Purple TT">
      <a:majorFont>
        <a:latin typeface="Segoe"/>
        <a:ea typeface=""/>
        <a:cs typeface=""/>
      </a:majorFont>
      <a:minorFont>
        <a:latin typeface="Segoe"/>
        <a:ea typeface=""/>
        <a:cs typeface="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4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err="1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White with Courier font for code slides">
  <a:themeElements>
    <a:clrScheme name="1-01149 Michelle Evans">
      <a:dk1>
        <a:srgbClr val="000000"/>
      </a:dk1>
      <a:lt1>
        <a:srgbClr val="FFFFFF"/>
      </a:lt1>
      <a:dk2>
        <a:srgbClr val="050595"/>
      </a:dk2>
      <a:lt2>
        <a:srgbClr val="FFFF99"/>
      </a:lt2>
      <a:accent1>
        <a:srgbClr val="ECDFA7"/>
      </a:accent1>
      <a:accent2>
        <a:srgbClr val="4F6E9B"/>
      </a:accent2>
      <a:accent3>
        <a:srgbClr val="936553"/>
      </a:accent3>
      <a:accent4>
        <a:srgbClr val="88A17B"/>
      </a:accent4>
      <a:accent5>
        <a:srgbClr val="B8977E"/>
      </a:accent5>
      <a:accent6>
        <a:srgbClr val="99B5D3"/>
      </a:accent6>
      <a:hlink>
        <a:srgbClr val="FFFF99"/>
      </a:hlink>
      <a:folHlink>
        <a:srgbClr val="7DDDFF"/>
      </a:folHlink>
    </a:clrScheme>
    <a:fontScheme name="Blue-Purple TT">
      <a:majorFont>
        <a:latin typeface="Segoe"/>
        <a:ea typeface=""/>
        <a:cs typeface=""/>
      </a:majorFont>
      <a:minorFont>
        <a:latin typeface="Segoe"/>
        <a:ea typeface=""/>
        <a:cs typeface="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109728" tIns="54864" rIns="109728" bIns="54864" numCol="1" rtlCol="0" anchor="ctr" anchorCtr="0" compatLnSpc="1">
        <a:prstTxWarp prst="textNoShape">
          <a:avLst/>
        </a:prstTxWarp>
      </a:bodyPr>
      <a:lstStyle>
        <a:defPPr marL="0" marR="0" indent="0" algn="ctr" defTabSz="10969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1_White with Courier font for code slides">
  <a:themeElements>
    <a:clrScheme name="Blue Template-Template">
      <a:dk1>
        <a:srgbClr val="000000"/>
      </a:dk1>
      <a:lt1>
        <a:srgbClr val="FFFFFF"/>
      </a:lt1>
      <a:dk2>
        <a:srgbClr val="05059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Blue-Purple TT">
      <a:majorFont>
        <a:latin typeface="Segoe"/>
        <a:ea typeface=""/>
        <a:cs typeface=""/>
      </a:majorFont>
      <a:minorFont>
        <a:latin typeface="Segoe"/>
        <a:ea typeface=""/>
        <a:cs typeface="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109728" tIns="54864" rIns="109728" bIns="54864" numCol="1" rtlCol="0" anchor="ctr" anchorCtr="0" compatLnSpc="1">
        <a:prstTxWarp prst="textNoShape">
          <a:avLst/>
        </a:prstTxWarp>
      </a:bodyPr>
      <a:lstStyle>
        <a:defPPr marL="0" marR="0" indent="0" algn="ctr" defTabSz="10969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5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TS030007756</Template>
  <TotalTime>17245</TotalTime>
  <Words>2304</Words>
  <Application>Microsoft Office PowerPoint</Application>
  <PresentationFormat>Экран (4:3)</PresentationFormat>
  <Paragraphs>403</Paragraphs>
  <Slides>38</Slides>
  <Notes>37</Notes>
  <HiddenSlides>0</HiddenSlides>
  <MMClips>0</MMClips>
  <ScaleCrop>false</ScaleCrop>
  <HeadingPairs>
    <vt:vector size="4" baseType="variant">
      <vt:variant>
        <vt:lpstr>Тема</vt:lpstr>
      </vt:variant>
      <vt:variant>
        <vt:i4>7</vt:i4>
      </vt:variant>
      <vt:variant>
        <vt:lpstr>Заголовки слайдов</vt:lpstr>
      </vt:variant>
      <vt:variant>
        <vt:i4>38</vt:i4>
      </vt:variant>
    </vt:vector>
  </HeadingPairs>
  <TitlesOfParts>
    <vt:vector size="45" baseType="lpstr">
      <vt:lpstr>1_Theme20</vt:lpstr>
      <vt:lpstr>Ценность лицензионного ПО Microsoft-ш1</vt:lpstr>
      <vt:lpstr>White with Courier font for code slides</vt:lpstr>
      <vt:lpstr>1_White with Courier font for code slides</vt:lpstr>
      <vt:lpstr>3_Тема Office</vt:lpstr>
      <vt:lpstr>2_Тема Office</vt:lpstr>
      <vt:lpstr>1_Тема Office</vt:lpstr>
      <vt:lpstr>Отчёт Главы муниципального образования «Коношский муниципальный район»   о результатах деятельности администрации муниципального образования «Коношский муниципальный район» за 2018 год</vt:lpstr>
      <vt:lpstr>Экономика и финансы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Administration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Создание Интернет-приемной на сайте администрации муниципального образования  «Онежский муниципальный район»</dc:title>
  <dc:creator>OLGA</dc:creator>
  <cp:lastModifiedBy>OLGA</cp:lastModifiedBy>
  <cp:revision>1092</cp:revision>
  <cp:lastPrinted>2019-05-07T11:48:31Z</cp:lastPrinted>
  <dcterms:created xsi:type="dcterms:W3CDTF">2010-11-17T10:02:41Z</dcterms:created>
  <dcterms:modified xsi:type="dcterms:W3CDTF">2019-05-15T09:57:46Z</dcterms:modified>
</cp:coreProperties>
</file>