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1" r:id="rId5"/>
    <p:sldId id="288" r:id="rId6"/>
    <p:sldId id="289" r:id="rId7"/>
    <p:sldId id="290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74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99"/>
    <a:srgbClr val="66FF33"/>
    <a:srgbClr val="CC0099"/>
    <a:srgbClr val="0000FF"/>
    <a:srgbClr val="2ACA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5314195100612464E-2"/>
          <c:y val="4.7431361847737254E-2"/>
          <c:w val="0.59479177602799804"/>
          <c:h val="0.895683710335255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CC0099"/>
              </a:solidFill>
            </c:spPr>
          </c:dPt>
          <c:dLbls>
            <c:dLbl>
              <c:idx val="0"/>
              <c:layout>
                <c:manualLayout>
                  <c:x val="4.166666666666677E-3"/>
                  <c:y val="-5.58139534883721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131 093 </a:t>
                    </a: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532,81  12,0%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166666666666842E-2"/>
                  <c:y val="-3.953488372093023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5 833 </a:t>
                    </a: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315,37      0,5%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953 652 </a:t>
                    </a: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884,55  </a:t>
                    </a:r>
                  </a:p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87,5%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131093532.81</c:v>
                </c:pt>
                <c:pt idx="1">
                  <c:v>5833315.3700000001</c:v>
                </c:pt>
                <c:pt idx="2">
                  <c:v>953652884.54999936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69794400699962"/>
          <c:y val="1.9173960813037901E-2"/>
          <c:w val="0.38291316710411316"/>
          <c:h val="0.3523497527925288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9542465004374451"/>
          <c:y val="2.6044215496887752E-2"/>
          <c:w val="0.76512051618547705"/>
          <c:h val="0.90881640956727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1"/>
              <c:layout>
                <c:manualLayout>
                  <c:x val="-9.7222222222222224E-3"/>
                  <c:y val="-3.3184952919547955E-2"/>
                </c:manualLayout>
              </c:layout>
              <c:showVal val="1"/>
            </c:dLbl>
            <c:dLbl>
              <c:idx val="2"/>
              <c:layout>
                <c:manualLayout>
                  <c:x val="-4.1666666666666675E-3"/>
                  <c:y val="-1.6592476459773981E-2"/>
                </c:manualLayout>
              </c:layout>
              <c:showVal val="1"/>
            </c:dLbl>
            <c:dLbl>
              <c:idx val="3"/>
              <c:layout>
                <c:manualLayout>
                  <c:x val="-1.3888888888888892E-2"/>
                  <c:y val="-2.8444245359612534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622544667.38999999</c:v>
                </c:pt>
                <c:pt idx="1">
                  <c:v>68015689.5</c:v>
                </c:pt>
                <c:pt idx="2">
                  <c:v>23518289.32</c:v>
                </c:pt>
                <c:pt idx="3">
                  <c:v>450000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1"/>
              <c:layout>
                <c:manualLayout>
                  <c:x val="1.3888888888888894E-3"/>
                  <c:y val="1.1851768899838558E-2"/>
                </c:manualLayout>
              </c:layout>
              <c:showVal val="1"/>
            </c:dLbl>
            <c:dLbl>
              <c:idx val="3"/>
              <c:layout>
                <c:manualLayout>
                  <c:x val="-1.25000000000000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688799258.61000001</c:v>
                </c:pt>
                <c:pt idx="1">
                  <c:v>74157666.12999998</c:v>
                </c:pt>
                <c:pt idx="2">
                  <c:v>16423596.1</c:v>
                </c:pt>
                <c:pt idx="3">
                  <c:v>1347707.1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1"/>
              <c:layout>
                <c:manualLayout>
                  <c:x val="5.5555555555555558E-3"/>
                  <c:y val="-1.185176889983847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3703537799677113E-2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719102090.8599999</c:v>
                </c:pt>
                <c:pt idx="1">
                  <c:v>86896179.36999999</c:v>
                </c:pt>
                <c:pt idx="2">
                  <c:v>85845876.62999998</c:v>
                </c:pt>
                <c:pt idx="3">
                  <c:v>4749055.76</c:v>
                </c:pt>
              </c:numCache>
            </c:numRef>
          </c:val>
        </c:ser>
        <c:axId val="125100800"/>
        <c:axId val="125102336"/>
      </c:barChart>
      <c:catAx>
        <c:axId val="12510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5102336"/>
        <c:crosses val="autoZero"/>
        <c:auto val="1"/>
        <c:lblAlgn val="ctr"/>
        <c:lblOffset val="100"/>
      </c:catAx>
      <c:valAx>
        <c:axId val="125102336"/>
        <c:scaling>
          <c:orientation val="minMax"/>
        </c:scaling>
        <c:axPos val="l"/>
        <c:majorGridlines/>
        <c:numFmt formatCode="#,##0.00" sourceLinked="1"/>
        <c:tickLblPos val="nextTo"/>
        <c:crossAx val="12510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48961067366592"/>
          <c:y val="0.33697733717331135"/>
          <c:w val="0.12417705599300088"/>
          <c:h val="0.261707091027620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9875688976378052"/>
          <c:y val="1.2698374608050183E-2"/>
        </c:manualLayout>
      </c:layout>
    </c:title>
    <c:plotArea>
      <c:layout>
        <c:manualLayout>
          <c:layoutTarget val="inner"/>
          <c:xMode val="edge"/>
          <c:yMode val="edge"/>
          <c:x val="3.8841207349081391E-2"/>
          <c:y val="2.797601171946542E-2"/>
          <c:w val="0.56431342957130359"/>
          <c:h val="0.85990359900599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3399"/>
            </a:solidFill>
          </c:spPr>
          <c:dPt>
            <c:idx val="0"/>
            <c:explosion val="11"/>
            <c:spPr>
              <a:solidFill>
                <a:srgbClr val="7030A0"/>
              </a:solidFill>
            </c:spPr>
          </c:dPt>
          <c:dPt>
            <c:idx val="1"/>
            <c:explosion val="6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0.91800000000000004</c:v>
                </c:pt>
                <c:pt idx="1">
                  <c:v>8.2000000000000003E-2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173261154855909"/>
          <c:y val="1.9004944149423202E-2"/>
          <c:w val="0.34326738845144356"/>
          <c:h val="0.1943021293274460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3055555555555458E-2"/>
          <c:y val="0.15822565940457103"/>
          <c:w val="0.64640452755905564"/>
          <c:h val="0.84177433572505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spPr>
              <a:solidFill>
                <a:srgbClr val="FFC000"/>
              </a:solidFill>
              <a:effectLst>
                <a:outerShdw blurRad="63500" dist="1143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B prst="coolSlant"/>
              </a:sp3d>
            </c:spPr>
          </c:dPt>
          <c:dPt>
            <c:idx val="1"/>
            <c:spPr>
              <a:solidFill>
                <a:srgbClr val="7030A0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/>
                <a:bevelB/>
              </a:sp3d>
            </c:spPr>
          </c:dPt>
          <c:dPt>
            <c:idx val="2"/>
            <c:spPr>
              <a:solidFill>
                <a:srgbClr val="66FF33"/>
              </a:solidFill>
              <a:effectLst>
                <a:outerShdw blurRad="50800" dist="127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3"/>
            <c:spPr>
              <a:solidFill>
                <a:srgbClr val="FF3399"/>
              </a:solidFill>
              <a:effectLst>
                <a:outerShdw blurRad="50800" dist="127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4"/>
            <c:spPr>
              <a:solidFill>
                <a:srgbClr val="000099"/>
              </a:solidFill>
              <a:effectLst>
                <a:outerShdw blurRad="50800" dist="127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5"/>
            <c:spPr>
              <a:solidFill>
                <a:srgbClr val="FF0000"/>
              </a:solidFill>
              <a:effectLst>
                <a:outerShdw blurRad="50800" dist="12700" dir="5400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Налог, взимаемый в связи с применением упрощенной системе налогообложения</c:v>
                </c:pt>
                <c:pt idx="3">
                  <c:v>Единый сельскохозяйственный налог</c:v>
                </c:pt>
                <c:pt idx="4">
                  <c:v>Налог, уплачиваемый в связи с применением патентной системы налогообложения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97605037.329999998</c:v>
                </c:pt>
                <c:pt idx="1">
                  <c:v>19674461.199999999</c:v>
                </c:pt>
                <c:pt idx="2">
                  <c:v>7050091.8000000007</c:v>
                </c:pt>
                <c:pt idx="3">
                  <c:v>929525.42</c:v>
                </c:pt>
                <c:pt idx="4">
                  <c:v>1548983.81</c:v>
                </c:pt>
                <c:pt idx="5">
                  <c:v>4285433.25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262981189851496"/>
          <c:y val="8.4514199085357084E-4"/>
          <c:w val="0.24903685476815399"/>
          <c:h val="0.99915485800914661"/>
        </c:manualLayout>
      </c:layout>
      <c:txPr>
        <a:bodyPr rot="0"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889752843394577"/>
          <c:y val="2.0305675058304412E-2"/>
          <c:w val="0.85110247156605423"/>
          <c:h val="0.89675636108890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76200">
              <a:solidFill>
                <a:srgbClr val="7030A0"/>
              </a:solidFill>
            </a:ln>
            <a:effectLst>
              <a:glow rad="139700">
                <a:srgbClr val="FFFF00">
                  <a:alpha val="99000"/>
                </a:srgbClr>
              </a:glow>
              <a:softEdge rad="12700"/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8.2937554680664924E-2"/>
                  <c:y val="-8.84826793364530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12738199912510942"/>
                  <c:y val="-0.105116919343877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7837500000000003"/>
                      <c:h val="5.353879074195488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099311023622086"/>
                  <c:y val="-8.3730012603922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16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0.10654866579177601"/>
                  <c:y val="-9.7988012801513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16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7.5645013123359556E-2"/>
                  <c:y val="-7.6601012505126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110584785.08</c:v>
                </c:pt>
                <c:pt idx="1">
                  <c:v>114161324.91000018</c:v>
                </c:pt>
                <c:pt idx="2">
                  <c:v>117642353.94000018</c:v>
                </c:pt>
                <c:pt idx="3">
                  <c:v>122857959.18000001</c:v>
                </c:pt>
                <c:pt idx="4">
                  <c:v>131093532.81</c:v>
                </c:pt>
              </c:numCache>
            </c:numRef>
          </c:val>
        </c:ser>
        <c:marker val="1"/>
        <c:axId val="64478592"/>
        <c:axId val="64484480"/>
      </c:lineChart>
      <c:catAx>
        <c:axId val="644785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484480"/>
        <c:crosses val="autoZero"/>
        <c:auto val="1"/>
        <c:lblAlgn val="ctr"/>
        <c:lblOffset val="100"/>
      </c:catAx>
      <c:valAx>
        <c:axId val="64484480"/>
        <c:scaling>
          <c:orientation val="minMax"/>
        </c:scaling>
        <c:axPos val="l"/>
        <c:majorGridlines>
          <c:spPr>
            <a:effectLst>
              <a:softEdge rad="114300"/>
            </a:effectLst>
          </c:spPr>
        </c:majorGridlines>
        <c:numFmt formatCode="#,##0.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4478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rotY val="180"/>
      <c:perspective val="5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1"/>
          <c:dPt>
            <c:idx val="0"/>
            <c:explosion val="1"/>
            <c:spPr>
              <a:solidFill>
                <a:srgbClr val="3003ED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CC0099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explosion val="4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explosion val="41"/>
          </c:dPt>
          <c:dPt>
            <c:idx val="6"/>
            <c:explosion val="6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0.24268385055876324"/>
                  <c:y val="-0.16129844551705136"/>
                </c:manualLayout>
              </c:layout>
              <c:spPr>
                <a:noFill/>
                <a:ln>
                  <a:noFill/>
                </a:ln>
                <a:effectLst>
                  <a:softEdge rad="12700"/>
                </a:effectLst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n>
                        <a:noFill/>
                      </a:ln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8333333333333332"/>
                      <c:h val="9.472116338706032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>
                <a:softEdge rad="1270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ДОХОДЫ ОТ АРЕНДНОЙ ПЛАТЫ ЗА ЗЕМЕЛЬНЫЕ УЧАСТКИ</c:v>
                </c:pt>
                <c:pt idx="1">
                  <c:v>ДОХОДЫ ОТ АРЕНДНОЙ ПЛАТЫ ЗА ИМУЩЕСТВО</c:v>
                </c:pt>
                <c:pt idx="2">
                  <c:v>ПРОЧИЕ ДОХОДЫ ОТ ИСПОЛЬЗОВАНИЯ ИМУЩЕСТВА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КОМПЕНСАЦИИ ЗАТРАТ ГОСУДАРСТВА</c:v>
                </c:pt>
                <c:pt idx="5">
                  <c:v>ДОХОДЫ ОТ ПРОДАЖИ ЗЕМЕЛЬНЫХ УЧАСТКОВ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3620510.46</c:v>
                </c:pt>
                <c:pt idx="1">
                  <c:v>321921.21999999997</c:v>
                </c:pt>
                <c:pt idx="2">
                  <c:v>4837.59</c:v>
                </c:pt>
                <c:pt idx="3">
                  <c:v>313877</c:v>
                </c:pt>
                <c:pt idx="4">
                  <c:v>16436.32</c:v>
                </c:pt>
                <c:pt idx="5">
                  <c:v>578160.25</c:v>
                </c:pt>
                <c:pt idx="6">
                  <c:v>977572.53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 prstMaterial="powder"/>
      </c:spPr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3.3459423311939684E-2"/>
          <c:w val="0.24122666925897118"/>
          <c:h val="0.92919643543879904"/>
        </c:manualLayout>
      </c:layout>
      <c:spPr>
        <a:effectLst>
          <a:glow rad="12700">
            <a:schemeClr val="accent1">
              <a:alpha val="54000"/>
            </a:schemeClr>
          </a:glow>
        </a:effectLst>
      </c:spPr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500863954505722"/>
          <c:y val="2.0305675058304412E-2"/>
          <c:w val="0.77332469378827851"/>
          <c:h val="0.89675636108890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76200">
              <a:solidFill>
                <a:schemeClr val="tx1"/>
              </a:solidFill>
            </a:ln>
            <a:effectLst>
              <a:glow rad="139700">
                <a:srgbClr val="66FF33">
                  <a:alpha val="99000"/>
                </a:srgbClr>
              </a:glow>
              <a:softEdge rad="12700"/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7086668853893536E-2"/>
                  <c:y val="0.121163437847094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3889577865266839"/>
                      <c:h val="6.885435284396583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5836832895888305E-2"/>
                  <c:y val="-7.01313981372540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652846675415573"/>
                      <c:h val="6.647801947770064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0694225721785182E-2"/>
                  <c:y val="0.130668771312155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14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266661198600175"/>
                      <c:h val="5.934901937890504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8.5020888013998264E-2"/>
                  <c:y val="0.125387323627414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14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4087500000000003"/>
                      <c:h val="6.779679093954607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7841043307086694E-2"/>
                  <c:y val="9.4494802753104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6231627296587925"/>
                      <c:h val="6.779679093954607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10146938.25</c:v>
                </c:pt>
                <c:pt idx="1">
                  <c:v>10285930.51</c:v>
                </c:pt>
                <c:pt idx="2">
                  <c:v>9268553.9800000004</c:v>
                </c:pt>
                <c:pt idx="3">
                  <c:v>7718479.8300000001</c:v>
                </c:pt>
                <c:pt idx="4">
                  <c:v>5833315.3700000001</c:v>
                </c:pt>
              </c:numCache>
            </c:numRef>
          </c:val>
        </c:ser>
        <c:marker val="1"/>
        <c:axId val="113216128"/>
        <c:axId val="121581952"/>
      </c:lineChart>
      <c:catAx>
        <c:axId val="11321612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1581952"/>
        <c:crosses val="autoZero"/>
        <c:auto val="1"/>
        <c:lblAlgn val="ctr"/>
        <c:lblOffset val="100"/>
      </c:catAx>
      <c:valAx>
        <c:axId val="121581952"/>
        <c:scaling>
          <c:orientation val="minMax"/>
        </c:scaling>
        <c:axPos val="l"/>
        <c:majorGridlines>
          <c:spPr>
            <a:effectLst>
              <a:softEdge rad="114300"/>
            </a:effectLst>
          </c:spPr>
        </c:majorGridlines>
        <c:numFmt formatCode="#,##0.0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3216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CC0099"/>
              </a:solidFill>
            </c:spPr>
          </c:dPt>
          <c:cat>
            <c:strRef>
              <c:f>Лист1!$A$2:$A$6</c:f>
              <c:strCache>
                <c:ptCount val="5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054135673763151"/>
          <c:y val="3.2477283445289759E-2"/>
          <c:w val="0.30071553505756932"/>
          <c:h val="0.9278812849886840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1 089 043 952,31 рубля</a:t>
            </a:r>
            <a:endParaRPr lang="ru-RU" dirty="0"/>
          </a:p>
        </c:rich>
      </c:tx>
      <c:layout>
        <c:manualLayout>
          <c:xMode val="edge"/>
          <c:yMode val="edge"/>
          <c:x val="0.16294794400700002"/>
          <c:y val="0.865038139999849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327826460440033E-2"/>
          <c:w val="0.67117913385826977"/>
          <c:h val="0.916824004266383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66FF33"/>
              </a:solidFill>
            </c:spPr>
          </c:dPt>
          <c:dPt>
            <c:idx val="3"/>
            <c:spPr>
              <a:solidFill>
                <a:srgbClr val="FF3399"/>
              </a:solidFill>
            </c:spPr>
          </c:dPt>
          <c:dPt>
            <c:idx val="4"/>
            <c:spPr>
              <a:solidFill>
                <a:srgbClr val="000099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CC0099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2ACAF6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0070C0"/>
              </a:solidFill>
            </c:spPr>
          </c:dPt>
          <c:dLbls>
            <c:dLbl>
              <c:idx val="4"/>
              <c:layout>
                <c:manualLayout>
                  <c:x val="3.0302712160980006E-2"/>
                  <c:y val="-1.24531145333508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3448162729659386E-3"/>
                  <c:y val="-8.665233158958930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69291183.090000004</c:v>
                </c:pt>
                <c:pt idx="1">
                  <c:v>2500420.14</c:v>
                </c:pt>
                <c:pt idx="2">
                  <c:v>438646</c:v>
                </c:pt>
                <c:pt idx="3">
                  <c:v>21201364.219999999</c:v>
                </c:pt>
                <c:pt idx="4">
                  <c:v>63749773.040000007</c:v>
                </c:pt>
                <c:pt idx="5">
                  <c:v>2854095.2</c:v>
                </c:pt>
                <c:pt idx="6">
                  <c:v>719102090.85999799</c:v>
                </c:pt>
                <c:pt idx="7">
                  <c:v>86896179.36999999</c:v>
                </c:pt>
                <c:pt idx="8">
                  <c:v>85845876.629999891</c:v>
                </c:pt>
                <c:pt idx="9">
                  <c:v>4749055.76</c:v>
                </c:pt>
                <c:pt idx="10">
                  <c:v>32415268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22222222222225"/>
          <c:y val="5.8569859000183085E-3"/>
          <c:w val="0.35277777777777902"/>
          <c:h val="0.9941429442536665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26576400</c:v>
                </c:pt>
                <c:pt idx="1">
                  <c:v>29765487.100000001</c:v>
                </c:pt>
                <c:pt idx="2">
                  <c:v>31856168</c:v>
                </c:pt>
              </c:numCache>
            </c:numRef>
          </c:val>
        </c:ser>
        <c:marker val="1"/>
        <c:axId val="124236928"/>
        <c:axId val="124238464"/>
      </c:lineChart>
      <c:catAx>
        <c:axId val="124236928"/>
        <c:scaling>
          <c:orientation val="minMax"/>
        </c:scaling>
        <c:axPos val="b"/>
        <c:numFmt formatCode="General" sourceLinked="0"/>
        <c:majorTickMark val="none"/>
        <c:tickLblPos val="nextTo"/>
        <c:crossAx val="124238464"/>
        <c:crosses val="autoZero"/>
        <c:auto val="1"/>
        <c:lblAlgn val="ctr"/>
        <c:lblOffset val="100"/>
      </c:catAx>
      <c:valAx>
        <c:axId val="124238464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124236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4063803793234334E-3"/>
          <c:w val="0.66254779090113769"/>
          <c:h val="0.99559361962067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4630905511811023E-2"/>
                  <c:y val="-5.099614806230947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8 487 </a:t>
                    </a:r>
                    <a:r>
                      <a:rPr lang="en-US" sz="1200" b="1" dirty="0" smtClean="0"/>
                      <a:t>961,11</a:t>
                    </a:r>
                    <a:r>
                      <a:rPr lang="ru-RU" sz="1200" b="1" dirty="0" smtClean="0"/>
                      <a:t>   </a:t>
                    </a:r>
                  </a:p>
                  <a:p>
                    <a:r>
                      <a:rPr lang="ru-RU" sz="1200" b="1" dirty="0" smtClean="0"/>
                      <a:t>  0,8%</a:t>
                    </a:r>
                    <a:endParaRPr lang="en-US" sz="12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213 302 </a:t>
                    </a:r>
                    <a:r>
                      <a:rPr lang="en-US" sz="1200" b="1" dirty="0" smtClean="0"/>
                      <a:t>453,69</a:t>
                    </a:r>
                    <a:endParaRPr lang="ru-RU" sz="1200" b="1" dirty="0" smtClean="0"/>
                  </a:p>
                  <a:p>
                    <a:r>
                      <a:rPr lang="ru-RU" sz="1200" b="1" dirty="0" smtClean="0"/>
                      <a:t> 19,6%</a:t>
                    </a:r>
                    <a:endParaRPr lang="en-US" sz="12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357256124234465"/>
                  <c:y val="-0.24377028652241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1 726 </a:t>
                    </a:r>
                    <a:r>
                      <a:rPr lang="en-US" dirty="0" smtClean="0"/>
                      <a:t>171,20</a:t>
                    </a:r>
                    <a:r>
                      <a:rPr lang="ru-RU" dirty="0" smtClean="0"/>
                      <a:t>  </a:t>
                    </a:r>
                  </a:p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728291776027999E-2"/>
                  <c:y val="-4.16361872487711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3 059 </a:t>
                    </a:r>
                    <a:r>
                      <a:rPr lang="en-US" dirty="0" smtClean="0"/>
                      <a:t>350,92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117 441 </a:t>
                    </a:r>
                    <a:r>
                      <a:rPr lang="en-US" sz="1200" b="1" dirty="0" smtClean="0"/>
                      <a:t>144,46</a:t>
                    </a:r>
                    <a:endParaRPr lang="ru-RU" sz="1200" b="1" dirty="0" smtClean="0"/>
                  </a:p>
                  <a:p>
                    <a:r>
                      <a:rPr lang="ru-RU" sz="1200" b="1" dirty="0" smtClean="0"/>
                      <a:t> 10,8%</a:t>
                    </a:r>
                    <a:endParaRPr lang="en-US" sz="12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698 449 </a:t>
                    </a:r>
                    <a:r>
                      <a:rPr lang="en-US" sz="1200" b="1" dirty="0" smtClean="0"/>
                      <a:t>495,45</a:t>
                    </a:r>
                    <a:r>
                      <a:rPr lang="ru-RU" sz="1200" b="1" dirty="0" smtClean="0"/>
                      <a:t>  </a:t>
                    </a:r>
                  </a:p>
                  <a:p>
                    <a:r>
                      <a:rPr lang="ru-RU" sz="1200" b="1" dirty="0" smtClean="0"/>
                      <a:t> 64,1%</a:t>
                    </a:r>
                    <a:endParaRPr lang="en-US" sz="12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57436570428692E-3"/>
                  <c:y val="-7.943778100943296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46 577 </a:t>
                    </a:r>
                    <a:r>
                      <a:rPr lang="en-US" sz="1200" b="1" dirty="0" smtClean="0"/>
                      <a:t>375,48</a:t>
                    </a:r>
                    <a:r>
                      <a:rPr lang="ru-RU" sz="1200" b="1" dirty="0" smtClean="0"/>
                      <a:t>   </a:t>
                    </a:r>
                  </a:p>
                  <a:p>
                    <a:r>
                      <a:rPr lang="ru-RU" sz="1200" b="1" dirty="0" smtClean="0"/>
                      <a:t> 4,2%</a:t>
                    </a:r>
                    <a:endParaRPr lang="en-US" sz="12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Муниципальное казенное учреждение "Эксплуатационно-техническое управление"</c:v>
                </c:pt>
                <c:pt idx="1">
                  <c:v>администрация муниципального образования "Коношский муниципальный район"</c:v>
                </c:pt>
                <c:pt idx="2">
                  <c:v>Контрольно-счетная комиссия Коношского муниципаьноо района Архангельской области</c:v>
                </c:pt>
                <c:pt idx="3">
                  <c:v>Собрание депутатов муниципального образования "Коношский муниципальный район" Архангельской области</c:v>
                </c:pt>
                <c:pt idx="4">
                  <c:v>Отдел культуры администрации муниципального образования "Коношский муниципальный район"</c:v>
                </c:pt>
                <c:pt idx="5">
                  <c:v>управление образования администрации муниципального образования "Коношский муниципальный район"</c:v>
                </c:pt>
                <c:pt idx="6">
                  <c:v>Финансовое управление администрации муниципального образования "Коношский муниципальный район"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8487961.1099999771</c:v>
                </c:pt>
                <c:pt idx="1">
                  <c:v>213302453.69</c:v>
                </c:pt>
                <c:pt idx="2">
                  <c:v>1726171.2</c:v>
                </c:pt>
                <c:pt idx="3">
                  <c:v>3059350.92</c:v>
                </c:pt>
                <c:pt idx="4">
                  <c:v>117441144.45999999</c:v>
                </c:pt>
                <c:pt idx="5">
                  <c:v>698449495.44999897</c:v>
                </c:pt>
                <c:pt idx="6">
                  <c:v>46577375.480000004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92819881109211"/>
          <c:y val="2.0676766964440582E-2"/>
          <c:w val="0.32418297451403255"/>
          <c:h val="0.97932323303556146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0.67188</cdr:x>
      <cdr:y>0.70589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43636" y="4286280"/>
          <a:ext cx="3000364" cy="17859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0.67188</cdr:x>
      <cdr:y>0.34118</cdr:y>
    </cdr:from>
    <cdr:to>
      <cdr:x>1</cdr:x>
      <cdr:y>0.71765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286512" y="2071702"/>
          <a:ext cx="3000364" cy="228599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0.63281</cdr:x>
      <cdr:y>0.5</cdr:y>
    </cdr:from>
    <cdr:to>
      <cdr:x>1</cdr:x>
      <cdr:y>0.7619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86446" y="3000396"/>
          <a:ext cx="3357554" cy="15716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0.63281</cdr:x>
      <cdr:y>0.2381</cdr:y>
    </cdr:from>
    <cdr:to>
      <cdr:x>1</cdr:x>
      <cdr:y>0.5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786446" y="1428760"/>
          <a:ext cx="3357554" cy="157160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0.63281</cdr:x>
      <cdr:y>0.76191</cdr:y>
    </cdr:from>
    <cdr:to>
      <cdr:x>1</cdr:x>
      <cdr:y>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786446" y="4572032"/>
          <a:ext cx="3357554" cy="142873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7557-69B5-4A4A-A8AA-F89BC923A0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7B52-C49D-48E8-A9E1-C8AC2DCD6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000240"/>
            <a:ext cx="8715436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2022 год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\\Serverml\мои документы на сервере\Бюджетный отдел\Папки по фамилиям\Бова\герб конош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2285984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71543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в бюджет 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14422"/>
          <a:ext cx="9144001" cy="581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0"/>
                <a:gridCol w="2071702"/>
                <a:gridCol w="1857388"/>
                <a:gridCol w="1714481"/>
              </a:tblGrid>
              <a:tr h="69410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2021 год, руб.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год,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 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2021 году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80 898 729,10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110 175 338,74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211 143 405,36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278 260 386,67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448 437 985,31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546 419 715,06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12 948 377,78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18 797 444,08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-2 110 985,56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поступлений: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751 317 511,99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953 652 884,55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2022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97000"/>
          <a:ext cx="9144000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2022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перечисления дотаций и иных межбюджетных трансфертов в бюджеты поселений из бюджета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97000"/>
          <a:ext cx="9144000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399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вид безвозмездных поступлений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6439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 денежные средства, перечисляемые из одного бюджета бюджетной системы другому бюджету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428868"/>
            <a:ext cx="3214710" cy="10572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межбюджетных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трансфертов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786578" y="2857496"/>
            <a:ext cx="731520" cy="1071570"/>
          </a:xfrm>
          <a:prstGeom prst="curvedLeftArrow">
            <a:avLst/>
          </a:prstGeom>
          <a:solidFill>
            <a:srgbClr val="2AC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214414" y="2786058"/>
            <a:ext cx="731520" cy="1143008"/>
          </a:xfrm>
          <a:prstGeom prst="curvedRightArrow">
            <a:avLst/>
          </a:prstGeom>
          <a:solidFill>
            <a:srgbClr val="2AC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71934" y="3500438"/>
            <a:ext cx="484632" cy="714380"/>
          </a:xfrm>
          <a:prstGeom prst="downArrow">
            <a:avLst/>
          </a:prstGeom>
          <a:solidFill>
            <a:srgbClr val="2AC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285720" y="4286256"/>
            <a:ext cx="2286016" cy="221457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-предоставляются без определения конкретной цели их использования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214678" y="4286256"/>
            <a:ext cx="2357454" cy="228601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целевые средства, предоставляются на финансирование полномочий, переданных другому уровню власти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6143636" y="4286256"/>
            <a:ext cx="2357454" cy="228601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целевые средства, предоставляются в целях софинансирования расходов других бюджетов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64399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выплачиваемые из бюджета денежные средства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714488"/>
            <a:ext cx="2786082" cy="1200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в бюджете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215074" y="2143116"/>
            <a:ext cx="731520" cy="1216152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785918" y="2143116"/>
            <a:ext cx="731520" cy="1216152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143372" y="2928934"/>
            <a:ext cx="484632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214282" y="3929066"/>
            <a:ext cx="2557474" cy="250033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функциям местного самоуправления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«отраслевая» структура расходов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071802" y="3857628"/>
            <a:ext cx="2557474" cy="250033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органам местного самоуправления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«ведомственная» структура  расходов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6000760" y="3857628"/>
            <a:ext cx="2557474" cy="257176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«программная» структура расходов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572560" cy="985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2022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97000"/>
          <a:ext cx="914400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7072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и транспорт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cdn.profile.ru/wp-content/uploads/2020/07/shutterstock_491508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0166" cy="1428736"/>
          </a:xfrm>
          <a:prstGeom prst="rect">
            <a:avLst/>
          </a:prstGeom>
          <a:noFill/>
        </p:spPr>
      </p:pic>
      <p:pic>
        <p:nvPicPr>
          <p:cNvPr id="13316" name="Picture 4" descr="https://cdn.culture.ru/images/3958236d-d572-5534-98bb-b4b987003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0"/>
            <a:ext cx="1500166" cy="1714488"/>
          </a:xfrm>
          <a:prstGeom prst="rect">
            <a:avLst/>
          </a:prstGeom>
          <a:noFill/>
        </p:spPr>
      </p:pic>
      <p:pic>
        <p:nvPicPr>
          <p:cNvPr id="13318" name="Picture 6" descr="https://sun9-11.userapi.com/impf/c851024/v851024789/12ca9d/9DIHRCKIrIs.jpg?size=604x453&amp;quality=96&amp;sign=5303dd43cbbbe87852c72c38e98ddd8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1428728" cy="150019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00166" y="857232"/>
            <a:ext cx="1428760" cy="3571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7 094 454,21 рубля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928802"/>
            <a:ext cx="1357322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86 960,00 рубля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428868"/>
            <a:ext cx="1500166" cy="4286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4 741 052,63 рубля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429132"/>
            <a:ext cx="1428728" cy="3571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4 796 856,15 рубля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728" y="6500834"/>
            <a:ext cx="1500198" cy="3571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600 000,00 рубля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428736"/>
            <a:ext cx="1357322" cy="3571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499 116,00 рубля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5072074"/>
            <a:ext cx="1500166" cy="4286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2 357 831,23 рубля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00364" y="642918"/>
            <a:ext cx="4643470" cy="78581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содержание, ремонт автомобильных дорог местного значения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428728" y="1214422"/>
            <a:ext cx="6215106" cy="8572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инвентаризацию и паспортизацию дорог местного значения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428728" y="1714488"/>
            <a:ext cx="6715172" cy="7143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мероприятия, направленные на повышение обеспечения безопасности дорожного движения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00166" y="1785926"/>
            <a:ext cx="7643834" cy="200026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софинансирование дорожной деятельности в отношении автомобильных дорог общего пользования местного значения, капитального ремонта и ремонта дворовых территорий многоквартирных домов, проездов к дворовым территориям многоквартирных домов населенных пунктов, осуществляемых за счет бюджетных ассигнований муниципальных дорожных фондов (дорожный фонд Архангельской области)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428728" y="2643182"/>
            <a:ext cx="7715272" cy="285752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части полномочий по дорожной деятельности в отношении автомобильных дорог местного значения в границах населенных пунктов поселения и обеспечение безопасности дорожного движения на них, включая создание и обеспечение функционирования парковок (парковочных мест), осуществление муниципального контроля за сохранностью автомобильных дорог местного значения в границах населенных пунктов поселения,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500166" y="4214818"/>
            <a:ext cx="7643834" cy="264318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части  полномочий по дорожной деятельности в отношении автомобильных дорог местного значения вне границ населенных пунктов в границах муниципального района,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района, и обеспечение безопасности дорожного движения на них,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000364" y="6215082"/>
            <a:ext cx="4857784" cy="78581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возмещение части недополученных доходов по перевозке пассажиров автомобильным транспортом общего пользования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https://fotobus.msk.ru/photo/30/43/07/3043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00702"/>
            <a:ext cx="1428728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Социально-направленный бюджет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6072192"/>
            <a:ext cx="1571636" cy="785808"/>
          </a:xfrm>
          <a:prstGeom prst="rect">
            <a:avLst/>
          </a:prstGeom>
        </p:spPr>
      </p:pic>
      <p:pic>
        <p:nvPicPr>
          <p:cNvPr id="8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6072182"/>
            <a:ext cx="1500198" cy="785818"/>
          </a:xfrm>
          <a:prstGeom prst="rect">
            <a:avLst/>
          </a:prstGeom>
        </p:spPr>
      </p:pic>
      <p:pic>
        <p:nvPicPr>
          <p:cNvPr id="9" name="Picture 4" descr="https://avatars.mds.yandex.net/i?id=a9c07dab5ef1684328a8eb5ecce90a19_l-493788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6036460"/>
            <a:ext cx="1428760" cy="821540"/>
          </a:xfrm>
          <a:prstGeom prst="rect">
            <a:avLst/>
          </a:prstGeom>
          <a:noFill/>
        </p:spPr>
      </p:pic>
      <p:pic>
        <p:nvPicPr>
          <p:cNvPr id="10" name="chart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6072182"/>
            <a:ext cx="1143008" cy="785818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/>
        </p:nvGraphicFramePr>
        <p:xfrm>
          <a:off x="0" y="642918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857232"/>
          <a:ext cx="9144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786874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2022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928669"/>
          <a:ext cx="9144002" cy="6215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192"/>
                <a:gridCol w="2143140"/>
                <a:gridCol w="2071670"/>
              </a:tblGrid>
              <a:tr h="6625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13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1 087 340 437,14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1 090 579 732,73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125 722 800,00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131 093 532,81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5 669 200,00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5 833 315,37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-безвозмездные поступления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955 948 437,14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953 652 884,55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13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1 102 314 625,01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1 089 043 952,31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-14 974 187,87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1 535 780,42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дефицита-всего: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14 974 187,87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535 780,42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-кредиты всего: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т.ч.- получение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8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- погашение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52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- изменение остатков средств на счетах по учету средств бюджетов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14 974 187,87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-17 144 484,12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252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источники внутреннего финансирования дефицитов бюджетов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15 608 703,70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0011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Мероприятия, проведенные в рамках федерального проекта «Культурная среда»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\\Serverml\мои документы на сервере\Бюджетный отдел\Папки по фамилиям\Бова\БЮДЖЕТ ДЛЯ ГРАЖДАН\afa95081fc01d945-w820-h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5731"/>
            <a:ext cx="9144000" cy="3453401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0" y="4357694"/>
            <a:ext cx="9144000" cy="2357430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реконструкцию и капитальный ремонт муниципальных музеев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8 039 617,00 рубля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мероприятия, проведенные в рамках муниципальной программы «Развитие образования в муниципальном образовании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8715436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организациях- направлено 10 801 875,06 рубля.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численность обучающихся 1-4 классов за 2022 год -942 человека.</a:t>
            </a:r>
          </a:p>
          <a:p>
            <a:pPr algn="just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chool3.centerstart.ru/sites/school3.centerstart.ru/files/tmp/news/200121130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742955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64399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мероприятия, проведенные в рамках муниципальной программы «Развитие образования в муниципальном образовании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285860"/>
            <a:ext cx="5572164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образования- получили 163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педагога- направлено 21 936 465,00 рубля.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selgazeta.ru/images/2020/jul/uc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selgazeta.ru/images/2020/jul/uc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telegra.ph/file/fdcf63250278b525cd1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telegra.ph/file/fdcf63250278b525cd1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gazetabalakovo.ru/wp-content/uploads/2020/01/klassnyj-rukovoditel-gazeta-balakov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sun9-11.userapi.com/t8KpxfrxmPz5QEyy6zIZuKCO0Jp_AOgWB4T8ZQ/gSPuZJQNW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3428992" cy="321471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4429132"/>
            <a:ext cx="8572560" cy="2428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возмещение расходов, связанных с реализацией мер социальной поддержки по предоставлению компенсации расходов на оплату жилых помещений, отопления и освещения педагогическим работникам образовательных организаций в сельских населенных пунктах, рабочих поселках (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поселках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типа)- получили 414 педагогических работников и 279 работников, вышедших на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пенсию направлено                   38 551 242,44 рубля.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AutoShape 14" descr="https://xn----btbtioipbcq.xn--p1ai/sites/default/files/novosty/0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4296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мероприятия, проведенные в рамках муниципальной программы «Развитие образования в муниципальном образовании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s://xn----btbtioipbcq.xn--p1ai/sites/default/files/novosty/05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00174"/>
            <a:ext cx="88583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пищеблоков и столовых муниципальных общеобразовательных организаций в Архангельской области в целях создания условий для организации горячего питания обучающихся, получающих начальное общее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образование- направлено 1 331 </a:t>
            </a:r>
            <a:r>
              <a:rPr lang="ru-RU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092,00 рубля.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2844" y="2500306"/>
            <a:ext cx="8643998" cy="157163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на пищеблоки, посуды, столовых приборов, мебели для столовых в МБОУ «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Ерцевская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им.С.И.Бочарова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МБОУ «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Климовская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СШ», МБОУ «Лесозаводская СШ», МБОУ «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Подюжская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им.В.А.Абрамова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МБОУ «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Тавреньгская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СШ», МБОУ «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Вохтомская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ОШ».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Приобретение оборудования на пищеблоки, посуды, столовых приборов, мебели для столовых, выполнение ремонтных работ в МБОУ «Волошская СШ».</a:t>
            </a:r>
          </a:p>
        </p:txBody>
      </p:sp>
      <p:sp>
        <p:nvSpPr>
          <p:cNvPr id="3074" name="AutoShape 2" descr="https://ditikhvin.47social.ru/Pictures/photogallery/big/1550830836dsc034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ditikhvin.47social.ru/Pictures/photogallery/big/1550830836dsc034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media.3dplitka.ru/CACHE/images/catalog/rako/rako-taurus-industrial/rako-taurus-industrial.3db732517e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000504"/>
            <a:ext cx="4714908" cy="2714644"/>
          </a:xfrm>
          <a:prstGeom prst="rect">
            <a:avLst/>
          </a:prstGeom>
          <a:noFill/>
        </p:spPr>
      </p:pic>
      <p:sp>
        <p:nvSpPr>
          <p:cNvPr id="3080" name="AutoShape 8" descr="https://vestiirk.ru/media/iblock/460/mjiqr1ork2wetc9m96btq2861nl9fot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8687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Материал подготовлен 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Финансовым управлением администрации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п.Коноша, 164010, Ул.Советская,76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Тел.(8 818-58) 2-23-50, факс (8 818-58) 2-14-56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fokonosh@yandex.ru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2022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2022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441436924"/>
              </p:ext>
            </p:extLst>
          </p:nvPr>
        </p:nvGraphicFramePr>
        <p:xfrm>
          <a:off x="0" y="1142984"/>
          <a:ext cx="9144000" cy="559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0" y="1397000"/>
          <a:ext cx="91440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1500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16632"/>
            <a:ext cx="8858312" cy="1226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2022 году      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рублях)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142844" y="1343004"/>
          <a:ext cx="9613732" cy="547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534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бюджета 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0" y="1000108"/>
          <a:ext cx="9144000" cy="574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7569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35824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отчета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2022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2" y="3714752"/>
          <a:ext cx="8858313" cy="285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2"/>
                <a:gridCol w="1785950"/>
                <a:gridCol w="2113943"/>
                <a:gridCol w="1386518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2021 год,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год, руб.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2021 году,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Доходы, всего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881 893 951,00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1 090 579 732,73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123,7%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Расходы, всего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895 538 727,26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1 089 043 952,31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121,6%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010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Дефицит (-)</a:t>
                      </a:r>
                    </a:p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Профицит (+)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-13 644 776,26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1 535 780,42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AutoShape 2" descr="https://trafaret-decor.ru/sites/default/files/2022-12/Money%20background%20%28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rafaret-decor.ru/sites/default/files/2022-12/Money%20background%20%28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rafaret-decor.ru/sites/default/files/2022-12/Money%20background%20%28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rafaret-decor.ru/sites/default/files/2022-12/Money%20background%20%28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trafaret-decor.ru/sites/default/files/2022-12/Money%20background%20%28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i.playground.ru/p/oVc0ELjrC1g50AuWwDiu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00108"/>
            <a:ext cx="2857488" cy="2567005"/>
          </a:xfrm>
          <a:prstGeom prst="rect">
            <a:avLst/>
          </a:prstGeom>
          <a:noFill/>
        </p:spPr>
      </p:pic>
      <p:sp>
        <p:nvSpPr>
          <p:cNvPr id="2062" name="AutoShape 14" descr="https://trafaret-decor.ru/sites/default/files/2022-12/Money%20background%20%28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trafaret-decor.ru/sites/default/files/2022-12/Money%20background%20%287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strategy24.ru/images/news/201811/4b051ebf50a91adadad18b2d13624b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00108"/>
            <a:ext cx="2928958" cy="2552675"/>
          </a:xfrm>
          <a:prstGeom prst="rect">
            <a:avLst/>
          </a:prstGeom>
          <a:noFill/>
        </p:spPr>
      </p:pic>
      <p:pic>
        <p:nvPicPr>
          <p:cNvPr id="2068" name="Picture 20" descr="https://img2.freepng.ru/20180326/qdq/kisspng-money-bag-coin-money-5ab932f1de6330.7742636015220866419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321471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ля презентации по экономике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2022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97000"/>
          <a:ext cx="9144000" cy="54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2071702"/>
                <a:gridCol w="1857388"/>
                <a:gridCol w="1785950"/>
                <a:gridCol w="1285852"/>
              </a:tblGrid>
              <a:tr h="103505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2022 год,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2022 год,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2022 год,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3505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 т.ч.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891 804 028,90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1 087 340 437,14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1 090 579 732,73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505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760 412 028,90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955 948 437,14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953 652 884,55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505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131 392 000,00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131 392 000,00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136 926 848,18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505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904 804 028,90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1 102 314 625,01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1 089 043 952,31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1118</Words>
  <Application>Microsoft Office PowerPoint</Application>
  <PresentationFormat>Экран (4:3)</PresentationFormat>
  <Paragraphs>258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Bova</dc:creator>
  <cp:lastModifiedBy>Bova</cp:lastModifiedBy>
  <cp:revision>446</cp:revision>
  <cp:lastPrinted>2023-04-25T05:46:06Z</cp:lastPrinted>
  <dcterms:created xsi:type="dcterms:W3CDTF">2023-04-10T12:37:03Z</dcterms:created>
  <dcterms:modified xsi:type="dcterms:W3CDTF">2023-04-26T11:43:16Z</dcterms:modified>
</cp:coreProperties>
</file>