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handoutMasterIdLst>
    <p:handoutMasterId r:id="rId12"/>
  </p:handoutMasterIdLst>
  <p:sldIdLst>
    <p:sldId id="256" r:id="rId2"/>
    <p:sldId id="320" r:id="rId3"/>
    <p:sldId id="307" r:id="rId4"/>
    <p:sldId id="261" r:id="rId5"/>
    <p:sldId id="318" r:id="rId6"/>
    <p:sldId id="265" r:id="rId7"/>
    <p:sldId id="315" r:id="rId8"/>
    <p:sldId id="321" r:id="rId9"/>
    <p:sldId id="266" r:id="rId10"/>
  </p:sldIdLst>
  <p:sldSz cx="9144000" cy="6858000" type="screen4x3"/>
  <p:notesSz cx="6761163" cy="98821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969"/>
    <a:srgbClr val="2A1255"/>
    <a:srgbClr val="0041B6"/>
    <a:srgbClr val="332319"/>
    <a:srgbClr val="006CFF"/>
    <a:srgbClr val="97000B"/>
    <a:srgbClr val="F9D600"/>
    <a:srgbClr val="324057"/>
    <a:srgbClr val="007CCE"/>
    <a:srgbClr val="A58C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0" autoAdjust="0"/>
    <p:restoredTop sz="98048" autoAdjust="0"/>
  </p:normalViewPr>
  <p:slideViewPr>
    <p:cSldViewPr snapToGrid="0">
      <p:cViewPr varScale="1">
        <p:scale>
          <a:sx n="82" d="100"/>
          <a:sy n="82" d="100"/>
        </p:scale>
        <p:origin x="1469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6F4280-E525-4C10-A1A2-97E232C0B08C}" type="doc">
      <dgm:prSet loTypeId="urn:microsoft.com/office/officeart/2005/8/layout/cycle6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584AB62-A6CC-4D86-BFC2-706C51FCD34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Аренда на длительный срок                          (5 лет</a:t>
          </a: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D02A81-D16E-4C06-8767-A3973B061881}" type="parTrans" cxnId="{9AB9C5FC-441C-45DA-B03D-7E384856EB05}">
      <dgm:prSet/>
      <dgm:spPr/>
      <dgm:t>
        <a:bodyPr/>
        <a:lstStyle/>
        <a:p>
          <a:endParaRPr lang="ru-RU"/>
        </a:p>
      </dgm:t>
    </dgm:pt>
    <dgm:pt modelId="{12A16DC5-DAFE-4E93-8265-A4EE8B22C57C}" type="sibTrans" cxnId="{9AB9C5FC-441C-45DA-B03D-7E384856EB05}">
      <dgm:prSet/>
      <dgm:spPr/>
      <dgm:t>
        <a:bodyPr/>
        <a:lstStyle/>
        <a:p>
          <a:endParaRPr lang="ru-RU"/>
        </a:p>
      </dgm:t>
    </dgm:pt>
    <dgm:pt modelId="{7C840870-9F30-40EB-9503-920CDA89D714}">
      <dgm:prSet phldrT="[Текст]" custT="1"/>
      <dgm:spPr/>
      <dgm:t>
        <a:bodyPr/>
        <a:lstStyle/>
        <a:p>
          <a:r>
            <a:rPr lang="ru-RU" sz="18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Торги только среди субъектов МСП и самозанятых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E350D5-4E2A-4216-9894-47B8281187C9}" type="parTrans" cxnId="{F1267FE3-4644-4AC7-B379-E605D07920C1}">
      <dgm:prSet/>
      <dgm:spPr/>
      <dgm:t>
        <a:bodyPr/>
        <a:lstStyle/>
        <a:p>
          <a:endParaRPr lang="ru-RU"/>
        </a:p>
      </dgm:t>
    </dgm:pt>
    <dgm:pt modelId="{C4D5761F-C39E-4FA1-8EE8-546C9C217820}" type="sibTrans" cxnId="{F1267FE3-4644-4AC7-B379-E605D07920C1}">
      <dgm:prSet/>
      <dgm:spPr/>
      <dgm:t>
        <a:bodyPr/>
        <a:lstStyle/>
        <a:p>
          <a:endParaRPr lang="ru-RU"/>
        </a:p>
      </dgm:t>
    </dgm:pt>
    <dgm:pt modelId="{DB2ACE49-E7D2-40E9-9B44-1209668D60F8}">
      <dgm:prSet phldrT="[Текст]" custT="1"/>
      <dgm:spPr/>
      <dgm:t>
        <a:bodyPr/>
        <a:lstStyle/>
        <a:p>
          <a:r>
            <a:rPr lang="ru-RU" sz="18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выкупа имущества в случаях, установлен-ных законом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A7F8FF-6F81-4484-B742-B86A74E8AA93}" type="parTrans" cxnId="{E791AF4B-A169-4480-AAFF-6F1EF1C822AA}">
      <dgm:prSet/>
      <dgm:spPr/>
      <dgm:t>
        <a:bodyPr/>
        <a:lstStyle/>
        <a:p>
          <a:endParaRPr lang="ru-RU"/>
        </a:p>
      </dgm:t>
    </dgm:pt>
    <dgm:pt modelId="{2714B18D-A928-42FC-B28E-073448CF2421}" type="sibTrans" cxnId="{E791AF4B-A169-4480-AAFF-6F1EF1C822AA}">
      <dgm:prSet/>
      <dgm:spPr/>
      <dgm:t>
        <a:bodyPr/>
        <a:lstStyle/>
        <a:p>
          <a:endParaRPr lang="ru-RU"/>
        </a:p>
      </dgm:t>
    </dgm:pt>
    <dgm:pt modelId="{BBBC7697-E1B7-4DD3-92B7-C2CC5652951E}">
      <dgm:prSet phldrT="[Текст]" custT="1"/>
      <dgm:spPr/>
      <dgm:t>
        <a:bodyPr/>
        <a:lstStyle/>
        <a:p>
          <a:r>
            <a:rPr lang="ru-RU" sz="18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 посредников напрямую у собственника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80455B-D5C9-4854-A50E-62A6EFD0063E}" type="parTrans" cxnId="{7A6DEAF3-F6E6-4726-8D66-FE534F708079}">
      <dgm:prSet/>
      <dgm:spPr/>
      <dgm:t>
        <a:bodyPr/>
        <a:lstStyle/>
        <a:p>
          <a:endParaRPr lang="ru-RU"/>
        </a:p>
      </dgm:t>
    </dgm:pt>
    <dgm:pt modelId="{888CFA54-2AC8-4491-8A80-0126C318AACA}" type="sibTrans" cxnId="{7A6DEAF3-F6E6-4726-8D66-FE534F708079}">
      <dgm:prSet/>
      <dgm:spPr/>
      <dgm:t>
        <a:bodyPr/>
        <a:lstStyle/>
        <a:p>
          <a:endParaRPr lang="ru-RU"/>
        </a:p>
      </dgm:t>
    </dgm:pt>
    <dgm:pt modelId="{A790D9EB-672A-4DFB-ADFE-BC2961F57315}">
      <dgm:prSet phldrT="[Текст]" custT="1"/>
      <dgm:spPr/>
      <dgm:t>
        <a:bodyPr/>
        <a:lstStyle/>
        <a:p>
          <a:r>
            <a:rPr lang="ru-RU" sz="18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Фиксирован-ная цена договора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C397E4-F497-4A89-9C37-F32F7797B8DE}" type="parTrans" cxnId="{C68326B2-38F4-48DF-A073-621BE8412E13}">
      <dgm:prSet/>
      <dgm:spPr/>
      <dgm:t>
        <a:bodyPr/>
        <a:lstStyle/>
        <a:p>
          <a:endParaRPr lang="ru-RU"/>
        </a:p>
      </dgm:t>
    </dgm:pt>
    <dgm:pt modelId="{B6DBBC4A-93CB-4151-9631-800F51405342}" type="sibTrans" cxnId="{C68326B2-38F4-48DF-A073-621BE8412E13}">
      <dgm:prSet/>
      <dgm:spPr/>
      <dgm:t>
        <a:bodyPr/>
        <a:lstStyle/>
        <a:p>
          <a:endParaRPr lang="ru-RU"/>
        </a:p>
      </dgm:t>
    </dgm:pt>
    <dgm:pt modelId="{FB1DC312-B629-43DE-BAF2-F853CFDD0DF3}" type="pres">
      <dgm:prSet presAssocID="{A86F4280-E525-4C10-A1A2-97E232C0B08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F9BADD-37E5-4936-9155-5430224B51E5}" type="pres">
      <dgm:prSet presAssocID="{0584AB62-A6CC-4D86-BFC2-706C51FCD349}" presName="node" presStyleLbl="node1" presStyleIdx="0" presStyleCnt="5" custScaleX="125617" custScaleY="150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E49FA-1F24-4E03-A88C-ED556078E6F3}" type="pres">
      <dgm:prSet presAssocID="{0584AB62-A6CC-4D86-BFC2-706C51FCD349}" presName="spNode" presStyleCnt="0"/>
      <dgm:spPr/>
    </dgm:pt>
    <dgm:pt modelId="{E98FDA37-C534-4D48-89DD-C8C315438FB0}" type="pres">
      <dgm:prSet presAssocID="{12A16DC5-DAFE-4E93-8265-A4EE8B22C57C}" presName="sibTrans" presStyleLbl="sibTrans1D1" presStyleIdx="0" presStyleCnt="5"/>
      <dgm:spPr/>
      <dgm:t>
        <a:bodyPr/>
        <a:lstStyle/>
        <a:p>
          <a:endParaRPr lang="ru-RU"/>
        </a:p>
      </dgm:t>
    </dgm:pt>
    <dgm:pt modelId="{D18C46D1-FF79-4F0C-9C73-0ADA2479A16B}" type="pres">
      <dgm:prSet presAssocID="{7C840870-9F30-40EB-9503-920CDA89D714}" presName="node" presStyleLbl="node1" presStyleIdx="1" presStyleCnt="5" custScaleX="116398" custScaleY="164774" custRadScaleRad="99232" custRadScaleInc="158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B9F003-A174-4FF3-928A-A3ACFCBCC95D}" type="pres">
      <dgm:prSet presAssocID="{7C840870-9F30-40EB-9503-920CDA89D714}" presName="spNode" presStyleCnt="0"/>
      <dgm:spPr/>
    </dgm:pt>
    <dgm:pt modelId="{E6DFE7D7-D01F-495C-A857-0DFDFA269251}" type="pres">
      <dgm:prSet presAssocID="{C4D5761F-C39E-4FA1-8EE8-546C9C217820}" presName="sibTrans" presStyleLbl="sibTrans1D1" presStyleIdx="1" presStyleCnt="5"/>
      <dgm:spPr/>
      <dgm:t>
        <a:bodyPr/>
        <a:lstStyle/>
        <a:p>
          <a:endParaRPr lang="ru-RU"/>
        </a:p>
      </dgm:t>
    </dgm:pt>
    <dgm:pt modelId="{E4F00B0B-97EA-4A02-8056-8D9775AE80B3}" type="pres">
      <dgm:prSet presAssocID="{DB2ACE49-E7D2-40E9-9B44-1209668D60F8}" presName="node" presStyleLbl="node1" presStyleIdx="2" presStyleCnt="5" custScaleX="114540" custScaleY="156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29A9B7-C72F-49DC-8086-CD9E8071C543}" type="pres">
      <dgm:prSet presAssocID="{DB2ACE49-E7D2-40E9-9B44-1209668D60F8}" presName="spNode" presStyleCnt="0"/>
      <dgm:spPr/>
    </dgm:pt>
    <dgm:pt modelId="{F5865AF7-8FDF-4141-98A3-A257E96116A8}" type="pres">
      <dgm:prSet presAssocID="{2714B18D-A928-42FC-B28E-073448CF2421}" presName="sibTrans" presStyleLbl="sibTrans1D1" presStyleIdx="2" presStyleCnt="5"/>
      <dgm:spPr/>
      <dgm:t>
        <a:bodyPr/>
        <a:lstStyle/>
        <a:p>
          <a:endParaRPr lang="ru-RU"/>
        </a:p>
      </dgm:t>
    </dgm:pt>
    <dgm:pt modelId="{76F40430-6DF1-42EF-9FE4-3AB7F30CF6EA}" type="pres">
      <dgm:prSet presAssocID="{BBBC7697-E1B7-4DD3-92B7-C2CC5652951E}" presName="node" presStyleLbl="node1" presStyleIdx="3" presStyleCnt="5" custScaleX="117888" custScaleY="160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000039-3FB7-4C3D-A7D0-A8CE5D59362E}" type="pres">
      <dgm:prSet presAssocID="{BBBC7697-E1B7-4DD3-92B7-C2CC5652951E}" presName="spNode" presStyleCnt="0"/>
      <dgm:spPr/>
    </dgm:pt>
    <dgm:pt modelId="{596F8E3A-BF25-4A07-A344-F7E2EA77B53E}" type="pres">
      <dgm:prSet presAssocID="{888CFA54-2AC8-4491-8A80-0126C318AACA}" presName="sibTrans" presStyleLbl="sibTrans1D1" presStyleIdx="3" presStyleCnt="5"/>
      <dgm:spPr/>
      <dgm:t>
        <a:bodyPr/>
        <a:lstStyle/>
        <a:p>
          <a:endParaRPr lang="ru-RU"/>
        </a:p>
      </dgm:t>
    </dgm:pt>
    <dgm:pt modelId="{A9E2322F-F8A4-4C1D-A0D8-C3F7952D1090}" type="pres">
      <dgm:prSet presAssocID="{A790D9EB-672A-4DFB-ADFE-BC2961F57315}" presName="node" presStyleLbl="node1" presStyleIdx="4" presStyleCnt="5" custScaleX="113456" custScaleY="166954" custRadScaleRad="98040" custRadScaleInc="-16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D266BD-98E2-4E50-9C5F-8B66962B5373}" type="pres">
      <dgm:prSet presAssocID="{A790D9EB-672A-4DFB-ADFE-BC2961F57315}" presName="spNode" presStyleCnt="0"/>
      <dgm:spPr/>
    </dgm:pt>
    <dgm:pt modelId="{179B34CA-C864-4DD7-B5A6-C3686130C01D}" type="pres">
      <dgm:prSet presAssocID="{B6DBBC4A-93CB-4151-9631-800F51405342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21D5B018-85BE-4204-9B58-60D5EBC313FA}" type="presOf" srcId="{C4D5761F-C39E-4FA1-8EE8-546C9C217820}" destId="{E6DFE7D7-D01F-495C-A857-0DFDFA269251}" srcOrd="0" destOrd="0" presId="urn:microsoft.com/office/officeart/2005/8/layout/cycle6"/>
    <dgm:cxn modelId="{F1267FE3-4644-4AC7-B379-E605D07920C1}" srcId="{A86F4280-E525-4C10-A1A2-97E232C0B08C}" destId="{7C840870-9F30-40EB-9503-920CDA89D714}" srcOrd="1" destOrd="0" parTransId="{83E350D5-4E2A-4216-9894-47B8281187C9}" sibTransId="{C4D5761F-C39E-4FA1-8EE8-546C9C217820}"/>
    <dgm:cxn modelId="{E791AF4B-A169-4480-AAFF-6F1EF1C822AA}" srcId="{A86F4280-E525-4C10-A1A2-97E232C0B08C}" destId="{DB2ACE49-E7D2-40E9-9B44-1209668D60F8}" srcOrd="2" destOrd="0" parTransId="{57A7F8FF-6F81-4484-B742-B86A74E8AA93}" sibTransId="{2714B18D-A928-42FC-B28E-073448CF2421}"/>
    <dgm:cxn modelId="{C34F9020-740E-4A0F-B670-12018F7BB2CF}" type="presOf" srcId="{A86F4280-E525-4C10-A1A2-97E232C0B08C}" destId="{FB1DC312-B629-43DE-BAF2-F853CFDD0DF3}" srcOrd="0" destOrd="0" presId="urn:microsoft.com/office/officeart/2005/8/layout/cycle6"/>
    <dgm:cxn modelId="{0C2A84C8-8AEA-4894-AA42-933397B26CAF}" type="presOf" srcId="{12A16DC5-DAFE-4E93-8265-A4EE8B22C57C}" destId="{E98FDA37-C534-4D48-89DD-C8C315438FB0}" srcOrd="0" destOrd="0" presId="urn:microsoft.com/office/officeart/2005/8/layout/cycle6"/>
    <dgm:cxn modelId="{BCA19128-E24C-4138-8F96-BDD74EC439F4}" type="presOf" srcId="{0584AB62-A6CC-4D86-BFC2-706C51FCD349}" destId="{20F9BADD-37E5-4936-9155-5430224B51E5}" srcOrd="0" destOrd="0" presId="urn:microsoft.com/office/officeart/2005/8/layout/cycle6"/>
    <dgm:cxn modelId="{7A6DEAF3-F6E6-4726-8D66-FE534F708079}" srcId="{A86F4280-E525-4C10-A1A2-97E232C0B08C}" destId="{BBBC7697-E1B7-4DD3-92B7-C2CC5652951E}" srcOrd="3" destOrd="0" parTransId="{7D80455B-D5C9-4854-A50E-62A6EFD0063E}" sibTransId="{888CFA54-2AC8-4491-8A80-0126C318AACA}"/>
    <dgm:cxn modelId="{D64AEB04-5356-47A6-BC0A-7E3762DAF295}" type="presOf" srcId="{DB2ACE49-E7D2-40E9-9B44-1209668D60F8}" destId="{E4F00B0B-97EA-4A02-8056-8D9775AE80B3}" srcOrd="0" destOrd="0" presId="urn:microsoft.com/office/officeart/2005/8/layout/cycle6"/>
    <dgm:cxn modelId="{9AB9C5FC-441C-45DA-B03D-7E384856EB05}" srcId="{A86F4280-E525-4C10-A1A2-97E232C0B08C}" destId="{0584AB62-A6CC-4D86-BFC2-706C51FCD349}" srcOrd="0" destOrd="0" parTransId="{62D02A81-D16E-4C06-8767-A3973B061881}" sibTransId="{12A16DC5-DAFE-4E93-8265-A4EE8B22C57C}"/>
    <dgm:cxn modelId="{99499F93-2346-441D-9FFB-C20D60EDA039}" type="presOf" srcId="{888CFA54-2AC8-4491-8A80-0126C318AACA}" destId="{596F8E3A-BF25-4A07-A344-F7E2EA77B53E}" srcOrd="0" destOrd="0" presId="urn:microsoft.com/office/officeart/2005/8/layout/cycle6"/>
    <dgm:cxn modelId="{D6EDC1B5-31C0-4054-96EF-E6A63C749110}" type="presOf" srcId="{A790D9EB-672A-4DFB-ADFE-BC2961F57315}" destId="{A9E2322F-F8A4-4C1D-A0D8-C3F7952D1090}" srcOrd="0" destOrd="0" presId="urn:microsoft.com/office/officeart/2005/8/layout/cycle6"/>
    <dgm:cxn modelId="{A5348542-C172-4945-9BAE-A824DF9AF807}" type="presOf" srcId="{7C840870-9F30-40EB-9503-920CDA89D714}" destId="{D18C46D1-FF79-4F0C-9C73-0ADA2479A16B}" srcOrd="0" destOrd="0" presId="urn:microsoft.com/office/officeart/2005/8/layout/cycle6"/>
    <dgm:cxn modelId="{26BDB7C9-247A-4912-A7A9-2E649CE038C4}" type="presOf" srcId="{B6DBBC4A-93CB-4151-9631-800F51405342}" destId="{179B34CA-C864-4DD7-B5A6-C3686130C01D}" srcOrd="0" destOrd="0" presId="urn:microsoft.com/office/officeart/2005/8/layout/cycle6"/>
    <dgm:cxn modelId="{C68326B2-38F4-48DF-A073-621BE8412E13}" srcId="{A86F4280-E525-4C10-A1A2-97E232C0B08C}" destId="{A790D9EB-672A-4DFB-ADFE-BC2961F57315}" srcOrd="4" destOrd="0" parTransId="{4FC397E4-F497-4A89-9C37-F32F7797B8DE}" sibTransId="{B6DBBC4A-93CB-4151-9631-800F51405342}"/>
    <dgm:cxn modelId="{D27C3198-D39A-4AD4-8168-F176C4F87690}" type="presOf" srcId="{BBBC7697-E1B7-4DD3-92B7-C2CC5652951E}" destId="{76F40430-6DF1-42EF-9FE4-3AB7F30CF6EA}" srcOrd="0" destOrd="0" presId="urn:microsoft.com/office/officeart/2005/8/layout/cycle6"/>
    <dgm:cxn modelId="{B2FD0099-182D-4D72-8D64-7F6EFE58CAB3}" type="presOf" srcId="{2714B18D-A928-42FC-B28E-073448CF2421}" destId="{F5865AF7-8FDF-4141-98A3-A257E96116A8}" srcOrd="0" destOrd="0" presId="urn:microsoft.com/office/officeart/2005/8/layout/cycle6"/>
    <dgm:cxn modelId="{4D1A4936-864B-49DE-A325-01F7E4E0D259}" type="presParOf" srcId="{FB1DC312-B629-43DE-BAF2-F853CFDD0DF3}" destId="{20F9BADD-37E5-4936-9155-5430224B51E5}" srcOrd="0" destOrd="0" presId="urn:microsoft.com/office/officeart/2005/8/layout/cycle6"/>
    <dgm:cxn modelId="{C7CAFF58-F76C-4FE7-8534-ED310F1FAEA5}" type="presParOf" srcId="{FB1DC312-B629-43DE-BAF2-F853CFDD0DF3}" destId="{B4CE49FA-1F24-4E03-A88C-ED556078E6F3}" srcOrd="1" destOrd="0" presId="urn:microsoft.com/office/officeart/2005/8/layout/cycle6"/>
    <dgm:cxn modelId="{D4ECDEC5-FD27-4787-9DD3-27E2429B2F72}" type="presParOf" srcId="{FB1DC312-B629-43DE-BAF2-F853CFDD0DF3}" destId="{E98FDA37-C534-4D48-89DD-C8C315438FB0}" srcOrd="2" destOrd="0" presId="urn:microsoft.com/office/officeart/2005/8/layout/cycle6"/>
    <dgm:cxn modelId="{2F5FBEA9-2327-4BA9-A998-E3A07FBB9707}" type="presParOf" srcId="{FB1DC312-B629-43DE-BAF2-F853CFDD0DF3}" destId="{D18C46D1-FF79-4F0C-9C73-0ADA2479A16B}" srcOrd="3" destOrd="0" presId="urn:microsoft.com/office/officeart/2005/8/layout/cycle6"/>
    <dgm:cxn modelId="{69D51989-A2E5-4FCA-B842-75F1F3F56F55}" type="presParOf" srcId="{FB1DC312-B629-43DE-BAF2-F853CFDD0DF3}" destId="{56B9F003-A174-4FF3-928A-A3ACFCBCC95D}" srcOrd="4" destOrd="0" presId="urn:microsoft.com/office/officeart/2005/8/layout/cycle6"/>
    <dgm:cxn modelId="{C3FF1F65-BC69-4E4A-8A6D-88623583362D}" type="presParOf" srcId="{FB1DC312-B629-43DE-BAF2-F853CFDD0DF3}" destId="{E6DFE7D7-D01F-495C-A857-0DFDFA269251}" srcOrd="5" destOrd="0" presId="urn:microsoft.com/office/officeart/2005/8/layout/cycle6"/>
    <dgm:cxn modelId="{876E9D18-A2DC-4B71-A87D-2573D8D34311}" type="presParOf" srcId="{FB1DC312-B629-43DE-BAF2-F853CFDD0DF3}" destId="{E4F00B0B-97EA-4A02-8056-8D9775AE80B3}" srcOrd="6" destOrd="0" presId="urn:microsoft.com/office/officeart/2005/8/layout/cycle6"/>
    <dgm:cxn modelId="{356DFEFC-5DDC-46C4-B4B2-DCF764EA57A9}" type="presParOf" srcId="{FB1DC312-B629-43DE-BAF2-F853CFDD0DF3}" destId="{A829A9B7-C72F-49DC-8086-CD9E8071C543}" srcOrd="7" destOrd="0" presId="urn:microsoft.com/office/officeart/2005/8/layout/cycle6"/>
    <dgm:cxn modelId="{ED3D8DF7-8734-45E4-8E57-1D2FDCB91236}" type="presParOf" srcId="{FB1DC312-B629-43DE-BAF2-F853CFDD0DF3}" destId="{F5865AF7-8FDF-4141-98A3-A257E96116A8}" srcOrd="8" destOrd="0" presId="urn:microsoft.com/office/officeart/2005/8/layout/cycle6"/>
    <dgm:cxn modelId="{4468E3F5-CAF9-441A-BD0A-9CD8D73920EA}" type="presParOf" srcId="{FB1DC312-B629-43DE-BAF2-F853CFDD0DF3}" destId="{76F40430-6DF1-42EF-9FE4-3AB7F30CF6EA}" srcOrd="9" destOrd="0" presId="urn:microsoft.com/office/officeart/2005/8/layout/cycle6"/>
    <dgm:cxn modelId="{EBDF6771-0398-42C0-A0F2-9F4E8C43DE49}" type="presParOf" srcId="{FB1DC312-B629-43DE-BAF2-F853CFDD0DF3}" destId="{3C000039-3FB7-4C3D-A7D0-A8CE5D59362E}" srcOrd="10" destOrd="0" presId="urn:microsoft.com/office/officeart/2005/8/layout/cycle6"/>
    <dgm:cxn modelId="{92816A45-9E39-42AD-A104-BF4E82EBC671}" type="presParOf" srcId="{FB1DC312-B629-43DE-BAF2-F853CFDD0DF3}" destId="{596F8E3A-BF25-4A07-A344-F7E2EA77B53E}" srcOrd="11" destOrd="0" presId="urn:microsoft.com/office/officeart/2005/8/layout/cycle6"/>
    <dgm:cxn modelId="{04DD9551-AF39-49A5-9FFF-EF60DA6823F3}" type="presParOf" srcId="{FB1DC312-B629-43DE-BAF2-F853CFDD0DF3}" destId="{A9E2322F-F8A4-4C1D-A0D8-C3F7952D1090}" srcOrd="12" destOrd="0" presId="urn:microsoft.com/office/officeart/2005/8/layout/cycle6"/>
    <dgm:cxn modelId="{195864A8-643A-4FCE-8346-E5D6BC8F33B4}" type="presParOf" srcId="{FB1DC312-B629-43DE-BAF2-F853CFDD0DF3}" destId="{8DD266BD-98E2-4E50-9C5F-8B66962B5373}" srcOrd="13" destOrd="0" presId="urn:microsoft.com/office/officeart/2005/8/layout/cycle6"/>
    <dgm:cxn modelId="{81CD7835-8C12-4C91-B048-4F865AE36CA0}" type="presParOf" srcId="{FB1DC312-B629-43DE-BAF2-F853CFDD0DF3}" destId="{179B34CA-C864-4DD7-B5A6-C3686130C01D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92F25E-FFF9-4D5A-AE95-DC7D30425CEF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9A21B42F-EEC1-4BA7-A4DF-4DF10C6D5A8F}">
      <dgm:prSet phldrT="[Текст]"/>
      <dgm:spPr/>
      <dgm:t>
        <a:bodyPr/>
        <a:lstStyle/>
        <a:p>
          <a:r>
            <a:rPr lang="ru-RU" dirty="0" smtClean="0"/>
            <a:t>Требования к предпринимателям</a:t>
          </a:r>
          <a:endParaRPr lang="ru-RU" dirty="0"/>
        </a:p>
      </dgm:t>
    </dgm:pt>
    <dgm:pt modelId="{AE959337-E716-4680-974C-A80BD49B12AE}" type="parTrans" cxnId="{6F1096CF-6B0F-4D5A-B170-9C371A500F20}">
      <dgm:prSet/>
      <dgm:spPr/>
      <dgm:t>
        <a:bodyPr/>
        <a:lstStyle/>
        <a:p>
          <a:endParaRPr lang="ru-RU"/>
        </a:p>
      </dgm:t>
    </dgm:pt>
    <dgm:pt modelId="{EA45F9E2-EDA6-477F-9700-BFC7CD313C8F}" type="sibTrans" cxnId="{6F1096CF-6B0F-4D5A-B170-9C371A500F20}">
      <dgm:prSet/>
      <dgm:spPr/>
      <dgm:t>
        <a:bodyPr/>
        <a:lstStyle/>
        <a:p>
          <a:endParaRPr lang="ru-RU"/>
        </a:p>
      </dgm:t>
    </dgm:pt>
    <dgm:pt modelId="{8D600B29-5825-4A34-9B7B-53193D170A4D}">
      <dgm:prSet phldrT="[Текст]"/>
      <dgm:spPr/>
      <dgm:t>
        <a:bodyPr/>
        <a:lstStyle/>
        <a:p>
          <a:r>
            <a:rPr lang="ru-RU" dirty="0" smtClean="0"/>
            <a:t>Отнесение к субъектам МСП (Единый реестр субъектов МСП) или регистрация в качестве </a:t>
          </a:r>
          <a:r>
            <a:rPr lang="ru-RU" dirty="0" err="1" smtClean="0"/>
            <a:t>самозанятого</a:t>
          </a:r>
          <a:r>
            <a:rPr lang="ru-RU" dirty="0" smtClean="0"/>
            <a:t> гражданина</a:t>
          </a:r>
          <a:endParaRPr lang="ru-RU" dirty="0"/>
        </a:p>
      </dgm:t>
    </dgm:pt>
    <dgm:pt modelId="{75ACC89A-C35C-4341-804E-D86353E1FA85}" type="parTrans" cxnId="{BFE2736D-C48D-4D18-B220-9B95F33B08E4}">
      <dgm:prSet/>
      <dgm:spPr/>
      <dgm:t>
        <a:bodyPr/>
        <a:lstStyle/>
        <a:p>
          <a:endParaRPr lang="ru-RU"/>
        </a:p>
      </dgm:t>
    </dgm:pt>
    <dgm:pt modelId="{F4665E03-F076-4D0D-8FE2-715FCB48D9E3}" type="sibTrans" cxnId="{BFE2736D-C48D-4D18-B220-9B95F33B08E4}">
      <dgm:prSet/>
      <dgm:spPr/>
      <dgm:t>
        <a:bodyPr/>
        <a:lstStyle/>
        <a:p>
          <a:endParaRPr lang="ru-RU"/>
        </a:p>
      </dgm:t>
    </dgm:pt>
    <dgm:pt modelId="{5CC814F3-BC78-413D-9C75-176F88B4921C}">
      <dgm:prSet phldrT="[Текст]"/>
      <dgm:spPr/>
      <dgm:t>
        <a:bodyPr/>
        <a:lstStyle/>
        <a:p>
          <a:r>
            <a:rPr lang="ru-RU" dirty="0" smtClean="0"/>
            <a:t>Сроки предоставления имущества</a:t>
          </a:r>
          <a:endParaRPr lang="ru-RU" dirty="0"/>
        </a:p>
      </dgm:t>
    </dgm:pt>
    <dgm:pt modelId="{EFAC04EA-36B4-4488-A181-E178A180C6E2}" type="parTrans" cxnId="{6C21DDAF-EAC7-46FB-ADB8-787662640866}">
      <dgm:prSet/>
      <dgm:spPr/>
      <dgm:t>
        <a:bodyPr/>
        <a:lstStyle/>
        <a:p>
          <a:endParaRPr lang="ru-RU"/>
        </a:p>
      </dgm:t>
    </dgm:pt>
    <dgm:pt modelId="{56698A0B-EA53-48CF-8FEA-A17DABEF19FA}" type="sibTrans" cxnId="{6C21DDAF-EAC7-46FB-ADB8-787662640866}">
      <dgm:prSet/>
      <dgm:spPr/>
      <dgm:t>
        <a:bodyPr/>
        <a:lstStyle/>
        <a:p>
          <a:endParaRPr lang="ru-RU"/>
        </a:p>
      </dgm:t>
    </dgm:pt>
    <dgm:pt modelId="{F0ED2EFA-7CA6-4AD3-B465-93258F20A6E7}">
      <dgm:prSet phldrT="[Текст]"/>
      <dgm:spPr/>
      <dgm:t>
        <a:bodyPr/>
        <a:lstStyle/>
        <a:p>
          <a:r>
            <a:rPr lang="ru-RU" dirty="0" smtClean="0"/>
            <a:t>До 3 месяцев</a:t>
          </a:r>
          <a:endParaRPr lang="ru-RU" dirty="0"/>
        </a:p>
      </dgm:t>
    </dgm:pt>
    <dgm:pt modelId="{B0D785A0-960A-4013-96AC-95674C977271}" type="parTrans" cxnId="{73722039-D70C-4B65-83DD-47A3711F9CE8}">
      <dgm:prSet/>
      <dgm:spPr/>
      <dgm:t>
        <a:bodyPr/>
        <a:lstStyle/>
        <a:p>
          <a:endParaRPr lang="ru-RU"/>
        </a:p>
      </dgm:t>
    </dgm:pt>
    <dgm:pt modelId="{7F4DE343-0214-476B-8E40-8CB9CF8B712A}" type="sibTrans" cxnId="{73722039-D70C-4B65-83DD-47A3711F9CE8}">
      <dgm:prSet/>
      <dgm:spPr/>
      <dgm:t>
        <a:bodyPr/>
        <a:lstStyle/>
        <a:p>
          <a:endParaRPr lang="ru-RU"/>
        </a:p>
      </dgm:t>
    </dgm:pt>
    <dgm:pt modelId="{6AD8C090-8E7B-4399-84C0-E1517F3D3AD6}">
      <dgm:prSet phldrT="[Текст]"/>
      <dgm:spPr/>
      <dgm:t>
        <a:bodyPr/>
        <a:lstStyle/>
        <a:p>
          <a:r>
            <a:rPr lang="ru-RU" dirty="0" smtClean="0"/>
            <a:t>Дополнительные возможности</a:t>
          </a:r>
          <a:endParaRPr lang="ru-RU" dirty="0"/>
        </a:p>
      </dgm:t>
    </dgm:pt>
    <dgm:pt modelId="{958B49F1-2638-4BFE-9D99-189325667A23}" type="parTrans" cxnId="{C1EB2D05-70FB-45FC-8E32-59C2D7016777}">
      <dgm:prSet/>
      <dgm:spPr/>
      <dgm:t>
        <a:bodyPr/>
        <a:lstStyle/>
        <a:p>
          <a:endParaRPr lang="ru-RU"/>
        </a:p>
      </dgm:t>
    </dgm:pt>
    <dgm:pt modelId="{7C2FD500-C47A-4A92-8573-AB0FEAAEAE52}" type="sibTrans" cxnId="{C1EB2D05-70FB-45FC-8E32-59C2D7016777}">
      <dgm:prSet/>
      <dgm:spPr/>
      <dgm:t>
        <a:bodyPr/>
        <a:lstStyle/>
        <a:p>
          <a:endParaRPr lang="ru-RU"/>
        </a:p>
      </dgm:t>
    </dgm:pt>
    <dgm:pt modelId="{3FA0546D-AD2C-42EC-9149-BCE3B1696B90}">
      <dgm:prSet phldrT="[Текст]"/>
      <dgm:spPr/>
      <dgm:t>
        <a:bodyPr/>
        <a:lstStyle/>
        <a:p>
          <a:r>
            <a:rPr lang="ru-RU" dirty="0" smtClean="0"/>
            <a:t>Наряду с имущественной поддержкой могут быть предоставлены меры консультационной и иной запрашиваемой поддержки</a:t>
          </a:r>
          <a:endParaRPr lang="ru-RU" dirty="0"/>
        </a:p>
      </dgm:t>
    </dgm:pt>
    <dgm:pt modelId="{44244C7D-F098-48C8-BA2A-8E645E7B551F}" type="parTrans" cxnId="{2DA64FFF-8814-4CBB-A4CE-23AF85F3021B}">
      <dgm:prSet/>
      <dgm:spPr/>
      <dgm:t>
        <a:bodyPr/>
        <a:lstStyle/>
        <a:p>
          <a:endParaRPr lang="ru-RU"/>
        </a:p>
      </dgm:t>
    </dgm:pt>
    <dgm:pt modelId="{265B51E4-EEA0-4876-AF78-D0DA168587C8}" type="sibTrans" cxnId="{2DA64FFF-8814-4CBB-A4CE-23AF85F3021B}">
      <dgm:prSet/>
      <dgm:spPr/>
      <dgm:t>
        <a:bodyPr/>
        <a:lstStyle/>
        <a:p>
          <a:endParaRPr lang="ru-RU"/>
        </a:p>
      </dgm:t>
    </dgm:pt>
    <dgm:pt modelId="{D93A23B2-AB04-44D1-9722-91E17CE6A4DB}" type="pres">
      <dgm:prSet presAssocID="{D892F25E-FFF9-4D5A-AE95-DC7D30425CE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A8BFA1-20FB-4BD6-97D5-27A7F718EBBC}" type="pres">
      <dgm:prSet presAssocID="{9A21B42F-EEC1-4BA7-A4DF-4DF10C6D5A8F}" presName="linNode" presStyleCnt="0"/>
      <dgm:spPr/>
    </dgm:pt>
    <dgm:pt modelId="{642522B7-66EF-4679-8D87-AA95463A686E}" type="pres">
      <dgm:prSet presAssocID="{9A21B42F-EEC1-4BA7-A4DF-4DF10C6D5A8F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41300-9C0D-4827-B10F-13658EC78E42}" type="pres">
      <dgm:prSet presAssocID="{9A21B42F-EEC1-4BA7-A4DF-4DF10C6D5A8F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479BBF-335F-4C8D-8E55-B2CABAFA9B85}" type="pres">
      <dgm:prSet presAssocID="{EA45F9E2-EDA6-477F-9700-BFC7CD313C8F}" presName="sp" presStyleCnt="0"/>
      <dgm:spPr/>
    </dgm:pt>
    <dgm:pt modelId="{1429D5EE-AB82-41E7-AB53-E47E87661E63}" type="pres">
      <dgm:prSet presAssocID="{5CC814F3-BC78-413D-9C75-176F88B4921C}" presName="linNode" presStyleCnt="0"/>
      <dgm:spPr/>
    </dgm:pt>
    <dgm:pt modelId="{61F8459B-130A-438D-86F9-450399385898}" type="pres">
      <dgm:prSet presAssocID="{5CC814F3-BC78-413D-9C75-176F88B4921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FE2E3F-E0F4-4978-BD16-A35B74C7B26E}" type="pres">
      <dgm:prSet presAssocID="{5CC814F3-BC78-413D-9C75-176F88B4921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B53EB-601D-4424-9284-A40E9D3265DD}" type="pres">
      <dgm:prSet presAssocID="{56698A0B-EA53-48CF-8FEA-A17DABEF19FA}" presName="sp" presStyleCnt="0"/>
      <dgm:spPr/>
    </dgm:pt>
    <dgm:pt modelId="{7492ACA2-B7F6-4D5B-858C-549BB6CCEC46}" type="pres">
      <dgm:prSet presAssocID="{6AD8C090-8E7B-4399-84C0-E1517F3D3AD6}" presName="linNode" presStyleCnt="0"/>
      <dgm:spPr/>
    </dgm:pt>
    <dgm:pt modelId="{02B74A32-5D49-4F60-96E6-6872D80336B6}" type="pres">
      <dgm:prSet presAssocID="{6AD8C090-8E7B-4399-84C0-E1517F3D3AD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25D8D0-1C51-4DA4-8181-F36E44BE8D9D}" type="pres">
      <dgm:prSet presAssocID="{6AD8C090-8E7B-4399-84C0-E1517F3D3AD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722039-D70C-4B65-83DD-47A3711F9CE8}" srcId="{5CC814F3-BC78-413D-9C75-176F88B4921C}" destId="{F0ED2EFA-7CA6-4AD3-B465-93258F20A6E7}" srcOrd="0" destOrd="0" parTransId="{B0D785A0-960A-4013-96AC-95674C977271}" sibTransId="{7F4DE343-0214-476B-8E40-8CB9CF8B712A}"/>
    <dgm:cxn modelId="{8AF91F02-5F9F-4795-A61B-C2EF52B07867}" type="presOf" srcId="{5CC814F3-BC78-413D-9C75-176F88B4921C}" destId="{61F8459B-130A-438D-86F9-450399385898}" srcOrd="0" destOrd="0" presId="urn:microsoft.com/office/officeart/2005/8/layout/vList5"/>
    <dgm:cxn modelId="{2DA64FFF-8814-4CBB-A4CE-23AF85F3021B}" srcId="{6AD8C090-8E7B-4399-84C0-E1517F3D3AD6}" destId="{3FA0546D-AD2C-42EC-9149-BCE3B1696B90}" srcOrd="0" destOrd="0" parTransId="{44244C7D-F098-48C8-BA2A-8E645E7B551F}" sibTransId="{265B51E4-EEA0-4876-AF78-D0DA168587C8}"/>
    <dgm:cxn modelId="{FD9B7EA6-748A-41BE-BBCF-3481B5236467}" type="presOf" srcId="{6AD8C090-8E7B-4399-84C0-E1517F3D3AD6}" destId="{02B74A32-5D49-4F60-96E6-6872D80336B6}" srcOrd="0" destOrd="0" presId="urn:microsoft.com/office/officeart/2005/8/layout/vList5"/>
    <dgm:cxn modelId="{18AC55AC-C9ED-4C5C-8B05-14A1C05A5200}" type="presOf" srcId="{8D600B29-5825-4A34-9B7B-53193D170A4D}" destId="{99441300-9C0D-4827-B10F-13658EC78E42}" srcOrd="0" destOrd="0" presId="urn:microsoft.com/office/officeart/2005/8/layout/vList5"/>
    <dgm:cxn modelId="{ECFC3E2B-6A87-404E-9126-3EB2FDC92B17}" type="presOf" srcId="{F0ED2EFA-7CA6-4AD3-B465-93258F20A6E7}" destId="{0AFE2E3F-E0F4-4978-BD16-A35B74C7B26E}" srcOrd="0" destOrd="0" presId="urn:microsoft.com/office/officeart/2005/8/layout/vList5"/>
    <dgm:cxn modelId="{BFE2736D-C48D-4D18-B220-9B95F33B08E4}" srcId="{9A21B42F-EEC1-4BA7-A4DF-4DF10C6D5A8F}" destId="{8D600B29-5825-4A34-9B7B-53193D170A4D}" srcOrd="0" destOrd="0" parTransId="{75ACC89A-C35C-4341-804E-D86353E1FA85}" sibTransId="{F4665E03-F076-4D0D-8FE2-715FCB48D9E3}"/>
    <dgm:cxn modelId="{6F1096CF-6B0F-4D5A-B170-9C371A500F20}" srcId="{D892F25E-FFF9-4D5A-AE95-DC7D30425CEF}" destId="{9A21B42F-EEC1-4BA7-A4DF-4DF10C6D5A8F}" srcOrd="0" destOrd="0" parTransId="{AE959337-E716-4680-974C-A80BD49B12AE}" sibTransId="{EA45F9E2-EDA6-477F-9700-BFC7CD313C8F}"/>
    <dgm:cxn modelId="{934BFACA-02D2-4F51-B0F5-9DA17B0F52B2}" type="presOf" srcId="{3FA0546D-AD2C-42EC-9149-BCE3B1696B90}" destId="{3825D8D0-1C51-4DA4-8181-F36E44BE8D9D}" srcOrd="0" destOrd="0" presId="urn:microsoft.com/office/officeart/2005/8/layout/vList5"/>
    <dgm:cxn modelId="{6C21DDAF-EAC7-46FB-ADB8-787662640866}" srcId="{D892F25E-FFF9-4D5A-AE95-DC7D30425CEF}" destId="{5CC814F3-BC78-413D-9C75-176F88B4921C}" srcOrd="1" destOrd="0" parTransId="{EFAC04EA-36B4-4488-A181-E178A180C6E2}" sibTransId="{56698A0B-EA53-48CF-8FEA-A17DABEF19FA}"/>
    <dgm:cxn modelId="{96A265BC-7D1F-4607-BB7C-252721F3CB18}" type="presOf" srcId="{9A21B42F-EEC1-4BA7-A4DF-4DF10C6D5A8F}" destId="{642522B7-66EF-4679-8D87-AA95463A686E}" srcOrd="0" destOrd="0" presId="urn:microsoft.com/office/officeart/2005/8/layout/vList5"/>
    <dgm:cxn modelId="{AFE663F2-D4E3-4512-8020-DA538F499101}" type="presOf" srcId="{D892F25E-FFF9-4D5A-AE95-DC7D30425CEF}" destId="{D93A23B2-AB04-44D1-9722-91E17CE6A4DB}" srcOrd="0" destOrd="0" presId="urn:microsoft.com/office/officeart/2005/8/layout/vList5"/>
    <dgm:cxn modelId="{C1EB2D05-70FB-45FC-8E32-59C2D7016777}" srcId="{D892F25E-FFF9-4D5A-AE95-DC7D30425CEF}" destId="{6AD8C090-8E7B-4399-84C0-E1517F3D3AD6}" srcOrd="2" destOrd="0" parTransId="{958B49F1-2638-4BFE-9D99-189325667A23}" sibTransId="{7C2FD500-C47A-4A92-8573-AB0FEAAEAE52}"/>
    <dgm:cxn modelId="{B9CC189D-02BA-49EF-B094-0C438CDE1094}" type="presParOf" srcId="{D93A23B2-AB04-44D1-9722-91E17CE6A4DB}" destId="{03A8BFA1-20FB-4BD6-97D5-27A7F718EBBC}" srcOrd="0" destOrd="0" presId="urn:microsoft.com/office/officeart/2005/8/layout/vList5"/>
    <dgm:cxn modelId="{2D847CCE-BEDE-4687-838B-8B7EB76836B4}" type="presParOf" srcId="{03A8BFA1-20FB-4BD6-97D5-27A7F718EBBC}" destId="{642522B7-66EF-4679-8D87-AA95463A686E}" srcOrd="0" destOrd="0" presId="urn:microsoft.com/office/officeart/2005/8/layout/vList5"/>
    <dgm:cxn modelId="{FF800943-9A1B-48F3-9460-E233628ACD68}" type="presParOf" srcId="{03A8BFA1-20FB-4BD6-97D5-27A7F718EBBC}" destId="{99441300-9C0D-4827-B10F-13658EC78E42}" srcOrd="1" destOrd="0" presId="urn:microsoft.com/office/officeart/2005/8/layout/vList5"/>
    <dgm:cxn modelId="{CCFAE055-D973-44FD-B2F8-6151886EE1E1}" type="presParOf" srcId="{D93A23B2-AB04-44D1-9722-91E17CE6A4DB}" destId="{E5479BBF-335F-4C8D-8E55-B2CABAFA9B85}" srcOrd="1" destOrd="0" presId="urn:microsoft.com/office/officeart/2005/8/layout/vList5"/>
    <dgm:cxn modelId="{1A777C59-21A3-4D46-A618-C84F7AC2EB8F}" type="presParOf" srcId="{D93A23B2-AB04-44D1-9722-91E17CE6A4DB}" destId="{1429D5EE-AB82-41E7-AB53-E47E87661E63}" srcOrd="2" destOrd="0" presId="urn:microsoft.com/office/officeart/2005/8/layout/vList5"/>
    <dgm:cxn modelId="{5E4204B6-A23E-4095-8B9D-03FB0ED09CE1}" type="presParOf" srcId="{1429D5EE-AB82-41E7-AB53-E47E87661E63}" destId="{61F8459B-130A-438D-86F9-450399385898}" srcOrd="0" destOrd="0" presId="urn:microsoft.com/office/officeart/2005/8/layout/vList5"/>
    <dgm:cxn modelId="{ADC37661-06B6-47F1-9924-2C3E35B12849}" type="presParOf" srcId="{1429D5EE-AB82-41E7-AB53-E47E87661E63}" destId="{0AFE2E3F-E0F4-4978-BD16-A35B74C7B26E}" srcOrd="1" destOrd="0" presId="urn:microsoft.com/office/officeart/2005/8/layout/vList5"/>
    <dgm:cxn modelId="{82E4A5F8-50BA-4B39-BEE4-FD7682B0323C}" type="presParOf" srcId="{D93A23B2-AB04-44D1-9722-91E17CE6A4DB}" destId="{995B53EB-601D-4424-9284-A40E9D3265DD}" srcOrd="3" destOrd="0" presId="urn:microsoft.com/office/officeart/2005/8/layout/vList5"/>
    <dgm:cxn modelId="{9B169C32-7A3D-44AB-AF1F-D392F64F6CB4}" type="presParOf" srcId="{D93A23B2-AB04-44D1-9722-91E17CE6A4DB}" destId="{7492ACA2-B7F6-4D5B-858C-549BB6CCEC46}" srcOrd="4" destOrd="0" presId="urn:microsoft.com/office/officeart/2005/8/layout/vList5"/>
    <dgm:cxn modelId="{03BF4840-F66D-4390-9E61-29D4BBA4C68E}" type="presParOf" srcId="{7492ACA2-B7F6-4D5B-858C-549BB6CCEC46}" destId="{02B74A32-5D49-4F60-96E6-6872D80336B6}" srcOrd="0" destOrd="0" presId="urn:microsoft.com/office/officeart/2005/8/layout/vList5"/>
    <dgm:cxn modelId="{8D873636-2F34-4D7D-9ED9-8DFC50F7F34C}" type="presParOf" srcId="{7492ACA2-B7F6-4D5B-858C-549BB6CCEC46}" destId="{3825D8D0-1C51-4DA4-8181-F36E44BE8D9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9BADD-37E5-4936-9155-5430224B51E5}">
      <dsp:nvSpPr>
        <dsp:cNvPr id="0" name=""/>
        <dsp:cNvSpPr/>
      </dsp:nvSpPr>
      <dsp:spPr>
        <a:xfrm>
          <a:off x="2501376" y="-243149"/>
          <a:ext cx="1930611" cy="150646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Аренда на длительный срок                          (5 лет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74915" y="-169610"/>
        <a:ext cx="1783533" cy="1359384"/>
      </dsp:txXfrm>
    </dsp:sp>
    <dsp:sp modelId="{E98FDA37-C534-4D48-89DD-C8C315438FB0}">
      <dsp:nvSpPr>
        <dsp:cNvPr id="0" name=""/>
        <dsp:cNvSpPr/>
      </dsp:nvSpPr>
      <dsp:spPr>
        <a:xfrm>
          <a:off x="1432765" y="487544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3005074" y="275158"/>
              </a:moveTo>
              <a:arcTo wR="1994252" hR="1994252" stAng="18027324" swAng="1151422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8C46D1-FF79-4F0C-9C73-0ADA2479A16B}">
      <dsp:nvSpPr>
        <dsp:cNvPr id="0" name=""/>
        <dsp:cNvSpPr/>
      </dsp:nvSpPr>
      <dsp:spPr>
        <a:xfrm>
          <a:off x="4490645" y="1195671"/>
          <a:ext cx="1788924" cy="1646070"/>
        </a:xfrm>
        <a:prstGeom prst="roundRect">
          <a:avLst/>
        </a:prstGeom>
        <a:gradFill rotWithShape="0">
          <a:gsLst>
            <a:gs pos="0">
              <a:schemeClr val="accent5">
                <a:hueOff val="2042989"/>
                <a:satOff val="1394"/>
                <a:lumOff val="-3921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2042989"/>
                <a:satOff val="1394"/>
                <a:lumOff val="-3921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Торги только среди субъектов МСП и самозанятых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1000" y="1276026"/>
        <a:ext cx="1628214" cy="1485360"/>
      </dsp:txXfrm>
    </dsp:sp>
    <dsp:sp modelId="{E6DFE7D7-D01F-495C-A857-0DFDFA269251}">
      <dsp:nvSpPr>
        <dsp:cNvPr id="0" name=""/>
        <dsp:cNvSpPr/>
      </dsp:nvSpPr>
      <dsp:spPr>
        <a:xfrm>
          <a:off x="1448244" y="565007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3967665" y="2281804"/>
              </a:moveTo>
              <a:arcTo wR="1994252" hR="1994252" stAng="497424" swAng="867858"/>
            </a:path>
          </a:pathLst>
        </a:custGeom>
        <a:noFill/>
        <a:ln w="9525" cap="flat" cmpd="sng" algn="ctr">
          <a:solidFill>
            <a:schemeClr val="accent5">
              <a:hueOff val="2042989"/>
              <a:satOff val="1394"/>
              <a:lumOff val="-3921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F00B0B-97EA-4A02-8056-8D9775AE80B3}">
      <dsp:nvSpPr>
        <dsp:cNvPr id="0" name=""/>
        <dsp:cNvSpPr/>
      </dsp:nvSpPr>
      <dsp:spPr>
        <a:xfrm>
          <a:off x="3758689" y="3335331"/>
          <a:ext cx="1760368" cy="1564772"/>
        </a:xfrm>
        <a:prstGeom prst="roundRect">
          <a:avLst/>
        </a:prstGeom>
        <a:gradFill rotWithShape="0">
          <a:gsLst>
            <a:gs pos="0">
              <a:schemeClr val="accent5">
                <a:hueOff val="4085978"/>
                <a:satOff val="2788"/>
                <a:lumOff val="-7843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4085978"/>
                <a:satOff val="2788"/>
                <a:lumOff val="-7843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выкупа имущества в случаях, установлен-ных законом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35075" y="3411717"/>
        <a:ext cx="1607596" cy="1412000"/>
      </dsp:txXfrm>
    </dsp:sp>
    <dsp:sp modelId="{F5865AF7-8FDF-4141-98A3-A257E96116A8}">
      <dsp:nvSpPr>
        <dsp:cNvPr id="0" name=""/>
        <dsp:cNvSpPr/>
      </dsp:nvSpPr>
      <dsp:spPr>
        <a:xfrm>
          <a:off x="1472429" y="510081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2280736" y="3967820"/>
              </a:moveTo>
              <a:arcTo wR="1994252" hR="1994252" stAng="4904436" swAng="946336"/>
            </a:path>
          </a:pathLst>
        </a:custGeom>
        <a:noFill/>
        <a:ln w="9525" cap="flat" cmpd="sng" algn="ctr">
          <a:solidFill>
            <a:schemeClr val="accent5">
              <a:hueOff val="4085978"/>
              <a:satOff val="2788"/>
              <a:lumOff val="-7843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F40430-6DF1-42EF-9FE4-3AB7F30CF6EA}">
      <dsp:nvSpPr>
        <dsp:cNvPr id="0" name=""/>
        <dsp:cNvSpPr/>
      </dsp:nvSpPr>
      <dsp:spPr>
        <a:xfrm>
          <a:off x="1388577" y="3315057"/>
          <a:ext cx="1811823" cy="1605321"/>
        </a:xfrm>
        <a:prstGeom prst="roundRect">
          <a:avLst/>
        </a:prstGeom>
        <a:gradFill rotWithShape="0">
          <a:gsLst>
            <a:gs pos="0">
              <a:schemeClr val="accent5">
                <a:hueOff val="6128967"/>
                <a:satOff val="4183"/>
                <a:lumOff val="-11764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6128967"/>
                <a:satOff val="4183"/>
                <a:lumOff val="-11764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 посредников напрямую у собственника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66942" y="3393422"/>
        <a:ext cx="1655093" cy="1448591"/>
      </dsp:txXfrm>
    </dsp:sp>
    <dsp:sp modelId="{596F8E3A-BF25-4A07-A344-F7E2EA77B53E}">
      <dsp:nvSpPr>
        <dsp:cNvPr id="0" name=""/>
        <dsp:cNvSpPr/>
      </dsp:nvSpPr>
      <dsp:spPr>
        <a:xfrm>
          <a:off x="1534537" y="667284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108609" y="2643402"/>
              </a:moveTo>
              <a:arcTo wR="1994252" hR="1994252" stAng="9660211" swAng="783043"/>
            </a:path>
          </a:pathLst>
        </a:custGeom>
        <a:noFill/>
        <a:ln w="9525" cap="flat" cmpd="sng" algn="ctr">
          <a:solidFill>
            <a:schemeClr val="accent5">
              <a:hueOff val="6128967"/>
              <a:satOff val="4183"/>
              <a:lumOff val="-11764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E2322F-F8A4-4C1D-A0D8-C3F7952D1090}">
      <dsp:nvSpPr>
        <dsp:cNvPr id="0" name=""/>
        <dsp:cNvSpPr/>
      </dsp:nvSpPr>
      <dsp:spPr>
        <a:xfrm>
          <a:off x="698174" y="1195667"/>
          <a:ext cx="1743708" cy="1667848"/>
        </a:xfrm>
        <a:prstGeom prst="roundRect">
          <a:avLst/>
        </a:prstGeom>
        <a:gradFill rotWithShape="0">
          <a:gsLst>
            <a:gs pos="0">
              <a:schemeClr val="accent5">
                <a:hueOff val="8171956"/>
                <a:satOff val="5577"/>
                <a:lumOff val="-15685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8171956"/>
                <a:satOff val="5577"/>
                <a:lumOff val="-15685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Фиксирован-ная цена договора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9592" y="1277085"/>
        <a:ext cx="1580872" cy="1505012"/>
      </dsp:txXfrm>
    </dsp:sp>
    <dsp:sp modelId="{179B34CA-C864-4DD7-B5A6-C3686130C01D}">
      <dsp:nvSpPr>
        <dsp:cNvPr id="0" name=""/>
        <dsp:cNvSpPr/>
      </dsp:nvSpPr>
      <dsp:spPr>
        <a:xfrm>
          <a:off x="1575870" y="448716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442305" y="741853"/>
              </a:moveTo>
              <a:arcTo wR="1994252" hR="1994252" stAng="13134182" swAng="1110188"/>
            </a:path>
          </a:pathLst>
        </a:custGeom>
        <a:noFill/>
        <a:ln w="9525" cap="flat" cmpd="sng" algn="ctr">
          <a:solidFill>
            <a:schemeClr val="accent5">
              <a:hueOff val="8171956"/>
              <a:satOff val="5577"/>
              <a:lumOff val="-15685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41300-9C0D-4827-B10F-13658EC78E42}">
      <dsp:nvSpPr>
        <dsp:cNvPr id="0" name=""/>
        <dsp:cNvSpPr/>
      </dsp:nvSpPr>
      <dsp:spPr>
        <a:xfrm rot="5400000">
          <a:off x="3621405" y="-1293891"/>
          <a:ext cx="1047750" cy="39014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Отнесение к субъектам МСП (Единый реестр субъектов МСП) или регистрация в качестве </a:t>
          </a:r>
          <a:r>
            <a:rPr lang="ru-RU" sz="1500" kern="1200" dirty="0" err="1" smtClean="0"/>
            <a:t>самозанятого</a:t>
          </a:r>
          <a:r>
            <a:rPr lang="ru-RU" sz="1500" kern="1200" dirty="0" smtClean="0"/>
            <a:t> гражданина</a:t>
          </a:r>
          <a:endParaRPr lang="ru-RU" sz="1500" kern="1200" dirty="0"/>
        </a:p>
      </dsp:txBody>
      <dsp:txXfrm rot="-5400000">
        <a:off x="2194561" y="184100"/>
        <a:ext cx="3850293" cy="945456"/>
      </dsp:txXfrm>
    </dsp:sp>
    <dsp:sp modelId="{642522B7-66EF-4679-8D87-AA95463A686E}">
      <dsp:nvSpPr>
        <dsp:cNvPr id="0" name=""/>
        <dsp:cNvSpPr/>
      </dsp:nvSpPr>
      <dsp:spPr>
        <a:xfrm>
          <a:off x="0" y="1984"/>
          <a:ext cx="2194560" cy="130968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Требования к предпринимателям</a:t>
          </a:r>
          <a:endParaRPr lang="ru-RU" sz="1600" kern="1200" dirty="0"/>
        </a:p>
      </dsp:txBody>
      <dsp:txXfrm>
        <a:off x="63934" y="65918"/>
        <a:ext cx="2066692" cy="1181819"/>
      </dsp:txXfrm>
    </dsp:sp>
    <dsp:sp modelId="{0AFE2E3F-E0F4-4978-BD16-A35B74C7B26E}">
      <dsp:nvSpPr>
        <dsp:cNvPr id="0" name=""/>
        <dsp:cNvSpPr/>
      </dsp:nvSpPr>
      <dsp:spPr>
        <a:xfrm rot="5400000">
          <a:off x="3621405" y="81279"/>
          <a:ext cx="1047750" cy="39014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До 3 месяцев</a:t>
          </a:r>
          <a:endParaRPr lang="ru-RU" sz="1500" kern="1200" dirty="0"/>
        </a:p>
      </dsp:txBody>
      <dsp:txXfrm rot="-5400000">
        <a:off x="2194561" y="1559271"/>
        <a:ext cx="3850293" cy="945456"/>
      </dsp:txXfrm>
    </dsp:sp>
    <dsp:sp modelId="{61F8459B-130A-438D-86F9-450399385898}">
      <dsp:nvSpPr>
        <dsp:cNvPr id="0" name=""/>
        <dsp:cNvSpPr/>
      </dsp:nvSpPr>
      <dsp:spPr>
        <a:xfrm>
          <a:off x="0" y="1377156"/>
          <a:ext cx="2194560" cy="130968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Сроки предоставления имущества</a:t>
          </a:r>
          <a:endParaRPr lang="ru-RU" sz="1600" kern="1200" dirty="0"/>
        </a:p>
      </dsp:txBody>
      <dsp:txXfrm>
        <a:off x="63934" y="1441090"/>
        <a:ext cx="2066692" cy="1181819"/>
      </dsp:txXfrm>
    </dsp:sp>
    <dsp:sp modelId="{3825D8D0-1C51-4DA4-8181-F36E44BE8D9D}">
      <dsp:nvSpPr>
        <dsp:cNvPr id="0" name=""/>
        <dsp:cNvSpPr/>
      </dsp:nvSpPr>
      <dsp:spPr>
        <a:xfrm rot="5400000">
          <a:off x="3621405" y="1456451"/>
          <a:ext cx="1047750" cy="39014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Наряду с имущественной поддержкой могут быть предоставлены меры консультационной и иной запрашиваемой поддержки</a:t>
          </a:r>
          <a:endParaRPr lang="ru-RU" sz="1500" kern="1200" dirty="0"/>
        </a:p>
      </dsp:txBody>
      <dsp:txXfrm rot="-5400000">
        <a:off x="2194561" y="2934443"/>
        <a:ext cx="3850293" cy="945456"/>
      </dsp:txXfrm>
    </dsp:sp>
    <dsp:sp modelId="{02B74A32-5D49-4F60-96E6-6872D80336B6}">
      <dsp:nvSpPr>
        <dsp:cNvPr id="0" name=""/>
        <dsp:cNvSpPr/>
      </dsp:nvSpPr>
      <dsp:spPr>
        <a:xfrm>
          <a:off x="0" y="2752328"/>
          <a:ext cx="2194560" cy="130968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Дополнительные возможности</a:t>
          </a:r>
          <a:endParaRPr lang="ru-RU" sz="1600" kern="1200" dirty="0"/>
        </a:p>
      </dsp:txBody>
      <dsp:txXfrm>
        <a:off x="63934" y="2816262"/>
        <a:ext cx="2066692" cy="1181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58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58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86364"/>
            <a:ext cx="2929837" cy="495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761" y="9386364"/>
            <a:ext cx="2929837" cy="495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81C3E-D58F-4772-A089-FBA7745CA7D2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1363"/>
            <a:ext cx="4938713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694039"/>
            <a:ext cx="5408930" cy="4446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6364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386364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46AD1-957C-405D-9F2B-6F681FCA62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3834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6AD1-957C-405D-9F2B-6F681FCA628E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6AD1-957C-405D-9F2B-6F681FCA628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6AD1-957C-405D-9F2B-6F681FCA628E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6AD1-957C-405D-9F2B-6F681FCA628E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BADF897-E497-4112-935C-A5E359B06EB3}" type="datetime1">
              <a:rPr lang="en-US" smtClean="0"/>
              <a:pPr/>
              <a:t>1/13/2025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kumi_29@mail.r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гер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3946" y="244710"/>
            <a:ext cx="993158" cy="120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56725" y="2373087"/>
            <a:ext cx="7467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2139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Имущественная поддержка субъектов малого и среднего предпринимательства и самозанятых граждан</a:t>
            </a:r>
            <a:endParaRPr lang="ru-RU" sz="4400" b="1" dirty="0">
              <a:solidFill>
                <a:srgbClr val="21396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7053" y="1451718"/>
            <a:ext cx="4386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139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Коношский муниципальный район</a:t>
            </a:r>
          </a:p>
          <a:p>
            <a:pPr algn="ctr"/>
            <a:r>
              <a:rPr lang="ru-RU" b="1" dirty="0" smtClean="0">
                <a:solidFill>
                  <a:srgbClr val="2139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Архангельская область</a:t>
            </a:r>
            <a:endParaRPr lang="ru-RU" b="1" dirty="0">
              <a:solidFill>
                <a:srgbClr val="21396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 Информация по имущественной поддержке содержится на официальном сайте администрации Коношский муниципальный район Архангельской области и включает в себя:</a:t>
            </a:r>
          </a:p>
          <a:p>
            <a:pPr algn="just">
              <a:buNone/>
            </a:pPr>
            <a:endParaRPr lang="ru-RU" sz="2000" dirty="0" smtClean="0"/>
          </a:p>
          <a:p>
            <a:pPr algn="just"/>
            <a:r>
              <a:rPr lang="ru-RU" sz="2000" dirty="0" smtClean="0"/>
              <a:t>Перечень имущества, предназначенного для предоставления субъектам малого и среднего предпринимательства</a:t>
            </a:r>
          </a:p>
          <a:p>
            <a:pPr algn="just"/>
            <a:r>
              <a:rPr lang="ru-RU" sz="2000" dirty="0" smtClean="0"/>
              <a:t>Порядок формирования Перечня имущества, предназначенного для предоставления субъектам малого и среднего предпринимательства</a:t>
            </a:r>
          </a:p>
          <a:p>
            <a:pPr algn="just"/>
            <a:r>
              <a:rPr lang="ru-RU" sz="2000" dirty="0" smtClean="0"/>
              <a:t>Порядок предоставления имущества субъектам малого и среднего предпринимательства</a:t>
            </a:r>
          </a:p>
          <a:p>
            <a:pPr algn="just"/>
            <a:r>
              <a:rPr lang="ru-RU" sz="2000" dirty="0" smtClean="0"/>
              <a:t>Информация о льготной арендной плате за пользование имуществом</a:t>
            </a:r>
          </a:p>
          <a:p>
            <a:pPr algn="just"/>
            <a:r>
              <a:rPr lang="ru-RU" sz="2000" dirty="0" smtClean="0"/>
              <a:t>Сведения о проводимых торгах</a:t>
            </a:r>
          </a:p>
          <a:p>
            <a:pPr algn="just">
              <a:buNone/>
            </a:pPr>
            <a:endParaRPr lang="ru-RU" sz="1600" dirty="0" smtClean="0"/>
          </a:p>
          <a:p>
            <a:pPr algn="just">
              <a:buNone/>
            </a:pP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Информационные ресурсы по имущественной поддержке субъектов МСП, самозанятых граждан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8457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531132"/>
            <a:ext cx="7986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82903052"/>
              </p:ext>
            </p:extLst>
          </p:nvPr>
        </p:nvGraphicFramePr>
        <p:xfrm>
          <a:off x="1045029" y="1396999"/>
          <a:ext cx="6955971" cy="4677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399" y="576312"/>
            <a:ext cx="8031164" cy="408623"/>
          </a:xfrm>
          <a:prstGeom prst="roundRect">
            <a:avLst/>
          </a:prstGeom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ПОРЯДОК ОКАЗАНИЯ ИМУЩЕСТВЕННОЙ ПОДДЕРЖКИ</a:t>
            </a:r>
          </a:p>
        </p:txBody>
      </p:sp>
    </p:spTree>
    <p:extLst>
      <p:ext uri="{BB962C8B-B14F-4D97-AF65-F5344CB8AC3E}">
        <p14:creationId xmlns:p14="http://schemas.microsoft.com/office/powerpoint/2010/main" val="380585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33399" y="576312"/>
            <a:ext cx="7968343" cy="408623"/>
          </a:xfrm>
          <a:prstGeom prst="roundRect">
            <a:avLst/>
          </a:prstGeom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ПОРЯДОК ОКАЗАНИЯ ИМУЩЕСТВЕННОЙ ПОДДЕРЖКИ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46981455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52" name="Rectangle 28"/>
          <p:cNvSpPr>
            <a:spLocks noChangeArrowheads="1"/>
          </p:cNvSpPr>
          <p:nvPr/>
        </p:nvSpPr>
        <p:spPr bwMode="auto">
          <a:xfrm>
            <a:off x="736600" y="457200"/>
            <a:ext cx="7539038" cy="295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Схема предоставления земельных участков</a:t>
            </a: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50" name="AutoShape 26"/>
          <p:cNvSpPr>
            <a:spLocks noChangeArrowheads="1"/>
          </p:cNvSpPr>
          <p:nvPr/>
        </p:nvSpPr>
        <p:spPr bwMode="auto">
          <a:xfrm>
            <a:off x="5357818" y="1357298"/>
            <a:ext cx="2238375" cy="304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Отчуждение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46" name="AutoShape 22"/>
          <p:cNvSpPr>
            <a:spLocks noChangeArrowheads="1"/>
          </p:cNvSpPr>
          <p:nvPr/>
        </p:nvSpPr>
        <p:spPr bwMode="auto">
          <a:xfrm>
            <a:off x="5143504" y="1857364"/>
            <a:ext cx="2786082" cy="85725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Оценка рыночной стоимости 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45" name="AutoShape 21"/>
          <p:cNvSpPr>
            <a:spLocks noChangeArrowheads="1"/>
          </p:cNvSpPr>
          <p:nvPr/>
        </p:nvSpPr>
        <p:spPr bwMode="auto">
          <a:xfrm>
            <a:off x="5857884" y="3143248"/>
            <a:ext cx="1333500" cy="7143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Продажа по рыночной стоимости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44" name="AutoShape 20"/>
          <p:cNvSpPr>
            <a:spLocks noChangeArrowheads="1"/>
          </p:cNvSpPr>
          <p:nvPr/>
        </p:nvSpPr>
        <p:spPr bwMode="auto">
          <a:xfrm>
            <a:off x="714348" y="1928802"/>
            <a:ext cx="3021013" cy="257176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Оценка рыночной стоимости годового размера арендной платы в соответствии с законом об оценочной деятельности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 не менее 1,5% от кадастровой стоимости земельного участка(Для МСП предусмотрена льготная арендная плата за объекты, включенные в перечень имущества для предоставления МСП)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43" name="AutoShape 19"/>
          <p:cNvSpPr>
            <a:spLocks noChangeArrowheads="1"/>
          </p:cNvSpPr>
          <p:nvPr/>
        </p:nvSpPr>
        <p:spPr bwMode="auto">
          <a:xfrm>
            <a:off x="857224" y="4714884"/>
            <a:ext cx="3000396" cy="7143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Предоставление в соответствии с Земельным кодексом  (проведение аукциона)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Заключение договора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AutoShape 14"/>
          <p:cNvSpPr>
            <a:spLocks noChangeShapeType="1"/>
          </p:cNvSpPr>
          <p:nvPr/>
        </p:nvSpPr>
        <p:spPr bwMode="auto">
          <a:xfrm>
            <a:off x="5143504" y="857232"/>
            <a:ext cx="714380" cy="285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7" name="AutoShape 13"/>
          <p:cNvSpPr>
            <a:spLocks noChangeShapeType="1"/>
          </p:cNvSpPr>
          <p:nvPr/>
        </p:nvSpPr>
        <p:spPr bwMode="auto">
          <a:xfrm flipH="1">
            <a:off x="2714612" y="857231"/>
            <a:ext cx="714380" cy="35719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3" name="AutoShape 9"/>
          <p:cNvSpPr>
            <a:spLocks noChangeShapeType="1"/>
          </p:cNvSpPr>
          <p:nvPr/>
        </p:nvSpPr>
        <p:spPr bwMode="auto">
          <a:xfrm>
            <a:off x="6357950" y="1643050"/>
            <a:ext cx="0" cy="228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1" name="AutoShape 7"/>
          <p:cNvSpPr>
            <a:spLocks noChangeShapeType="1"/>
          </p:cNvSpPr>
          <p:nvPr/>
        </p:nvSpPr>
        <p:spPr bwMode="auto">
          <a:xfrm>
            <a:off x="2500298" y="4500570"/>
            <a:ext cx="71438" cy="285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25" name="AutoShape 1"/>
          <p:cNvSpPr>
            <a:spLocks noChangeShapeType="1"/>
          </p:cNvSpPr>
          <p:nvPr/>
        </p:nvSpPr>
        <p:spPr bwMode="auto">
          <a:xfrm flipH="1">
            <a:off x="2285984" y="5429264"/>
            <a:ext cx="45719" cy="285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69" name="Rectangle 4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000100" y="1357298"/>
            <a:ext cx="2571768" cy="357190"/>
          </a:xfrm>
          <a:prstGeom prst="roundRect">
            <a:avLst>
              <a:gd name="adj" fmla="val 35446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а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85852" y="135729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аренда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69" name="Прямая со стрелкой 68"/>
          <p:cNvCxnSpPr>
            <a:stCxn id="67" idx="2"/>
          </p:cNvCxnSpPr>
          <p:nvPr/>
        </p:nvCxnSpPr>
        <p:spPr>
          <a:xfrm rot="5400000">
            <a:off x="2184898" y="1827716"/>
            <a:ext cx="20217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Скругленный прямоугольник 72"/>
          <p:cNvSpPr/>
          <p:nvPr/>
        </p:nvSpPr>
        <p:spPr>
          <a:xfrm>
            <a:off x="1000100" y="5643578"/>
            <a:ext cx="2714644" cy="64294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6250793" y="289321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42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33400" y="164812"/>
            <a:ext cx="8186057" cy="477500"/>
          </a:xfrm>
          <a:prstGeom prst="roundRect">
            <a:avLst>
              <a:gd name="adj" fmla="val 2799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Предложения для субъектов МСП и самозанятых граждан</a:t>
            </a:r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1359" y="1949533"/>
            <a:ext cx="56525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Архангельская область, </a:t>
            </a:r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Коношский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район, </a:t>
            </a:r>
          </a:p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п. Коноша, ул. Советская, д.29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rebuchet M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99182" y="3037811"/>
            <a:ext cx="47933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Подвальное помещение, 115,5 </a:t>
            </a:r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кв.м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.</a:t>
            </a:r>
          </a:p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Год постройки 1968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rebuchet M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1359" y="4126089"/>
            <a:ext cx="15696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            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879803" y="1052736"/>
            <a:ext cx="2880320" cy="57606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Clr>
                <a:srgbClr val="F14124">
                  <a:lumMod val="75000"/>
                </a:srgbClr>
              </a:buClr>
              <a:buFont typeface="Georgia" pitchFamily="18" charset="0"/>
              <a:buNone/>
            </a:pPr>
            <a:r>
              <a:rPr lang="ru-RU" sz="2000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АРЕНДА / ВЫКУП</a:t>
            </a:r>
            <a:endParaRPr lang="ru-RU" sz="2000" kern="0" dirty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106" y="1458686"/>
            <a:ext cx="7979228" cy="4729163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182880" lvl="0" indent="0" algn="ctr">
              <a:lnSpc>
                <a:spcPct val="10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None/>
            </a:pPr>
            <a:endParaRPr lang="ru-RU" sz="2000" kern="0" dirty="0" smtClean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rebuchet MS"/>
            </a:endParaRPr>
          </a:p>
          <a:p>
            <a:pPr marL="182880" lvl="0" indent="0" algn="ctr">
              <a:lnSpc>
                <a:spcPct val="10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None/>
            </a:pPr>
            <a:r>
              <a:rPr lang="ru-RU" sz="2000" b="1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Аренда </a:t>
            </a:r>
            <a:r>
              <a:rPr lang="ru-RU" sz="2000" b="1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муниципальног</a:t>
            </a:r>
            <a:r>
              <a:rPr lang="ru-RU" sz="2000" b="1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о имущества</a:t>
            </a:r>
            <a:endParaRPr lang="ru-RU" sz="2000" b="1" kern="0" dirty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   Архангельская 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область, Коношский район,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   п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.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Подюга, 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ул.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Советская, д.30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                              Площадь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2639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603020202020204" pitchFamily="34" charset="0"/>
              </a:rPr>
              <a:t>к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в.м.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       Кадастровый номер: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      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29:06:090602:277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                                     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77" y="350837"/>
            <a:ext cx="81930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61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106" y="1458686"/>
            <a:ext cx="7979228" cy="4729163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182880" lvl="0" indent="0" algn="ctr">
              <a:lnSpc>
                <a:spcPct val="10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None/>
            </a:pPr>
            <a:endParaRPr lang="ru-RU" sz="2000" kern="0" dirty="0" smtClean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rebuchet MS"/>
            </a:endParaRPr>
          </a:p>
          <a:p>
            <a:pPr marL="182880" lvl="0" indent="0" algn="ctr">
              <a:lnSpc>
                <a:spcPct val="10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None/>
            </a:pPr>
            <a:r>
              <a:rPr lang="ru-RU" sz="2000" b="1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Аренда </a:t>
            </a:r>
            <a:r>
              <a:rPr lang="ru-RU" sz="2000" b="1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муниципальног</a:t>
            </a:r>
            <a:r>
              <a:rPr lang="ru-RU" sz="2000" b="1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о имущества</a:t>
            </a:r>
            <a:endParaRPr lang="ru-RU" sz="2000" b="1" kern="0" dirty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Архангельская 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область, Коношский район,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   п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.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Подюга, 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ул.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Трудовые Резервы, д.40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                             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603020202020204" pitchFamily="34" charset="0"/>
              </a:rPr>
              <a:t>Площадь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603020202020204" pitchFamily="34" charset="0"/>
              </a:rPr>
              <a:t>5924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кв.м.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       Кадастровый номер: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       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rebuchet MS"/>
              </a:rPr>
              <a:t>29:06:090601:284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                                 </a:t>
            </a:r>
            <a:endParaRPr lang="ru-RU" dirty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77" y="350837"/>
            <a:ext cx="81930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780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6851" y="493790"/>
            <a:ext cx="7823200" cy="408623"/>
          </a:xfrm>
          <a:prstGeom prst="round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КОНТАКТНЫЕ ДАННЫЕ ОТВЕТСТВЕННЫХ ЛИЦ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2222" y="1526906"/>
            <a:ext cx="820782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Администрация муниципального образования </a:t>
            </a:r>
          </a:p>
          <a:p>
            <a:pPr algn="ctr"/>
            <a:r>
              <a:rPr lang="ru-RU" sz="1900" b="1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«Коношский муниципальный район»</a:t>
            </a:r>
            <a:endParaRPr lang="ru-RU" sz="1900" b="1" dirty="0">
              <a:solidFill>
                <a:srgbClr val="21396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23593" y="2916237"/>
            <a:ext cx="710971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Харитонова Анна Андреевна</a:t>
            </a:r>
          </a:p>
          <a:p>
            <a:pPr algn="ctr"/>
            <a:endParaRPr lang="ru-RU" sz="2200" dirty="0">
              <a:solidFill>
                <a:srgbClr val="21396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 Начальник отдела </a:t>
            </a:r>
            <a:r>
              <a:rPr lang="ru-RU" sz="2200" dirty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по управлению муниципальным имуществом и </a:t>
            </a:r>
            <a:r>
              <a:rPr lang="ru-RU" sz="2200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земельным ресурсам</a:t>
            </a:r>
            <a:endParaRPr lang="ru-RU" sz="1600" dirty="0">
              <a:solidFill>
                <a:srgbClr val="21396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телефон: 8(818-58</a:t>
            </a:r>
            <a:r>
              <a:rPr lang="ru-RU" dirty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2-15-93</a:t>
            </a:r>
            <a:endParaRPr lang="ru-RU" dirty="0">
              <a:solidFill>
                <a:srgbClr val="21396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ru-RU" dirty="0" err="1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kumi_29@mail.ru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3606</TotalTime>
  <Words>375</Words>
  <Application>Microsoft Office PowerPoint</Application>
  <PresentationFormat>Экран (4:3)</PresentationFormat>
  <Paragraphs>84</Paragraphs>
  <Slides>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Candara</vt:lpstr>
      <vt:lpstr>Georgia</vt:lpstr>
      <vt:lpstr>Symbol</vt:lpstr>
      <vt:lpstr>Times New Roman</vt:lpstr>
      <vt:lpstr>Trebuchet MS</vt:lpstr>
      <vt:lpstr>Волна</vt:lpstr>
      <vt:lpstr>Презентация PowerPoint</vt:lpstr>
      <vt:lpstr>Информационные ресурсы по имущественной поддержке субъектов МСП, самозанятых граждан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ZamUE</cp:lastModifiedBy>
  <cp:revision>264</cp:revision>
  <cp:lastPrinted>2022-03-09T08:36:02Z</cp:lastPrinted>
  <dcterms:created xsi:type="dcterms:W3CDTF">2016-11-18T14:12:19Z</dcterms:created>
  <dcterms:modified xsi:type="dcterms:W3CDTF">2025-01-13T10:34:23Z</dcterms:modified>
</cp:coreProperties>
</file>